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1"/>
    <p:sldMasterId id="2147483943" r:id="rId2"/>
  </p:sldMasterIdLst>
  <p:notesMasterIdLst>
    <p:notesMasterId r:id="rId83"/>
  </p:notesMasterIdLst>
  <p:handoutMasterIdLst>
    <p:handoutMasterId r:id="rId84"/>
  </p:handoutMasterIdLst>
  <p:sldIdLst>
    <p:sldId id="431" r:id="rId3"/>
    <p:sldId id="141168455" r:id="rId4"/>
    <p:sldId id="868" r:id="rId5"/>
    <p:sldId id="2781" r:id="rId6"/>
    <p:sldId id="2801" r:id="rId7"/>
    <p:sldId id="141168457" r:id="rId8"/>
    <p:sldId id="2675" r:id="rId9"/>
    <p:sldId id="2690" r:id="rId10"/>
    <p:sldId id="2691" r:id="rId11"/>
    <p:sldId id="2723" r:id="rId12"/>
    <p:sldId id="141168454" r:id="rId13"/>
    <p:sldId id="141168344" r:id="rId14"/>
    <p:sldId id="2754" r:id="rId15"/>
    <p:sldId id="2702" r:id="rId16"/>
    <p:sldId id="2703" r:id="rId17"/>
    <p:sldId id="2704" r:id="rId18"/>
    <p:sldId id="2699" r:id="rId19"/>
    <p:sldId id="2700" r:id="rId20"/>
    <p:sldId id="2796" r:id="rId21"/>
    <p:sldId id="2738" r:id="rId22"/>
    <p:sldId id="2736" r:id="rId23"/>
    <p:sldId id="2777" r:id="rId24"/>
    <p:sldId id="2693" r:id="rId25"/>
    <p:sldId id="2698" r:id="rId26"/>
    <p:sldId id="2697" r:id="rId27"/>
    <p:sldId id="2793" r:id="rId28"/>
    <p:sldId id="2695" r:id="rId29"/>
    <p:sldId id="2763" r:id="rId30"/>
    <p:sldId id="2692" r:id="rId31"/>
    <p:sldId id="2743" r:id="rId32"/>
    <p:sldId id="2744" r:id="rId33"/>
    <p:sldId id="2748" r:id="rId34"/>
    <p:sldId id="2746" r:id="rId35"/>
    <p:sldId id="2750" r:id="rId36"/>
    <p:sldId id="2749" r:id="rId37"/>
    <p:sldId id="141168458" r:id="rId38"/>
    <p:sldId id="2757" r:id="rId39"/>
    <p:sldId id="2716" r:id="rId40"/>
    <p:sldId id="507" r:id="rId41"/>
    <p:sldId id="508" r:id="rId42"/>
    <p:sldId id="509" r:id="rId43"/>
    <p:sldId id="510" r:id="rId44"/>
    <p:sldId id="511" r:id="rId45"/>
    <p:sldId id="512" r:id="rId46"/>
    <p:sldId id="2786" r:id="rId47"/>
    <p:sldId id="2788" r:id="rId48"/>
    <p:sldId id="2787" r:id="rId49"/>
    <p:sldId id="2789" r:id="rId50"/>
    <p:sldId id="2790" r:id="rId51"/>
    <p:sldId id="2791" r:id="rId52"/>
    <p:sldId id="2794" r:id="rId53"/>
    <p:sldId id="2792" r:id="rId54"/>
    <p:sldId id="2795" r:id="rId55"/>
    <p:sldId id="2722" r:id="rId56"/>
    <p:sldId id="2724" r:id="rId57"/>
    <p:sldId id="2783" r:id="rId58"/>
    <p:sldId id="2752" r:id="rId59"/>
    <p:sldId id="2755" r:id="rId60"/>
    <p:sldId id="2721" r:id="rId61"/>
    <p:sldId id="283" r:id="rId62"/>
    <p:sldId id="373" r:id="rId63"/>
    <p:sldId id="374" r:id="rId64"/>
    <p:sldId id="2769" r:id="rId65"/>
    <p:sldId id="2665" r:id="rId66"/>
    <p:sldId id="2773" r:id="rId67"/>
    <p:sldId id="2774" r:id="rId68"/>
    <p:sldId id="2776" r:id="rId69"/>
    <p:sldId id="2778" r:id="rId70"/>
    <p:sldId id="2780" r:id="rId71"/>
    <p:sldId id="2775" r:id="rId72"/>
    <p:sldId id="2770" r:id="rId73"/>
    <p:sldId id="2772" r:id="rId74"/>
    <p:sldId id="2739" r:id="rId75"/>
    <p:sldId id="2779" r:id="rId76"/>
    <p:sldId id="2740" r:id="rId77"/>
    <p:sldId id="2762" r:id="rId78"/>
    <p:sldId id="364" r:id="rId79"/>
    <p:sldId id="2747" r:id="rId80"/>
    <p:sldId id="2741" r:id="rId81"/>
    <p:sldId id="2782" r:id="rId8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48CE7"/>
    <a:srgbClr val="D7CEFF"/>
    <a:srgbClr val="C2F01B"/>
    <a:srgbClr val="FCEBB8"/>
    <a:srgbClr val="8AA4F3"/>
    <a:srgbClr val="272248"/>
    <a:srgbClr val="FF7D54"/>
    <a:srgbClr val="BD9483"/>
    <a:srgbClr val="4549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9"/>
    <p:restoredTop sz="84413"/>
  </p:normalViewPr>
  <p:slideViewPr>
    <p:cSldViewPr snapToGrid="0" snapToObjects="1" showGuides="1">
      <p:cViewPr varScale="1">
        <p:scale>
          <a:sx n="111" d="100"/>
          <a:sy n="111" d="100"/>
        </p:scale>
        <p:origin x="216" y="36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E5497F-86FE-7541-959A-60504B94BE5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F1DF7BE-E518-DE4E-ADB7-EE47227CD11C}">
      <dgm:prSet phldrT="[Text]"/>
      <dgm:spPr/>
      <dgm:t>
        <a:bodyPr/>
        <a:lstStyle/>
        <a:p>
          <a:r>
            <a:rPr lang="en-US" dirty="0"/>
            <a:t>Preparation</a:t>
          </a:r>
        </a:p>
      </dgm:t>
    </dgm:pt>
    <dgm:pt modelId="{F252CFCF-6AC1-E140-B8EB-8DCEA3C2AFE4}" type="parTrans" cxnId="{0B5F4683-20F8-844C-8A14-ED24D13EBCC6}">
      <dgm:prSet/>
      <dgm:spPr/>
      <dgm:t>
        <a:bodyPr/>
        <a:lstStyle/>
        <a:p>
          <a:endParaRPr lang="en-US"/>
        </a:p>
      </dgm:t>
    </dgm:pt>
    <dgm:pt modelId="{DB510C4A-0ABD-FC44-9F91-91C453F03ADC}" type="sibTrans" cxnId="{0B5F4683-20F8-844C-8A14-ED24D13EBCC6}">
      <dgm:prSet/>
      <dgm:spPr/>
      <dgm:t>
        <a:bodyPr/>
        <a:lstStyle/>
        <a:p>
          <a:endParaRPr lang="en-US"/>
        </a:p>
      </dgm:t>
    </dgm:pt>
    <dgm:pt modelId="{E8889A65-5A50-1348-B054-D40B3163A9C6}">
      <dgm:prSet phldrT="[Text]"/>
      <dgm:spPr/>
      <dgm:t>
        <a:bodyPr/>
        <a:lstStyle/>
        <a:p>
          <a:r>
            <a:rPr lang="en-US" dirty="0"/>
            <a:t>Facility</a:t>
          </a:r>
        </a:p>
      </dgm:t>
    </dgm:pt>
    <dgm:pt modelId="{FF4C5914-A15D-BB4F-997B-4AD49274A927}" type="parTrans" cxnId="{F42C9DD8-64F0-A74B-9924-99B5BF7DA1F9}">
      <dgm:prSet/>
      <dgm:spPr/>
      <dgm:t>
        <a:bodyPr/>
        <a:lstStyle/>
        <a:p>
          <a:endParaRPr lang="en-US"/>
        </a:p>
      </dgm:t>
    </dgm:pt>
    <dgm:pt modelId="{50C6D224-9A07-8140-AE8E-15EE95D8A00A}" type="sibTrans" cxnId="{F42C9DD8-64F0-A74B-9924-99B5BF7DA1F9}">
      <dgm:prSet/>
      <dgm:spPr/>
      <dgm:t>
        <a:bodyPr/>
        <a:lstStyle/>
        <a:p>
          <a:endParaRPr lang="en-US"/>
        </a:p>
      </dgm:t>
    </dgm:pt>
    <dgm:pt modelId="{1A2E0187-41AE-F243-860E-8EC9406C294C}">
      <dgm:prSet phldrT="[Text]"/>
      <dgm:spPr/>
      <dgm:t>
        <a:bodyPr/>
        <a:lstStyle/>
        <a:p>
          <a:r>
            <a:rPr lang="en-US" dirty="0"/>
            <a:t>Invite</a:t>
          </a:r>
        </a:p>
      </dgm:t>
    </dgm:pt>
    <dgm:pt modelId="{75BAFB10-0268-4343-A888-CD5DF2C072EF}" type="parTrans" cxnId="{7942D718-7D0C-1D45-92C4-65D9504114FB}">
      <dgm:prSet/>
      <dgm:spPr/>
      <dgm:t>
        <a:bodyPr/>
        <a:lstStyle/>
        <a:p>
          <a:endParaRPr lang="en-US"/>
        </a:p>
      </dgm:t>
    </dgm:pt>
    <dgm:pt modelId="{0F1D3FEA-177F-A04C-9E07-99D3732889FD}" type="sibTrans" cxnId="{7942D718-7D0C-1D45-92C4-65D9504114FB}">
      <dgm:prSet/>
      <dgm:spPr/>
      <dgm:t>
        <a:bodyPr/>
        <a:lstStyle/>
        <a:p>
          <a:endParaRPr lang="en-US"/>
        </a:p>
      </dgm:t>
    </dgm:pt>
    <dgm:pt modelId="{273F0834-9E79-1F49-8693-D8EA482A68A9}">
      <dgm:prSet phldrT="[Text]"/>
      <dgm:spPr/>
      <dgm:t>
        <a:bodyPr/>
        <a:lstStyle/>
        <a:p>
          <a:r>
            <a:rPr lang="en-US" dirty="0"/>
            <a:t> Day 1</a:t>
          </a:r>
        </a:p>
        <a:p>
          <a:r>
            <a:rPr lang="en-US" dirty="0"/>
            <a:t>Design Thinking</a:t>
          </a:r>
        </a:p>
      </dgm:t>
    </dgm:pt>
    <dgm:pt modelId="{CB699499-01C4-CD4A-8ECC-91E50EB86FA3}" type="parTrans" cxnId="{6413D805-E9F3-C243-A935-2B52918D6CD9}">
      <dgm:prSet/>
      <dgm:spPr/>
      <dgm:t>
        <a:bodyPr/>
        <a:lstStyle/>
        <a:p>
          <a:endParaRPr lang="en-US"/>
        </a:p>
      </dgm:t>
    </dgm:pt>
    <dgm:pt modelId="{4E0D2DE1-92D3-DC44-B7C1-1B19095E4D23}" type="sibTrans" cxnId="{6413D805-E9F3-C243-A935-2B52918D6CD9}">
      <dgm:prSet/>
      <dgm:spPr/>
      <dgm:t>
        <a:bodyPr/>
        <a:lstStyle/>
        <a:p>
          <a:endParaRPr lang="en-US"/>
        </a:p>
      </dgm:t>
    </dgm:pt>
    <dgm:pt modelId="{FA40478F-18E7-864E-B1BB-28642B734A9C}">
      <dgm:prSet phldrT="[Text]"/>
      <dgm:spPr/>
      <dgm:t>
        <a:bodyPr/>
        <a:lstStyle/>
        <a:p>
          <a:r>
            <a:rPr lang="en-US" dirty="0"/>
            <a:t>Define business goals and values</a:t>
          </a:r>
        </a:p>
      </dgm:t>
    </dgm:pt>
    <dgm:pt modelId="{0C60AF6D-F1C9-A446-A9F4-8738DE84B423}" type="parTrans" cxnId="{34799529-21B6-544F-A1D1-CAB563602F7F}">
      <dgm:prSet/>
      <dgm:spPr/>
      <dgm:t>
        <a:bodyPr/>
        <a:lstStyle/>
        <a:p>
          <a:endParaRPr lang="en-US"/>
        </a:p>
      </dgm:t>
    </dgm:pt>
    <dgm:pt modelId="{0E9B1583-B652-2A4C-8D0C-09A72A543F0C}" type="sibTrans" cxnId="{34799529-21B6-544F-A1D1-CAB563602F7F}">
      <dgm:prSet/>
      <dgm:spPr/>
      <dgm:t>
        <a:bodyPr/>
        <a:lstStyle/>
        <a:p>
          <a:endParaRPr lang="en-US"/>
        </a:p>
      </dgm:t>
    </dgm:pt>
    <dgm:pt modelId="{02B3DBB9-A484-3142-9170-352C4988E4C7}">
      <dgm:prSet phldrT="[Text]"/>
      <dgm:spPr/>
      <dgm:t>
        <a:bodyPr/>
        <a:lstStyle/>
        <a:p>
          <a:r>
            <a:rPr lang="en-US" dirty="0"/>
            <a:t>Ramp up</a:t>
          </a:r>
        </a:p>
      </dgm:t>
    </dgm:pt>
    <dgm:pt modelId="{99A31747-9CBA-C247-8A69-1CB651E8004A}" type="parTrans" cxnId="{3673F40D-F67D-2E46-9ACD-EFA32CD3E3E1}">
      <dgm:prSet/>
      <dgm:spPr/>
      <dgm:t>
        <a:bodyPr/>
        <a:lstStyle/>
        <a:p>
          <a:endParaRPr lang="en-US"/>
        </a:p>
      </dgm:t>
    </dgm:pt>
    <dgm:pt modelId="{5E6191AF-0A94-0E45-9406-A96CF69E5749}" type="sibTrans" cxnId="{3673F40D-F67D-2E46-9ACD-EFA32CD3E3E1}">
      <dgm:prSet/>
      <dgm:spPr/>
      <dgm:t>
        <a:bodyPr/>
        <a:lstStyle/>
        <a:p>
          <a:endParaRPr lang="en-US"/>
        </a:p>
      </dgm:t>
    </dgm:pt>
    <dgm:pt modelId="{4466D8D8-3F29-E64F-8463-AEEFEC3FAEB3}">
      <dgm:prSet phldrT="[Text]"/>
      <dgm:spPr/>
      <dgm:t>
        <a:bodyPr/>
        <a:lstStyle/>
        <a:p>
          <a:r>
            <a:rPr lang="en-US" dirty="0"/>
            <a:t>Next steps roadmap</a:t>
          </a:r>
        </a:p>
      </dgm:t>
    </dgm:pt>
    <dgm:pt modelId="{DC026000-47BB-6343-BA98-38817CCB8C2F}" type="parTrans" cxnId="{FA55E78B-EBA9-9341-8885-6B47FA6B4757}">
      <dgm:prSet/>
      <dgm:spPr/>
      <dgm:t>
        <a:bodyPr/>
        <a:lstStyle/>
        <a:p>
          <a:endParaRPr lang="en-US"/>
        </a:p>
      </dgm:t>
    </dgm:pt>
    <dgm:pt modelId="{C584E2E6-DCF0-D148-ADA9-7790E62A9043}" type="sibTrans" cxnId="{FA55E78B-EBA9-9341-8885-6B47FA6B4757}">
      <dgm:prSet/>
      <dgm:spPr/>
      <dgm:t>
        <a:bodyPr/>
        <a:lstStyle/>
        <a:p>
          <a:endParaRPr lang="en-US"/>
        </a:p>
      </dgm:t>
    </dgm:pt>
    <dgm:pt modelId="{F1269D24-297C-F24A-8D58-70C0D004FA16}">
      <dgm:prSet/>
      <dgm:spPr/>
      <dgm:t>
        <a:bodyPr/>
        <a:lstStyle/>
        <a:p>
          <a:r>
            <a:rPr lang="en-US" dirty="0"/>
            <a:t>Identify personas and build empathy map</a:t>
          </a:r>
        </a:p>
      </dgm:t>
    </dgm:pt>
    <dgm:pt modelId="{026AED65-15F5-F647-9E8E-C75FE42EA5C3}" type="parTrans" cxnId="{A2111745-EA0A-2541-AC1B-14DF4C99C6DA}">
      <dgm:prSet/>
      <dgm:spPr/>
      <dgm:t>
        <a:bodyPr/>
        <a:lstStyle/>
        <a:p>
          <a:endParaRPr lang="en-US"/>
        </a:p>
      </dgm:t>
    </dgm:pt>
    <dgm:pt modelId="{E36FC7EA-1EE6-2540-9945-CF4748849774}" type="sibTrans" cxnId="{A2111745-EA0A-2541-AC1B-14DF4C99C6DA}">
      <dgm:prSet/>
      <dgm:spPr/>
      <dgm:t>
        <a:bodyPr/>
        <a:lstStyle/>
        <a:p>
          <a:endParaRPr lang="en-US"/>
        </a:p>
      </dgm:t>
    </dgm:pt>
    <dgm:pt modelId="{B374E4BF-96B4-6C4B-897B-1E30A4AE2E5D}">
      <dgm:prSet/>
      <dgm:spPr/>
      <dgm:t>
        <a:bodyPr/>
        <a:lstStyle/>
        <a:p>
          <a:r>
            <a:rPr lang="en-US" dirty="0"/>
            <a:t>Discover domain events</a:t>
          </a:r>
        </a:p>
      </dgm:t>
    </dgm:pt>
    <dgm:pt modelId="{36F2CC3F-64C9-7548-9178-3FE8CABF9362}" type="parTrans" cxnId="{FE8CAD0B-EB35-0D40-80C5-1B485C747C97}">
      <dgm:prSet/>
      <dgm:spPr/>
      <dgm:t>
        <a:bodyPr/>
        <a:lstStyle/>
        <a:p>
          <a:endParaRPr lang="en-US"/>
        </a:p>
      </dgm:t>
    </dgm:pt>
    <dgm:pt modelId="{221EAA92-290A-7F48-BCD8-0C10A152B505}" type="sibTrans" cxnId="{FE8CAD0B-EB35-0D40-80C5-1B485C747C97}">
      <dgm:prSet/>
      <dgm:spPr/>
      <dgm:t>
        <a:bodyPr/>
        <a:lstStyle/>
        <a:p>
          <a:endParaRPr lang="en-US"/>
        </a:p>
      </dgm:t>
    </dgm:pt>
    <dgm:pt modelId="{75569AA0-2B13-4D43-A2D9-8E3F4D0C9523}">
      <dgm:prSet/>
      <dgm:spPr/>
      <dgm:t>
        <a:bodyPr/>
        <a:lstStyle/>
        <a:p>
          <a:r>
            <a:rPr lang="en-US" dirty="0"/>
            <a:t>Playback the process</a:t>
          </a:r>
        </a:p>
      </dgm:t>
    </dgm:pt>
    <dgm:pt modelId="{3E5AEFCF-BBEB-094C-8558-CC0F8C97E825}" type="parTrans" cxnId="{25C867CB-09D0-9F44-984E-BE7896C6B235}">
      <dgm:prSet/>
      <dgm:spPr/>
      <dgm:t>
        <a:bodyPr/>
        <a:lstStyle/>
        <a:p>
          <a:endParaRPr lang="en-US"/>
        </a:p>
      </dgm:t>
    </dgm:pt>
    <dgm:pt modelId="{9AB729E6-3BDD-F043-9E80-7CDE35C81A2E}" type="sibTrans" cxnId="{25C867CB-09D0-9F44-984E-BE7896C6B235}">
      <dgm:prSet/>
      <dgm:spPr/>
      <dgm:t>
        <a:bodyPr/>
        <a:lstStyle/>
        <a:p>
          <a:endParaRPr lang="en-US"/>
        </a:p>
      </dgm:t>
    </dgm:pt>
    <dgm:pt modelId="{8DDC8935-947E-BB4F-8A7A-5EBF0504BF0E}">
      <dgm:prSet phldrT="[Text]"/>
      <dgm:spPr/>
      <dgm:t>
        <a:bodyPr/>
        <a:lstStyle/>
        <a:p>
          <a:r>
            <a:rPr lang="en-US" dirty="0"/>
            <a:t>Day 2 - Event Storming</a:t>
          </a:r>
        </a:p>
      </dgm:t>
    </dgm:pt>
    <dgm:pt modelId="{BEB31AF7-EDB5-2D4D-9EEC-3D64796D85C1}" type="parTrans" cxnId="{0129842B-949B-4A40-A191-7B1954821056}">
      <dgm:prSet/>
      <dgm:spPr/>
      <dgm:t>
        <a:bodyPr/>
        <a:lstStyle/>
        <a:p>
          <a:endParaRPr lang="en-US"/>
        </a:p>
      </dgm:t>
    </dgm:pt>
    <dgm:pt modelId="{D4C767B9-DE66-7C47-8EA9-224DD356D7B4}" type="sibTrans" cxnId="{0129842B-949B-4A40-A191-7B1954821056}">
      <dgm:prSet/>
      <dgm:spPr/>
      <dgm:t>
        <a:bodyPr/>
        <a:lstStyle/>
        <a:p>
          <a:endParaRPr lang="en-US"/>
        </a:p>
      </dgm:t>
    </dgm:pt>
    <dgm:pt modelId="{334E4345-FBD3-2D43-870C-BE00DF808A79}">
      <dgm:prSet phldrT="[Text]"/>
      <dgm:spPr/>
      <dgm:t>
        <a:bodyPr/>
        <a:lstStyle/>
        <a:p>
          <a:r>
            <a:rPr lang="en-US" dirty="0"/>
            <a:t>Find the boundaries</a:t>
          </a:r>
        </a:p>
      </dgm:t>
    </dgm:pt>
    <dgm:pt modelId="{F111CE88-C7A6-6741-88C6-E5187856BA96}" type="parTrans" cxnId="{4EE12B24-6294-6C4F-B0A5-5889E3C84538}">
      <dgm:prSet/>
      <dgm:spPr/>
      <dgm:t>
        <a:bodyPr/>
        <a:lstStyle/>
        <a:p>
          <a:endParaRPr lang="en-US"/>
        </a:p>
      </dgm:t>
    </dgm:pt>
    <dgm:pt modelId="{8D9FCECC-BF04-3348-8E02-FAF30CCF4FC2}" type="sibTrans" cxnId="{4EE12B24-6294-6C4F-B0A5-5889E3C84538}">
      <dgm:prSet/>
      <dgm:spPr/>
      <dgm:t>
        <a:bodyPr/>
        <a:lstStyle/>
        <a:p>
          <a:endParaRPr lang="en-US"/>
        </a:p>
      </dgm:t>
    </dgm:pt>
    <dgm:pt modelId="{19DACC08-852D-1440-BE1B-3D975BEC4808}">
      <dgm:prSet/>
      <dgm:spPr/>
      <dgm:t>
        <a:bodyPr/>
        <a:lstStyle/>
        <a:p>
          <a:r>
            <a:rPr lang="en-US"/>
            <a:t>Locate the commands</a:t>
          </a:r>
          <a:endParaRPr lang="en-US" dirty="0"/>
        </a:p>
      </dgm:t>
    </dgm:pt>
    <dgm:pt modelId="{3F03B8D8-1D8B-A44F-8858-769DBC2D3D78}" type="parTrans" cxnId="{F083AAB7-CD25-C44D-ABC6-0E71D3F5542D}">
      <dgm:prSet/>
      <dgm:spPr/>
      <dgm:t>
        <a:bodyPr/>
        <a:lstStyle/>
        <a:p>
          <a:endParaRPr lang="en-US"/>
        </a:p>
      </dgm:t>
    </dgm:pt>
    <dgm:pt modelId="{99755EED-6FEA-F840-88FF-CC2CA03C492D}" type="sibTrans" cxnId="{F083AAB7-CD25-C44D-ABC6-0E71D3F5542D}">
      <dgm:prSet/>
      <dgm:spPr/>
      <dgm:t>
        <a:bodyPr/>
        <a:lstStyle/>
        <a:p>
          <a:endParaRPr lang="en-US"/>
        </a:p>
      </dgm:t>
    </dgm:pt>
    <dgm:pt modelId="{F7987071-B439-4847-8E13-B7BFF1CAB90A}">
      <dgm:prSet/>
      <dgm:spPr/>
      <dgm:t>
        <a:bodyPr/>
        <a:lstStyle/>
        <a:p>
          <a:r>
            <a:rPr lang="en-US"/>
            <a:t>Describe the data</a:t>
          </a:r>
          <a:endParaRPr lang="en-US" dirty="0"/>
        </a:p>
      </dgm:t>
    </dgm:pt>
    <dgm:pt modelId="{1ED3DC27-46EC-C440-B38F-404C4295BD8A}" type="parTrans" cxnId="{C099B07C-632B-2643-9BE2-AEA18B314EA7}">
      <dgm:prSet/>
      <dgm:spPr/>
      <dgm:t>
        <a:bodyPr/>
        <a:lstStyle/>
        <a:p>
          <a:endParaRPr lang="en-US"/>
        </a:p>
      </dgm:t>
    </dgm:pt>
    <dgm:pt modelId="{D591664F-8350-064D-917F-CAAE16A03648}" type="sibTrans" cxnId="{C099B07C-632B-2643-9BE2-AEA18B314EA7}">
      <dgm:prSet/>
      <dgm:spPr/>
      <dgm:t>
        <a:bodyPr/>
        <a:lstStyle/>
        <a:p>
          <a:endParaRPr lang="en-US"/>
        </a:p>
      </dgm:t>
    </dgm:pt>
    <dgm:pt modelId="{5B21B0B7-C431-C945-B27E-2184A1E5C16D}">
      <dgm:prSet/>
      <dgm:spPr/>
      <dgm:t>
        <a:bodyPr/>
        <a:lstStyle/>
        <a:p>
          <a:r>
            <a:rPr lang="en-US" dirty="0"/>
            <a:t>Identify the aggregates</a:t>
          </a:r>
        </a:p>
      </dgm:t>
    </dgm:pt>
    <dgm:pt modelId="{7A53AF7A-5B8E-8446-B04E-9022F7328B9A}" type="parTrans" cxnId="{CD81DA0B-669A-4A4D-BDE6-3D45CAE5652C}">
      <dgm:prSet/>
      <dgm:spPr/>
      <dgm:t>
        <a:bodyPr/>
        <a:lstStyle/>
        <a:p>
          <a:endParaRPr lang="en-US"/>
        </a:p>
      </dgm:t>
    </dgm:pt>
    <dgm:pt modelId="{21FF3EFE-457E-5142-9E15-233B45C38718}" type="sibTrans" cxnId="{CD81DA0B-669A-4A4D-BDE6-3D45CAE5652C}">
      <dgm:prSet/>
      <dgm:spPr/>
      <dgm:t>
        <a:bodyPr/>
        <a:lstStyle/>
        <a:p>
          <a:endParaRPr lang="en-US"/>
        </a:p>
      </dgm:t>
    </dgm:pt>
    <dgm:pt modelId="{EFABF5F4-62CB-9F43-9848-760D41C20989}">
      <dgm:prSet/>
      <dgm:spPr/>
      <dgm:t>
        <a:bodyPr/>
        <a:lstStyle/>
        <a:p>
          <a:r>
            <a:rPr lang="en-US" dirty="0"/>
            <a:t>Define the boundary context</a:t>
          </a:r>
        </a:p>
      </dgm:t>
    </dgm:pt>
    <dgm:pt modelId="{C60713EA-DAA0-F641-8F44-0920DA710793}" type="parTrans" cxnId="{4A465651-9304-F643-A8F4-F2A78417F37B}">
      <dgm:prSet/>
      <dgm:spPr/>
      <dgm:t>
        <a:bodyPr/>
        <a:lstStyle/>
        <a:p>
          <a:endParaRPr lang="en-US"/>
        </a:p>
      </dgm:t>
    </dgm:pt>
    <dgm:pt modelId="{35024494-838D-BB4C-B066-94B6829C7C85}" type="sibTrans" cxnId="{4A465651-9304-F643-A8F4-F2A78417F37B}">
      <dgm:prSet/>
      <dgm:spPr/>
      <dgm:t>
        <a:bodyPr/>
        <a:lstStyle/>
        <a:p>
          <a:endParaRPr lang="en-US"/>
        </a:p>
      </dgm:t>
    </dgm:pt>
    <dgm:pt modelId="{E675292D-D140-5E40-9596-7F462C08B25A}">
      <dgm:prSet/>
      <dgm:spPr/>
      <dgm:t>
        <a:bodyPr/>
        <a:lstStyle/>
        <a:p>
          <a:r>
            <a:rPr lang="en-US" dirty="0"/>
            <a:t>Insight Storming</a:t>
          </a:r>
        </a:p>
      </dgm:t>
    </dgm:pt>
    <dgm:pt modelId="{7A751E99-258D-3044-AD64-D3837AB5D35D}" type="parTrans" cxnId="{9334B749-CAB1-F942-95DA-A3806B89DAE1}">
      <dgm:prSet/>
      <dgm:spPr/>
      <dgm:t>
        <a:bodyPr/>
        <a:lstStyle/>
        <a:p>
          <a:endParaRPr lang="en-US"/>
        </a:p>
      </dgm:t>
    </dgm:pt>
    <dgm:pt modelId="{2DF8ECC9-B779-0640-9688-EF23236E907A}" type="sibTrans" cxnId="{9334B749-CAB1-F942-95DA-A3806B89DAE1}">
      <dgm:prSet/>
      <dgm:spPr/>
      <dgm:t>
        <a:bodyPr/>
        <a:lstStyle/>
        <a:p>
          <a:endParaRPr lang="en-US"/>
        </a:p>
      </dgm:t>
    </dgm:pt>
    <dgm:pt modelId="{2E1E2823-223D-CD43-BE52-04854BA0DE9A}">
      <dgm:prSet/>
      <dgm:spPr/>
      <dgm:t>
        <a:bodyPr/>
        <a:lstStyle/>
        <a:p>
          <a:r>
            <a:rPr lang="en-US" dirty="0"/>
            <a:t>Architecture decision</a:t>
          </a:r>
        </a:p>
      </dgm:t>
    </dgm:pt>
    <dgm:pt modelId="{69C5ACFB-BB34-2F4A-B53E-CFFFC420180B}" type="parTrans" cxnId="{AF0AD825-512B-2C40-8C71-F298ACCDC02D}">
      <dgm:prSet/>
      <dgm:spPr/>
      <dgm:t>
        <a:bodyPr/>
        <a:lstStyle/>
        <a:p>
          <a:endParaRPr lang="en-US"/>
        </a:p>
      </dgm:t>
    </dgm:pt>
    <dgm:pt modelId="{E4D6763B-D249-9043-9CB9-DCE14A7B886D}" type="sibTrans" cxnId="{AF0AD825-512B-2C40-8C71-F298ACCDC02D}">
      <dgm:prSet/>
      <dgm:spPr/>
      <dgm:t>
        <a:bodyPr/>
        <a:lstStyle/>
        <a:p>
          <a:endParaRPr lang="en-US"/>
        </a:p>
      </dgm:t>
    </dgm:pt>
    <dgm:pt modelId="{65CF248D-EB41-894D-B9CA-568850C8A6E9}">
      <dgm:prSet/>
      <dgm:spPr/>
      <dgm:t>
        <a:bodyPr/>
        <a:lstStyle/>
        <a:p>
          <a:r>
            <a:rPr lang="en-US" dirty="0"/>
            <a:t>MVP prioritization</a:t>
          </a:r>
        </a:p>
      </dgm:t>
    </dgm:pt>
    <dgm:pt modelId="{1436792D-7280-6F4C-82B0-44A2890B0866}" type="parTrans" cxnId="{16BA54D8-616E-1744-9720-794A951EEAA7}">
      <dgm:prSet/>
      <dgm:spPr/>
      <dgm:t>
        <a:bodyPr/>
        <a:lstStyle/>
        <a:p>
          <a:endParaRPr lang="en-US"/>
        </a:p>
      </dgm:t>
    </dgm:pt>
    <dgm:pt modelId="{306E4622-44A5-214E-886C-E6821A24B335}" type="sibTrans" cxnId="{16BA54D8-616E-1744-9720-794A951EEAA7}">
      <dgm:prSet/>
      <dgm:spPr/>
      <dgm:t>
        <a:bodyPr/>
        <a:lstStyle/>
        <a:p>
          <a:endParaRPr lang="en-US"/>
        </a:p>
      </dgm:t>
    </dgm:pt>
    <dgm:pt modelId="{D5A95728-6909-834A-8C83-B61A2BC57D99}">
      <dgm:prSet/>
      <dgm:spPr/>
      <dgm:t>
        <a:bodyPr/>
        <a:lstStyle/>
        <a:p>
          <a:r>
            <a:rPr lang="en-US" dirty="0"/>
            <a:t>Day 1 Event Storming</a:t>
          </a:r>
        </a:p>
      </dgm:t>
    </dgm:pt>
    <dgm:pt modelId="{CF9919AA-0031-C54E-8D64-C1C50D1D2237}" type="parTrans" cxnId="{BADED3F8-A269-9E45-9286-80C2A73E7740}">
      <dgm:prSet/>
      <dgm:spPr/>
      <dgm:t>
        <a:bodyPr/>
        <a:lstStyle/>
        <a:p>
          <a:endParaRPr lang="en-US"/>
        </a:p>
      </dgm:t>
    </dgm:pt>
    <dgm:pt modelId="{D861974B-E7D8-D344-9469-28633D09E481}" type="sibTrans" cxnId="{BADED3F8-A269-9E45-9286-80C2A73E7740}">
      <dgm:prSet/>
      <dgm:spPr/>
      <dgm:t>
        <a:bodyPr/>
        <a:lstStyle/>
        <a:p>
          <a:endParaRPr lang="en-US"/>
        </a:p>
      </dgm:t>
    </dgm:pt>
    <dgm:pt modelId="{9240AA33-D198-A24C-A2B2-70767989CD17}">
      <dgm:prSet/>
      <dgm:spPr/>
      <dgm:t>
        <a:bodyPr/>
        <a:lstStyle/>
        <a:p>
          <a:r>
            <a:rPr lang="en-US" dirty="0"/>
            <a:t>Day 2 - Analytics / MVP</a:t>
          </a:r>
        </a:p>
      </dgm:t>
    </dgm:pt>
    <dgm:pt modelId="{767C9EF5-CAEC-DD4E-8CC2-C48FCD7C8FD7}" type="parTrans" cxnId="{B21C0477-BEE2-FF43-BAEF-43A309A435BC}">
      <dgm:prSet/>
      <dgm:spPr/>
      <dgm:t>
        <a:bodyPr/>
        <a:lstStyle/>
        <a:p>
          <a:endParaRPr lang="en-US"/>
        </a:p>
      </dgm:t>
    </dgm:pt>
    <dgm:pt modelId="{BA35DFA9-357A-FF4A-9ADA-B8A19A13D463}" type="sibTrans" cxnId="{B21C0477-BEE2-FF43-BAEF-43A309A435BC}">
      <dgm:prSet/>
      <dgm:spPr/>
      <dgm:t>
        <a:bodyPr/>
        <a:lstStyle/>
        <a:p>
          <a:endParaRPr lang="en-US"/>
        </a:p>
      </dgm:t>
    </dgm:pt>
    <dgm:pt modelId="{32E55A66-2EFD-F24B-9BDC-E00B7CA39DCD}" type="pres">
      <dgm:prSet presAssocID="{1AE5497F-86FE-7541-959A-60504B94BE56}" presName="Name0" presStyleCnt="0">
        <dgm:presLayoutVars>
          <dgm:chPref val="3"/>
          <dgm:dir/>
          <dgm:animLvl val="lvl"/>
          <dgm:resizeHandles/>
        </dgm:presLayoutVars>
      </dgm:prSet>
      <dgm:spPr/>
    </dgm:pt>
    <dgm:pt modelId="{46A35342-1336-734D-B3FB-937239D696A0}" type="pres">
      <dgm:prSet presAssocID="{0F1DF7BE-E518-DE4E-ADB7-EE47227CD11C}" presName="horFlow" presStyleCnt="0"/>
      <dgm:spPr/>
    </dgm:pt>
    <dgm:pt modelId="{D856AE5B-0303-744D-8415-ACE2926E7135}" type="pres">
      <dgm:prSet presAssocID="{0F1DF7BE-E518-DE4E-ADB7-EE47227CD11C}" presName="bigChev" presStyleLbl="node1" presStyleIdx="0" presStyleCnt="6"/>
      <dgm:spPr/>
    </dgm:pt>
    <dgm:pt modelId="{EA850DBC-B917-764F-83EB-8C87D5603966}" type="pres">
      <dgm:prSet presAssocID="{FF4C5914-A15D-BB4F-997B-4AD49274A927}" presName="parTrans" presStyleCnt="0"/>
      <dgm:spPr/>
    </dgm:pt>
    <dgm:pt modelId="{3826F14A-1B88-C349-A8BF-54284B131F93}" type="pres">
      <dgm:prSet presAssocID="{E8889A65-5A50-1348-B054-D40B3163A9C6}" presName="node" presStyleLbl="alignAccFollowNode1" presStyleIdx="0" presStyleCnt="15">
        <dgm:presLayoutVars>
          <dgm:bulletEnabled val="1"/>
        </dgm:presLayoutVars>
      </dgm:prSet>
      <dgm:spPr/>
    </dgm:pt>
    <dgm:pt modelId="{9122DE7D-2B0D-9949-B788-3ABC8964E658}" type="pres">
      <dgm:prSet presAssocID="{50C6D224-9A07-8140-AE8E-15EE95D8A00A}" presName="sibTrans" presStyleCnt="0"/>
      <dgm:spPr/>
    </dgm:pt>
    <dgm:pt modelId="{75D86C60-564D-3543-A5E6-B2F6F9052F73}" type="pres">
      <dgm:prSet presAssocID="{1A2E0187-41AE-F243-860E-8EC9406C294C}" presName="node" presStyleLbl="alignAccFollowNode1" presStyleIdx="1" presStyleCnt="15">
        <dgm:presLayoutVars>
          <dgm:bulletEnabled val="1"/>
        </dgm:presLayoutVars>
      </dgm:prSet>
      <dgm:spPr/>
    </dgm:pt>
    <dgm:pt modelId="{1B90CB4D-E076-1C4F-B24F-FF362A892267}" type="pres">
      <dgm:prSet presAssocID="{0F1DF7BE-E518-DE4E-ADB7-EE47227CD11C}" presName="vSp" presStyleCnt="0"/>
      <dgm:spPr/>
    </dgm:pt>
    <dgm:pt modelId="{45B185CB-623B-0B4E-9012-B6B9221BC9C4}" type="pres">
      <dgm:prSet presAssocID="{273F0834-9E79-1F49-8693-D8EA482A68A9}" presName="horFlow" presStyleCnt="0"/>
      <dgm:spPr/>
    </dgm:pt>
    <dgm:pt modelId="{F9542DE8-55AC-B142-995F-E44C0BFA7033}" type="pres">
      <dgm:prSet presAssocID="{273F0834-9E79-1F49-8693-D8EA482A68A9}" presName="bigChev" presStyleLbl="node1" presStyleIdx="1" presStyleCnt="6"/>
      <dgm:spPr/>
    </dgm:pt>
    <dgm:pt modelId="{C3738C8A-2173-5C45-A86A-8E854ABDD8DE}" type="pres">
      <dgm:prSet presAssocID="{0C60AF6D-F1C9-A446-A9F4-8738DE84B423}" presName="parTrans" presStyleCnt="0"/>
      <dgm:spPr/>
    </dgm:pt>
    <dgm:pt modelId="{AD22D313-748E-1742-9111-95F072F89EC9}" type="pres">
      <dgm:prSet presAssocID="{FA40478F-18E7-864E-B1BB-28642B734A9C}" presName="node" presStyleLbl="alignAccFollowNode1" presStyleIdx="2" presStyleCnt="15">
        <dgm:presLayoutVars>
          <dgm:bulletEnabled val="1"/>
        </dgm:presLayoutVars>
      </dgm:prSet>
      <dgm:spPr/>
    </dgm:pt>
    <dgm:pt modelId="{BEEC1259-5F26-F54C-B158-F93E4F5EC0DA}" type="pres">
      <dgm:prSet presAssocID="{0E9B1583-B652-2A4C-8D0C-09A72A543F0C}" presName="sibTrans" presStyleCnt="0"/>
      <dgm:spPr/>
    </dgm:pt>
    <dgm:pt modelId="{12900D29-DF08-0B47-8908-BED494E7D5E0}" type="pres">
      <dgm:prSet presAssocID="{F1269D24-297C-F24A-8D58-70C0D004FA16}" presName="node" presStyleLbl="alignAccFollowNode1" presStyleIdx="3" presStyleCnt="15">
        <dgm:presLayoutVars>
          <dgm:bulletEnabled val="1"/>
        </dgm:presLayoutVars>
      </dgm:prSet>
      <dgm:spPr/>
    </dgm:pt>
    <dgm:pt modelId="{1B1CC1E5-5B8F-B046-8BE5-80E2B8FF861B}" type="pres">
      <dgm:prSet presAssocID="{273F0834-9E79-1F49-8693-D8EA482A68A9}" presName="vSp" presStyleCnt="0"/>
      <dgm:spPr/>
    </dgm:pt>
    <dgm:pt modelId="{B807301B-FC8E-4A4A-B890-645575CD0E59}" type="pres">
      <dgm:prSet presAssocID="{D5A95728-6909-834A-8C83-B61A2BC57D99}" presName="horFlow" presStyleCnt="0"/>
      <dgm:spPr/>
    </dgm:pt>
    <dgm:pt modelId="{75AC31D7-5427-EF4C-8F9D-02C7EAC5917E}" type="pres">
      <dgm:prSet presAssocID="{D5A95728-6909-834A-8C83-B61A2BC57D99}" presName="bigChev" presStyleLbl="node1" presStyleIdx="2" presStyleCnt="6"/>
      <dgm:spPr/>
    </dgm:pt>
    <dgm:pt modelId="{42EF140B-7B64-E749-B535-383C8DC11B63}" type="pres">
      <dgm:prSet presAssocID="{36F2CC3F-64C9-7548-9178-3FE8CABF9362}" presName="parTrans" presStyleCnt="0"/>
      <dgm:spPr/>
    </dgm:pt>
    <dgm:pt modelId="{FBC21C68-27D9-BA49-A7FD-544DF12EC9F9}" type="pres">
      <dgm:prSet presAssocID="{B374E4BF-96B4-6C4B-897B-1E30A4AE2E5D}" presName="node" presStyleLbl="alignAccFollowNode1" presStyleIdx="4" presStyleCnt="15">
        <dgm:presLayoutVars>
          <dgm:bulletEnabled val="1"/>
        </dgm:presLayoutVars>
      </dgm:prSet>
      <dgm:spPr/>
    </dgm:pt>
    <dgm:pt modelId="{F05B9EDC-05A1-4C4B-9F4B-248921E5C1DE}" type="pres">
      <dgm:prSet presAssocID="{221EAA92-290A-7F48-BCD8-0C10A152B505}" presName="sibTrans" presStyleCnt="0"/>
      <dgm:spPr/>
    </dgm:pt>
    <dgm:pt modelId="{5D1F5CD4-CB70-5A4E-9EEC-ADFDBFAED035}" type="pres">
      <dgm:prSet presAssocID="{75569AA0-2B13-4D43-A2D9-8E3F4D0C9523}" presName="node" presStyleLbl="alignAccFollowNode1" presStyleIdx="5" presStyleCnt="15">
        <dgm:presLayoutVars>
          <dgm:bulletEnabled val="1"/>
        </dgm:presLayoutVars>
      </dgm:prSet>
      <dgm:spPr/>
    </dgm:pt>
    <dgm:pt modelId="{3E072E28-6A0B-DF48-AAED-4B9F3BC9FC75}" type="pres">
      <dgm:prSet presAssocID="{D5A95728-6909-834A-8C83-B61A2BC57D99}" presName="vSp" presStyleCnt="0"/>
      <dgm:spPr/>
    </dgm:pt>
    <dgm:pt modelId="{8A81EDE2-8F73-2F4A-9E42-2E9382C4E097}" type="pres">
      <dgm:prSet presAssocID="{8DDC8935-947E-BB4F-8A7A-5EBF0504BF0E}" presName="horFlow" presStyleCnt="0"/>
      <dgm:spPr/>
    </dgm:pt>
    <dgm:pt modelId="{14887302-C685-0248-8CA1-A2EF8278C925}" type="pres">
      <dgm:prSet presAssocID="{8DDC8935-947E-BB4F-8A7A-5EBF0504BF0E}" presName="bigChev" presStyleLbl="node1" presStyleIdx="3" presStyleCnt="6"/>
      <dgm:spPr/>
    </dgm:pt>
    <dgm:pt modelId="{0E1D3B47-BE3C-914F-82A0-AE08A04C947A}" type="pres">
      <dgm:prSet presAssocID="{F111CE88-C7A6-6741-88C6-E5187856BA96}" presName="parTrans" presStyleCnt="0"/>
      <dgm:spPr/>
    </dgm:pt>
    <dgm:pt modelId="{C91A1EA6-0BF5-F241-B299-8891BF6CFBF9}" type="pres">
      <dgm:prSet presAssocID="{334E4345-FBD3-2D43-870C-BE00DF808A79}" presName="node" presStyleLbl="alignAccFollowNode1" presStyleIdx="6" presStyleCnt="15">
        <dgm:presLayoutVars>
          <dgm:bulletEnabled val="1"/>
        </dgm:presLayoutVars>
      </dgm:prSet>
      <dgm:spPr/>
    </dgm:pt>
    <dgm:pt modelId="{40D73E35-5423-FB41-AFEB-4DE0443F0406}" type="pres">
      <dgm:prSet presAssocID="{8D9FCECC-BF04-3348-8E02-FAF30CCF4FC2}" presName="sibTrans" presStyleCnt="0"/>
      <dgm:spPr/>
    </dgm:pt>
    <dgm:pt modelId="{D0763BFC-D090-9743-BBAD-6B7B63E7F2B6}" type="pres">
      <dgm:prSet presAssocID="{19DACC08-852D-1440-BE1B-3D975BEC4808}" presName="node" presStyleLbl="alignAccFollowNode1" presStyleIdx="7" presStyleCnt="15">
        <dgm:presLayoutVars>
          <dgm:bulletEnabled val="1"/>
        </dgm:presLayoutVars>
      </dgm:prSet>
      <dgm:spPr/>
    </dgm:pt>
    <dgm:pt modelId="{7548196D-5D21-A94A-B19E-735B7631F52B}" type="pres">
      <dgm:prSet presAssocID="{99755EED-6FEA-F840-88FF-CC2CA03C492D}" presName="sibTrans" presStyleCnt="0"/>
      <dgm:spPr/>
    </dgm:pt>
    <dgm:pt modelId="{B33AE3FF-01DB-6641-9FEF-24BCA0C9F96E}" type="pres">
      <dgm:prSet presAssocID="{F7987071-B439-4847-8E13-B7BFF1CAB90A}" presName="node" presStyleLbl="alignAccFollowNode1" presStyleIdx="8" presStyleCnt="15">
        <dgm:presLayoutVars>
          <dgm:bulletEnabled val="1"/>
        </dgm:presLayoutVars>
      </dgm:prSet>
      <dgm:spPr/>
    </dgm:pt>
    <dgm:pt modelId="{9DEA48DF-9B8E-AE4B-A68F-D191B33A4E38}" type="pres">
      <dgm:prSet presAssocID="{D591664F-8350-064D-917F-CAAE16A03648}" presName="sibTrans" presStyleCnt="0"/>
      <dgm:spPr/>
    </dgm:pt>
    <dgm:pt modelId="{FBACAC87-94FF-024F-82AB-D16CA6AF5D6C}" type="pres">
      <dgm:prSet presAssocID="{5B21B0B7-C431-C945-B27E-2184A1E5C16D}" presName="node" presStyleLbl="alignAccFollowNode1" presStyleIdx="9" presStyleCnt="15">
        <dgm:presLayoutVars>
          <dgm:bulletEnabled val="1"/>
        </dgm:presLayoutVars>
      </dgm:prSet>
      <dgm:spPr/>
    </dgm:pt>
    <dgm:pt modelId="{9226C11F-AA8D-F445-B045-B2BF85B3655A}" type="pres">
      <dgm:prSet presAssocID="{21FF3EFE-457E-5142-9E15-233B45C38718}" presName="sibTrans" presStyleCnt="0"/>
      <dgm:spPr/>
    </dgm:pt>
    <dgm:pt modelId="{210354C0-61D6-A94A-8B49-FF3AA89491C1}" type="pres">
      <dgm:prSet presAssocID="{EFABF5F4-62CB-9F43-9848-760D41C20989}" presName="node" presStyleLbl="alignAccFollowNode1" presStyleIdx="10" presStyleCnt="15">
        <dgm:presLayoutVars>
          <dgm:bulletEnabled val="1"/>
        </dgm:presLayoutVars>
      </dgm:prSet>
      <dgm:spPr/>
    </dgm:pt>
    <dgm:pt modelId="{A09E91CA-A11D-EE44-ACDA-DC54693DDE0E}" type="pres">
      <dgm:prSet presAssocID="{8DDC8935-947E-BB4F-8A7A-5EBF0504BF0E}" presName="vSp" presStyleCnt="0"/>
      <dgm:spPr/>
    </dgm:pt>
    <dgm:pt modelId="{8D50DBE4-1BE5-EA44-BDA4-A31977D31AF7}" type="pres">
      <dgm:prSet presAssocID="{9240AA33-D198-A24C-A2B2-70767989CD17}" presName="horFlow" presStyleCnt="0"/>
      <dgm:spPr/>
    </dgm:pt>
    <dgm:pt modelId="{79E137E0-971E-484F-9802-2403B6059480}" type="pres">
      <dgm:prSet presAssocID="{9240AA33-D198-A24C-A2B2-70767989CD17}" presName="bigChev" presStyleLbl="node1" presStyleIdx="4" presStyleCnt="6"/>
      <dgm:spPr/>
    </dgm:pt>
    <dgm:pt modelId="{414797E6-BF2E-1047-B68B-31C847650574}" type="pres">
      <dgm:prSet presAssocID="{7A751E99-258D-3044-AD64-D3837AB5D35D}" presName="parTrans" presStyleCnt="0"/>
      <dgm:spPr/>
    </dgm:pt>
    <dgm:pt modelId="{ACC4915A-E192-314B-894D-37CEA4977BD0}" type="pres">
      <dgm:prSet presAssocID="{E675292D-D140-5E40-9596-7F462C08B25A}" presName="node" presStyleLbl="alignAccFollowNode1" presStyleIdx="11" presStyleCnt="15">
        <dgm:presLayoutVars>
          <dgm:bulletEnabled val="1"/>
        </dgm:presLayoutVars>
      </dgm:prSet>
      <dgm:spPr/>
    </dgm:pt>
    <dgm:pt modelId="{BC22D3CD-6232-814A-90A5-0E91A5430F57}" type="pres">
      <dgm:prSet presAssocID="{2DF8ECC9-B779-0640-9688-EF23236E907A}" presName="sibTrans" presStyleCnt="0"/>
      <dgm:spPr/>
    </dgm:pt>
    <dgm:pt modelId="{F411A87A-7DAE-E44B-9AAD-6595BBE40A88}" type="pres">
      <dgm:prSet presAssocID="{2E1E2823-223D-CD43-BE52-04854BA0DE9A}" presName="node" presStyleLbl="alignAccFollowNode1" presStyleIdx="12" presStyleCnt="15">
        <dgm:presLayoutVars>
          <dgm:bulletEnabled val="1"/>
        </dgm:presLayoutVars>
      </dgm:prSet>
      <dgm:spPr/>
    </dgm:pt>
    <dgm:pt modelId="{33472583-AC8C-2240-9EFC-C837C177B230}" type="pres">
      <dgm:prSet presAssocID="{E4D6763B-D249-9043-9CB9-DCE14A7B886D}" presName="sibTrans" presStyleCnt="0"/>
      <dgm:spPr/>
    </dgm:pt>
    <dgm:pt modelId="{44381ABF-50E5-A34E-90E4-6CBD4BCE365E}" type="pres">
      <dgm:prSet presAssocID="{65CF248D-EB41-894D-B9CA-568850C8A6E9}" presName="node" presStyleLbl="alignAccFollowNode1" presStyleIdx="13" presStyleCnt="15">
        <dgm:presLayoutVars>
          <dgm:bulletEnabled val="1"/>
        </dgm:presLayoutVars>
      </dgm:prSet>
      <dgm:spPr/>
    </dgm:pt>
    <dgm:pt modelId="{0CC51683-8FBD-014B-A3B3-C08D7A01B6CA}" type="pres">
      <dgm:prSet presAssocID="{9240AA33-D198-A24C-A2B2-70767989CD17}" presName="vSp" presStyleCnt="0"/>
      <dgm:spPr/>
    </dgm:pt>
    <dgm:pt modelId="{666ADB4D-C202-BD47-A96D-5EB701BC17A8}" type="pres">
      <dgm:prSet presAssocID="{02B3DBB9-A484-3142-9170-352C4988E4C7}" presName="horFlow" presStyleCnt="0"/>
      <dgm:spPr/>
    </dgm:pt>
    <dgm:pt modelId="{7B131CA9-D6E7-0047-B264-7ABEAC5CF043}" type="pres">
      <dgm:prSet presAssocID="{02B3DBB9-A484-3142-9170-352C4988E4C7}" presName="bigChev" presStyleLbl="node1" presStyleIdx="5" presStyleCnt="6"/>
      <dgm:spPr/>
    </dgm:pt>
    <dgm:pt modelId="{81229FCB-B38F-EC45-8B48-66FD39F61232}" type="pres">
      <dgm:prSet presAssocID="{DC026000-47BB-6343-BA98-38817CCB8C2F}" presName="parTrans" presStyleCnt="0"/>
      <dgm:spPr/>
    </dgm:pt>
    <dgm:pt modelId="{63620E0D-0710-044A-B447-D54A188CD1C4}" type="pres">
      <dgm:prSet presAssocID="{4466D8D8-3F29-E64F-8463-AEEFEC3FAEB3}" presName="node" presStyleLbl="alignAccFollowNode1" presStyleIdx="14" presStyleCnt="15">
        <dgm:presLayoutVars>
          <dgm:bulletEnabled val="1"/>
        </dgm:presLayoutVars>
      </dgm:prSet>
      <dgm:spPr/>
    </dgm:pt>
  </dgm:ptLst>
  <dgm:cxnLst>
    <dgm:cxn modelId="{6413D805-E9F3-C243-A935-2B52918D6CD9}" srcId="{1AE5497F-86FE-7541-959A-60504B94BE56}" destId="{273F0834-9E79-1F49-8693-D8EA482A68A9}" srcOrd="1" destOrd="0" parTransId="{CB699499-01C4-CD4A-8ECC-91E50EB86FA3}" sibTransId="{4E0D2DE1-92D3-DC44-B7C1-1B19095E4D23}"/>
    <dgm:cxn modelId="{BCC7CB07-C663-184F-9584-3DC1A949CC47}" type="presOf" srcId="{65CF248D-EB41-894D-B9CA-568850C8A6E9}" destId="{44381ABF-50E5-A34E-90E4-6CBD4BCE365E}" srcOrd="0" destOrd="0" presId="urn:microsoft.com/office/officeart/2005/8/layout/lProcess3"/>
    <dgm:cxn modelId="{FE8CAD0B-EB35-0D40-80C5-1B485C747C97}" srcId="{D5A95728-6909-834A-8C83-B61A2BC57D99}" destId="{B374E4BF-96B4-6C4B-897B-1E30A4AE2E5D}" srcOrd="0" destOrd="0" parTransId="{36F2CC3F-64C9-7548-9178-3FE8CABF9362}" sibTransId="{221EAA92-290A-7F48-BCD8-0C10A152B505}"/>
    <dgm:cxn modelId="{CD81DA0B-669A-4A4D-BDE6-3D45CAE5652C}" srcId="{8DDC8935-947E-BB4F-8A7A-5EBF0504BF0E}" destId="{5B21B0B7-C431-C945-B27E-2184A1E5C16D}" srcOrd="3" destOrd="0" parTransId="{7A53AF7A-5B8E-8446-B04E-9022F7328B9A}" sibTransId="{21FF3EFE-457E-5142-9E15-233B45C38718}"/>
    <dgm:cxn modelId="{3673F40D-F67D-2E46-9ACD-EFA32CD3E3E1}" srcId="{1AE5497F-86FE-7541-959A-60504B94BE56}" destId="{02B3DBB9-A484-3142-9170-352C4988E4C7}" srcOrd="5" destOrd="0" parTransId="{99A31747-9CBA-C247-8A69-1CB651E8004A}" sibTransId="{5E6191AF-0A94-0E45-9406-A96CF69E5749}"/>
    <dgm:cxn modelId="{C5427A12-B431-3D40-9969-24D46EA1ECBA}" type="presOf" srcId="{E8889A65-5A50-1348-B054-D40B3163A9C6}" destId="{3826F14A-1B88-C349-A8BF-54284B131F93}" srcOrd="0" destOrd="0" presId="urn:microsoft.com/office/officeart/2005/8/layout/lProcess3"/>
    <dgm:cxn modelId="{7942D718-7D0C-1D45-92C4-65D9504114FB}" srcId="{0F1DF7BE-E518-DE4E-ADB7-EE47227CD11C}" destId="{1A2E0187-41AE-F243-860E-8EC9406C294C}" srcOrd="1" destOrd="0" parTransId="{75BAFB10-0268-4343-A888-CD5DF2C072EF}" sibTransId="{0F1D3FEA-177F-A04C-9E07-99D3732889FD}"/>
    <dgm:cxn modelId="{4EE12B24-6294-6C4F-B0A5-5889E3C84538}" srcId="{8DDC8935-947E-BB4F-8A7A-5EBF0504BF0E}" destId="{334E4345-FBD3-2D43-870C-BE00DF808A79}" srcOrd="0" destOrd="0" parTransId="{F111CE88-C7A6-6741-88C6-E5187856BA96}" sibTransId="{8D9FCECC-BF04-3348-8E02-FAF30CCF4FC2}"/>
    <dgm:cxn modelId="{AF0AD825-512B-2C40-8C71-F298ACCDC02D}" srcId="{9240AA33-D198-A24C-A2B2-70767989CD17}" destId="{2E1E2823-223D-CD43-BE52-04854BA0DE9A}" srcOrd="1" destOrd="0" parTransId="{69C5ACFB-BB34-2F4A-B53E-CFFFC420180B}" sibTransId="{E4D6763B-D249-9043-9CB9-DCE14A7B886D}"/>
    <dgm:cxn modelId="{34799529-21B6-544F-A1D1-CAB563602F7F}" srcId="{273F0834-9E79-1F49-8693-D8EA482A68A9}" destId="{FA40478F-18E7-864E-B1BB-28642B734A9C}" srcOrd="0" destOrd="0" parTransId="{0C60AF6D-F1C9-A446-A9F4-8738DE84B423}" sibTransId="{0E9B1583-B652-2A4C-8D0C-09A72A543F0C}"/>
    <dgm:cxn modelId="{0129842B-949B-4A40-A191-7B1954821056}" srcId="{1AE5497F-86FE-7541-959A-60504B94BE56}" destId="{8DDC8935-947E-BB4F-8A7A-5EBF0504BF0E}" srcOrd="3" destOrd="0" parTransId="{BEB31AF7-EDB5-2D4D-9EEC-3D64796D85C1}" sibTransId="{D4C767B9-DE66-7C47-8EA9-224DD356D7B4}"/>
    <dgm:cxn modelId="{03C44131-1EFD-D948-92D7-C4682FAA2F4B}" type="presOf" srcId="{1A2E0187-41AE-F243-860E-8EC9406C294C}" destId="{75D86C60-564D-3543-A5E6-B2F6F9052F73}" srcOrd="0" destOrd="0" presId="urn:microsoft.com/office/officeart/2005/8/layout/lProcess3"/>
    <dgm:cxn modelId="{B86DB636-91B3-E842-8F9A-ACE9C50D00B3}" type="presOf" srcId="{273F0834-9E79-1F49-8693-D8EA482A68A9}" destId="{F9542DE8-55AC-B142-995F-E44C0BFA7033}" srcOrd="0" destOrd="0" presId="urn:microsoft.com/office/officeart/2005/8/layout/lProcess3"/>
    <dgm:cxn modelId="{CA33733A-2F2B-E843-A8FE-F81D4BA072BA}" type="presOf" srcId="{1AE5497F-86FE-7541-959A-60504B94BE56}" destId="{32E55A66-2EFD-F24B-9BDC-E00B7CA39DCD}" srcOrd="0" destOrd="0" presId="urn:microsoft.com/office/officeart/2005/8/layout/lProcess3"/>
    <dgm:cxn modelId="{B0D66140-4C6D-A34B-BA1F-BC6F25884C9A}" type="presOf" srcId="{4466D8D8-3F29-E64F-8463-AEEFEC3FAEB3}" destId="{63620E0D-0710-044A-B447-D54A188CD1C4}" srcOrd="0" destOrd="0" presId="urn:microsoft.com/office/officeart/2005/8/layout/lProcess3"/>
    <dgm:cxn modelId="{A2111745-EA0A-2541-AC1B-14DF4C99C6DA}" srcId="{273F0834-9E79-1F49-8693-D8EA482A68A9}" destId="{F1269D24-297C-F24A-8D58-70C0D004FA16}" srcOrd="1" destOrd="0" parTransId="{026AED65-15F5-F647-9E8E-C75FE42EA5C3}" sibTransId="{E36FC7EA-1EE6-2540-9945-CF4748849774}"/>
    <dgm:cxn modelId="{9334B749-CAB1-F942-95DA-A3806B89DAE1}" srcId="{9240AA33-D198-A24C-A2B2-70767989CD17}" destId="{E675292D-D140-5E40-9596-7F462C08B25A}" srcOrd="0" destOrd="0" parTransId="{7A751E99-258D-3044-AD64-D3837AB5D35D}" sibTransId="{2DF8ECC9-B779-0640-9688-EF23236E907A}"/>
    <dgm:cxn modelId="{9570CE49-34E8-0B41-A844-59819FA1E1A5}" type="presOf" srcId="{E675292D-D140-5E40-9596-7F462C08B25A}" destId="{ACC4915A-E192-314B-894D-37CEA4977BD0}" srcOrd="0" destOrd="0" presId="urn:microsoft.com/office/officeart/2005/8/layout/lProcess3"/>
    <dgm:cxn modelId="{4A465651-9304-F643-A8F4-F2A78417F37B}" srcId="{8DDC8935-947E-BB4F-8A7A-5EBF0504BF0E}" destId="{EFABF5F4-62CB-9F43-9848-760D41C20989}" srcOrd="4" destOrd="0" parTransId="{C60713EA-DAA0-F641-8F44-0920DA710793}" sibTransId="{35024494-838D-BB4C-B066-94B6829C7C85}"/>
    <dgm:cxn modelId="{F213D757-122F-6343-AF43-E84D7898BC9F}" type="presOf" srcId="{19DACC08-852D-1440-BE1B-3D975BEC4808}" destId="{D0763BFC-D090-9743-BBAD-6B7B63E7F2B6}" srcOrd="0" destOrd="0" presId="urn:microsoft.com/office/officeart/2005/8/layout/lProcess3"/>
    <dgm:cxn modelId="{EF48A859-DF27-BA49-B507-D3A827CE9EC9}" type="presOf" srcId="{F7987071-B439-4847-8E13-B7BFF1CAB90A}" destId="{B33AE3FF-01DB-6641-9FEF-24BCA0C9F96E}" srcOrd="0" destOrd="0" presId="urn:microsoft.com/office/officeart/2005/8/layout/lProcess3"/>
    <dgm:cxn modelId="{4831EA60-7600-B148-A8A4-7E0E06BF2ACE}" type="presOf" srcId="{D5A95728-6909-834A-8C83-B61A2BC57D99}" destId="{75AC31D7-5427-EF4C-8F9D-02C7EAC5917E}" srcOrd="0" destOrd="0" presId="urn:microsoft.com/office/officeart/2005/8/layout/lProcess3"/>
    <dgm:cxn modelId="{88AD8761-D946-F542-912B-6C138BA2DD64}" type="presOf" srcId="{FA40478F-18E7-864E-B1BB-28642B734A9C}" destId="{AD22D313-748E-1742-9111-95F072F89EC9}" srcOrd="0" destOrd="0" presId="urn:microsoft.com/office/officeart/2005/8/layout/lProcess3"/>
    <dgm:cxn modelId="{B21C0477-BEE2-FF43-BAEF-43A309A435BC}" srcId="{1AE5497F-86FE-7541-959A-60504B94BE56}" destId="{9240AA33-D198-A24C-A2B2-70767989CD17}" srcOrd="4" destOrd="0" parTransId="{767C9EF5-CAEC-DD4E-8CC2-C48FCD7C8FD7}" sibTransId="{BA35DFA9-357A-FF4A-9ADA-B8A19A13D463}"/>
    <dgm:cxn modelId="{A11E2979-7F96-5D46-911F-668220C9DAD6}" type="presOf" srcId="{5B21B0B7-C431-C945-B27E-2184A1E5C16D}" destId="{FBACAC87-94FF-024F-82AB-D16CA6AF5D6C}" srcOrd="0" destOrd="0" presId="urn:microsoft.com/office/officeart/2005/8/layout/lProcess3"/>
    <dgm:cxn modelId="{434DA27B-5803-4F46-B91C-57B4BE2ABE7B}" type="presOf" srcId="{8DDC8935-947E-BB4F-8A7A-5EBF0504BF0E}" destId="{14887302-C685-0248-8CA1-A2EF8278C925}" srcOrd="0" destOrd="0" presId="urn:microsoft.com/office/officeart/2005/8/layout/lProcess3"/>
    <dgm:cxn modelId="{C099B07C-632B-2643-9BE2-AEA18B314EA7}" srcId="{8DDC8935-947E-BB4F-8A7A-5EBF0504BF0E}" destId="{F7987071-B439-4847-8E13-B7BFF1CAB90A}" srcOrd="2" destOrd="0" parTransId="{1ED3DC27-46EC-C440-B38F-404C4295BD8A}" sibTransId="{D591664F-8350-064D-917F-CAAE16A03648}"/>
    <dgm:cxn modelId="{EA261E7F-074C-604E-A9C0-4018CD366793}" type="presOf" srcId="{75569AA0-2B13-4D43-A2D9-8E3F4D0C9523}" destId="{5D1F5CD4-CB70-5A4E-9EEC-ADFDBFAED035}" srcOrd="0" destOrd="0" presId="urn:microsoft.com/office/officeart/2005/8/layout/lProcess3"/>
    <dgm:cxn modelId="{0B5F4683-20F8-844C-8A14-ED24D13EBCC6}" srcId="{1AE5497F-86FE-7541-959A-60504B94BE56}" destId="{0F1DF7BE-E518-DE4E-ADB7-EE47227CD11C}" srcOrd="0" destOrd="0" parTransId="{F252CFCF-6AC1-E140-B8EB-8DCEA3C2AFE4}" sibTransId="{DB510C4A-0ABD-FC44-9F91-91C453F03ADC}"/>
    <dgm:cxn modelId="{FA55E78B-EBA9-9341-8885-6B47FA6B4757}" srcId="{02B3DBB9-A484-3142-9170-352C4988E4C7}" destId="{4466D8D8-3F29-E64F-8463-AEEFEC3FAEB3}" srcOrd="0" destOrd="0" parTransId="{DC026000-47BB-6343-BA98-38817CCB8C2F}" sibTransId="{C584E2E6-DCF0-D148-ADA9-7790E62A9043}"/>
    <dgm:cxn modelId="{621FCA8F-5A05-B84D-B223-91B67E2BE0F8}" type="presOf" srcId="{EFABF5F4-62CB-9F43-9848-760D41C20989}" destId="{210354C0-61D6-A94A-8B49-FF3AA89491C1}" srcOrd="0" destOrd="0" presId="urn:microsoft.com/office/officeart/2005/8/layout/lProcess3"/>
    <dgm:cxn modelId="{CF047294-F7EE-3948-9BF2-ACB114E47A8A}" type="presOf" srcId="{9240AA33-D198-A24C-A2B2-70767989CD17}" destId="{79E137E0-971E-484F-9802-2403B6059480}" srcOrd="0" destOrd="0" presId="urn:microsoft.com/office/officeart/2005/8/layout/lProcess3"/>
    <dgm:cxn modelId="{EEB6C3A6-C435-7B4F-8DF1-E2D41A78280C}" type="presOf" srcId="{02B3DBB9-A484-3142-9170-352C4988E4C7}" destId="{7B131CA9-D6E7-0047-B264-7ABEAC5CF043}" srcOrd="0" destOrd="0" presId="urn:microsoft.com/office/officeart/2005/8/layout/lProcess3"/>
    <dgm:cxn modelId="{FA45C3AE-3179-0340-8EEE-5B171C2D8058}" type="presOf" srcId="{0F1DF7BE-E518-DE4E-ADB7-EE47227CD11C}" destId="{D856AE5B-0303-744D-8415-ACE2926E7135}" srcOrd="0" destOrd="0" presId="urn:microsoft.com/office/officeart/2005/8/layout/lProcess3"/>
    <dgm:cxn modelId="{F083AAB7-CD25-C44D-ABC6-0E71D3F5542D}" srcId="{8DDC8935-947E-BB4F-8A7A-5EBF0504BF0E}" destId="{19DACC08-852D-1440-BE1B-3D975BEC4808}" srcOrd="1" destOrd="0" parTransId="{3F03B8D8-1D8B-A44F-8858-769DBC2D3D78}" sibTransId="{99755EED-6FEA-F840-88FF-CC2CA03C492D}"/>
    <dgm:cxn modelId="{B43483BE-9E2E-FB4C-A9DD-D9D917D8957B}" type="presOf" srcId="{334E4345-FBD3-2D43-870C-BE00DF808A79}" destId="{C91A1EA6-0BF5-F241-B299-8891BF6CFBF9}" srcOrd="0" destOrd="0" presId="urn:microsoft.com/office/officeart/2005/8/layout/lProcess3"/>
    <dgm:cxn modelId="{BD2AA7C1-6CAC-214E-9D28-37C2A5BDDE2B}" type="presOf" srcId="{2E1E2823-223D-CD43-BE52-04854BA0DE9A}" destId="{F411A87A-7DAE-E44B-9AAD-6595BBE40A88}" srcOrd="0" destOrd="0" presId="urn:microsoft.com/office/officeart/2005/8/layout/lProcess3"/>
    <dgm:cxn modelId="{25C867CB-09D0-9F44-984E-BE7896C6B235}" srcId="{D5A95728-6909-834A-8C83-B61A2BC57D99}" destId="{75569AA0-2B13-4D43-A2D9-8E3F4D0C9523}" srcOrd="1" destOrd="0" parTransId="{3E5AEFCF-BBEB-094C-8558-CC0F8C97E825}" sibTransId="{9AB729E6-3BDD-F043-9E80-7CDE35C81A2E}"/>
    <dgm:cxn modelId="{8EB998D4-3591-6D4D-B36C-A8205D37C43F}" type="presOf" srcId="{F1269D24-297C-F24A-8D58-70C0D004FA16}" destId="{12900D29-DF08-0B47-8908-BED494E7D5E0}" srcOrd="0" destOrd="0" presId="urn:microsoft.com/office/officeart/2005/8/layout/lProcess3"/>
    <dgm:cxn modelId="{16BA54D8-616E-1744-9720-794A951EEAA7}" srcId="{9240AA33-D198-A24C-A2B2-70767989CD17}" destId="{65CF248D-EB41-894D-B9CA-568850C8A6E9}" srcOrd="2" destOrd="0" parTransId="{1436792D-7280-6F4C-82B0-44A2890B0866}" sibTransId="{306E4622-44A5-214E-886C-E6821A24B335}"/>
    <dgm:cxn modelId="{F42C9DD8-64F0-A74B-9924-99B5BF7DA1F9}" srcId="{0F1DF7BE-E518-DE4E-ADB7-EE47227CD11C}" destId="{E8889A65-5A50-1348-B054-D40B3163A9C6}" srcOrd="0" destOrd="0" parTransId="{FF4C5914-A15D-BB4F-997B-4AD49274A927}" sibTransId="{50C6D224-9A07-8140-AE8E-15EE95D8A00A}"/>
    <dgm:cxn modelId="{92F7FEE1-0A96-444A-8163-7B36513D57A3}" type="presOf" srcId="{B374E4BF-96B4-6C4B-897B-1E30A4AE2E5D}" destId="{FBC21C68-27D9-BA49-A7FD-544DF12EC9F9}" srcOrd="0" destOrd="0" presId="urn:microsoft.com/office/officeart/2005/8/layout/lProcess3"/>
    <dgm:cxn modelId="{BADED3F8-A269-9E45-9286-80C2A73E7740}" srcId="{1AE5497F-86FE-7541-959A-60504B94BE56}" destId="{D5A95728-6909-834A-8C83-B61A2BC57D99}" srcOrd="2" destOrd="0" parTransId="{CF9919AA-0031-C54E-8D64-C1C50D1D2237}" sibTransId="{D861974B-E7D8-D344-9469-28633D09E481}"/>
    <dgm:cxn modelId="{D8ED962D-6FF5-1F42-9F42-449362301E15}" type="presParOf" srcId="{32E55A66-2EFD-F24B-9BDC-E00B7CA39DCD}" destId="{46A35342-1336-734D-B3FB-937239D696A0}" srcOrd="0" destOrd="0" presId="urn:microsoft.com/office/officeart/2005/8/layout/lProcess3"/>
    <dgm:cxn modelId="{CD8FF157-56BB-A74F-A3A8-37B09E258705}" type="presParOf" srcId="{46A35342-1336-734D-B3FB-937239D696A0}" destId="{D856AE5B-0303-744D-8415-ACE2926E7135}" srcOrd="0" destOrd="0" presId="urn:microsoft.com/office/officeart/2005/8/layout/lProcess3"/>
    <dgm:cxn modelId="{8DE3CF53-62C4-FF4E-AC1C-B3DFAD2C73CD}" type="presParOf" srcId="{46A35342-1336-734D-B3FB-937239D696A0}" destId="{EA850DBC-B917-764F-83EB-8C87D5603966}" srcOrd="1" destOrd="0" presId="urn:microsoft.com/office/officeart/2005/8/layout/lProcess3"/>
    <dgm:cxn modelId="{1B4239AC-A786-D942-AC54-1FCACB353772}" type="presParOf" srcId="{46A35342-1336-734D-B3FB-937239D696A0}" destId="{3826F14A-1B88-C349-A8BF-54284B131F93}" srcOrd="2" destOrd="0" presId="urn:microsoft.com/office/officeart/2005/8/layout/lProcess3"/>
    <dgm:cxn modelId="{B94EC431-6095-3D4E-9208-B5CB64D79859}" type="presParOf" srcId="{46A35342-1336-734D-B3FB-937239D696A0}" destId="{9122DE7D-2B0D-9949-B788-3ABC8964E658}" srcOrd="3" destOrd="0" presId="urn:microsoft.com/office/officeart/2005/8/layout/lProcess3"/>
    <dgm:cxn modelId="{10D93285-B900-1949-AF88-C0211597A682}" type="presParOf" srcId="{46A35342-1336-734D-B3FB-937239D696A0}" destId="{75D86C60-564D-3543-A5E6-B2F6F9052F73}" srcOrd="4" destOrd="0" presId="urn:microsoft.com/office/officeart/2005/8/layout/lProcess3"/>
    <dgm:cxn modelId="{B96BF485-F02A-6C47-A1CB-BC7FE2818B50}" type="presParOf" srcId="{32E55A66-2EFD-F24B-9BDC-E00B7CA39DCD}" destId="{1B90CB4D-E076-1C4F-B24F-FF362A892267}" srcOrd="1" destOrd="0" presId="urn:microsoft.com/office/officeart/2005/8/layout/lProcess3"/>
    <dgm:cxn modelId="{0BC4BA4D-A0A0-8F47-AADF-C0BF16FF285E}" type="presParOf" srcId="{32E55A66-2EFD-F24B-9BDC-E00B7CA39DCD}" destId="{45B185CB-623B-0B4E-9012-B6B9221BC9C4}" srcOrd="2" destOrd="0" presId="urn:microsoft.com/office/officeart/2005/8/layout/lProcess3"/>
    <dgm:cxn modelId="{6C4B3153-C665-0C41-AE2B-601DAC8C241E}" type="presParOf" srcId="{45B185CB-623B-0B4E-9012-B6B9221BC9C4}" destId="{F9542DE8-55AC-B142-995F-E44C0BFA7033}" srcOrd="0" destOrd="0" presId="urn:microsoft.com/office/officeart/2005/8/layout/lProcess3"/>
    <dgm:cxn modelId="{9BA21BD2-F1EA-554A-AB1E-4F11CCA71341}" type="presParOf" srcId="{45B185CB-623B-0B4E-9012-B6B9221BC9C4}" destId="{C3738C8A-2173-5C45-A86A-8E854ABDD8DE}" srcOrd="1" destOrd="0" presId="urn:microsoft.com/office/officeart/2005/8/layout/lProcess3"/>
    <dgm:cxn modelId="{B11955BC-4FD9-8D4B-A3DB-06F1B7904172}" type="presParOf" srcId="{45B185CB-623B-0B4E-9012-B6B9221BC9C4}" destId="{AD22D313-748E-1742-9111-95F072F89EC9}" srcOrd="2" destOrd="0" presId="urn:microsoft.com/office/officeart/2005/8/layout/lProcess3"/>
    <dgm:cxn modelId="{D939E0D8-C0CB-E749-8411-E2FC5BF3ED92}" type="presParOf" srcId="{45B185CB-623B-0B4E-9012-B6B9221BC9C4}" destId="{BEEC1259-5F26-F54C-B158-F93E4F5EC0DA}" srcOrd="3" destOrd="0" presId="urn:microsoft.com/office/officeart/2005/8/layout/lProcess3"/>
    <dgm:cxn modelId="{B7A1E359-F461-CA44-805F-0A94B3501EED}" type="presParOf" srcId="{45B185CB-623B-0B4E-9012-B6B9221BC9C4}" destId="{12900D29-DF08-0B47-8908-BED494E7D5E0}" srcOrd="4" destOrd="0" presId="urn:microsoft.com/office/officeart/2005/8/layout/lProcess3"/>
    <dgm:cxn modelId="{8F4C46F9-602E-7B46-9202-D28BD2768CAF}" type="presParOf" srcId="{32E55A66-2EFD-F24B-9BDC-E00B7CA39DCD}" destId="{1B1CC1E5-5B8F-B046-8BE5-80E2B8FF861B}" srcOrd="3" destOrd="0" presId="urn:microsoft.com/office/officeart/2005/8/layout/lProcess3"/>
    <dgm:cxn modelId="{B94EC6AD-E381-DE41-8197-E5BF882508C7}" type="presParOf" srcId="{32E55A66-2EFD-F24B-9BDC-E00B7CA39DCD}" destId="{B807301B-FC8E-4A4A-B890-645575CD0E59}" srcOrd="4" destOrd="0" presId="urn:microsoft.com/office/officeart/2005/8/layout/lProcess3"/>
    <dgm:cxn modelId="{CFAA7BF5-FE18-5148-BBED-FBAA78A9238B}" type="presParOf" srcId="{B807301B-FC8E-4A4A-B890-645575CD0E59}" destId="{75AC31D7-5427-EF4C-8F9D-02C7EAC5917E}" srcOrd="0" destOrd="0" presId="urn:microsoft.com/office/officeart/2005/8/layout/lProcess3"/>
    <dgm:cxn modelId="{45520954-2D8B-0D43-AEFB-D008AF2FB2CA}" type="presParOf" srcId="{B807301B-FC8E-4A4A-B890-645575CD0E59}" destId="{42EF140B-7B64-E749-B535-383C8DC11B63}" srcOrd="1" destOrd="0" presId="urn:microsoft.com/office/officeart/2005/8/layout/lProcess3"/>
    <dgm:cxn modelId="{ECC464E1-7E49-C744-B71F-D0091C3DEF18}" type="presParOf" srcId="{B807301B-FC8E-4A4A-B890-645575CD0E59}" destId="{FBC21C68-27D9-BA49-A7FD-544DF12EC9F9}" srcOrd="2" destOrd="0" presId="urn:microsoft.com/office/officeart/2005/8/layout/lProcess3"/>
    <dgm:cxn modelId="{14E61099-0D68-1E40-89F9-7D76103A1F8B}" type="presParOf" srcId="{B807301B-FC8E-4A4A-B890-645575CD0E59}" destId="{F05B9EDC-05A1-4C4B-9F4B-248921E5C1DE}" srcOrd="3" destOrd="0" presId="urn:microsoft.com/office/officeart/2005/8/layout/lProcess3"/>
    <dgm:cxn modelId="{DE0192F9-4139-C44F-A9AB-3448AAD42636}" type="presParOf" srcId="{B807301B-FC8E-4A4A-B890-645575CD0E59}" destId="{5D1F5CD4-CB70-5A4E-9EEC-ADFDBFAED035}" srcOrd="4" destOrd="0" presId="urn:microsoft.com/office/officeart/2005/8/layout/lProcess3"/>
    <dgm:cxn modelId="{6F507DF2-ED9E-D949-87B5-5F306B869419}" type="presParOf" srcId="{32E55A66-2EFD-F24B-9BDC-E00B7CA39DCD}" destId="{3E072E28-6A0B-DF48-AAED-4B9F3BC9FC75}" srcOrd="5" destOrd="0" presId="urn:microsoft.com/office/officeart/2005/8/layout/lProcess3"/>
    <dgm:cxn modelId="{8A00FA8F-B97B-D640-8FA2-B010AE8CE620}" type="presParOf" srcId="{32E55A66-2EFD-F24B-9BDC-E00B7CA39DCD}" destId="{8A81EDE2-8F73-2F4A-9E42-2E9382C4E097}" srcOrd="6" destOrd="0" presId="urn:microsoft.com/office/officeart/2005/8/layout/lProcess3"/>
    <dgm:cxn modelId="{B1F2C3AD-81A9-2B4E-ADB3-FEB7C9584E42}" type="presParOf" srcId="{8A81EDE2-8F73-2F4A-9E42-2E9382C4E097}" destId="{14887302-C685-0248-8CA1-A2EF8278C925}" srcOrd="0" destOrd="0" presId="urn:microsoft.com/office/officeart/2005/8/layout/lProcess3"/>
    <dgm:cxn modelId="{22516E4A-EAFB-634F-869A-D33A21B4B4FB}" type="presParOf" srcId="{8A81EDE2-8F73-2F4A-9E42-2E9382C4E097}" destId="{0E1D3B47-BE3C-914F-82A0-AE08A04C947A}" srcOrd="1" destOrd="0" presId="urn:microsoft.com/office/officeart/2005/8/layout/lProcess3"/>
    <dgm:cxn modelId="{B8C061AD-0D20-3245-9ED7-29EEBE23F281}" type="presParOf" srcId="{8A81EDE2-8F73-2F4A-9E42-2E9382C4E097}" destId="{C91A1EA6-0BF5-F241-B299-8891BF6CFBF9}" srcOrd="2" destOrd="0" presId="urn:microsoft.com/office/officeart/2005/8/layout/lProcess3"/>
    <dgm:cxn modelId="{722B47C1-2C64-B240-9789-FEE19669BC5A}" type="presParOf" srcId="{8A81EDE2-8F73-2F4A-9E42-2E9382C4E097}" destId="{40D73E35-5423-FB41-AFEB-4DE0443F0406}" srcOrd="3" destOrd="0" presId="urn:microsoft.com/office/officeart/2005/8/layout/lProcess3"/>
    <dgm:cxn modelId="{4FE8EAC0-65AF-C244-8707-D70E1F4046A6}" type="presParOf" srcId="{8A81EDE2-8F73-2F4A-9E42-2E9382C4E097}" destId="{D0763BFC-D090-9743-BBAD-6B7B63E7F2B6}" srcOrd="4" destOrd="0" presId="urn:microsoft.com/office/officeart/2005/8/layout/lProcess3"/>
    <dgm:cxn modelId="{EE6CE0A5-9A4B-434D-9791-25987CA5A3AB}" type="presParOf" srcId="{8A81EDE2-8F73-2F4A-9E42-2E9382C4E097}" destId="{7548196D-5D21-A94A-B19E-735B7631F52B}" srcOrd="5" destOrd="0" presId="urn:microsoft.com/office/officeart/2005/8/layout/lProcess3"/>
    <dgm:cxn modelId="{E23E0D46-1F8F-C242-A3FC-1692AC7AF0B8}" type="presParOf" srcId="{8A81EDE2-8F73-2F4A-9E42-2E9382C4E097}" destId="{B33AE3FF-01DB-6641-9FEF-24BCA0C9F96E}" srcOrd="6" destOrd="0" presId="urn:microsoft.com/office/officeart/2005/8/layout/lProcess3"/>
    <dgm:cxn modelId="{6C6171F3-84A8-284F-B45C-8DD24AEAB8CB}" type="presParOf" srcId="{8A81EDE2-8F73-2F4A-9E42-2E9382C4E097}" destId="{9DEA48DF-9B8E-AE4B-A68F-D191B33A4E38}" srcOrd="7" destOrd="0" presId="urn:microsoft.com/office/officeart/2005/8/layout/lProcess3"/>
    <dgm:cxn modelId="{53C7AB6C-7643-B04A-A497-4C39116C5409}" type="presParOf" srcId="{8A81EDE2-8F73-2F4A-9E42-2E9382C4E097}" destId="{FBACAC87-94FF-024F-82AB-D16CA6AF5D6C}" srcOrd="8" destOrd="0" presId="urn:microsoft.com/office/officeart/2005/8/layout/lProcess3"/>
    <dgm:cxn modelId="{8D39FA5A-0DB7-1C48-AACB-AF33E5B23202}" type="presParOf" srcId="{8A81EDE2-8F73-2F4A-9E42-2E9382C4E097}" destId="{9226C11F-AA8D-F445-B045-B2BF85B3655A}" srcOrd="9" destOrd="0" presId="urn:microsoft.com/office/officeart/2005/8/layout/lProcess3"/>
    <dgm:cxn modelId="{F5F23443-56D7-1D4F-82BC-7AED183D2182}" type="presParOf" srcId="{8A81EDE2-8F73-2F4A-9E42-2E9382C4E097}" destId="{210354C0-61D6-A94A-8B49-FF3AA89491C1}" srcOrd="10" destOrd="0" presId="urn:microsoft.com/office/officeart/2005/8/layout/lProcess3"/>
    <dgm:cxn modelId="{21B9E3FF-9026-2745-A0C0-8BCE39F6F68D}" type="presParOf" srcId="{32E55A66-2EFD-F24B-9BDC-E00B7CA39DCD}" destId="{A09E91CA-A11D-EE44-ACDA-DC54693DDE0E}" srcOrd="7" destOrd="0" presId="urn:microsoft.com/office/officeart/2005/8/layout/lProcess3"/>
    <dgm:cxn modelId="{96BB994F-B17C-AA40-B644-8801BF8D0651}" type="presParOf" srcId="{32E55A66-2EFD-F24B-9BDC-E00B7CA39DCD}" destId="{8D50DBE4-1BE5-EA44-BDA4-A31977D31AF7}" srcOrd="8" destOrd="0" presId="urn:microsoft.com/office/officeart/2005/8/layout/lProcess3"/>
    <dgm:cxn modelId="{407A2913-FA3E-8548-AF79-7EDBCD64F2A8}" type="presParOf" srcId="{8D50DBE4-1BE5-EA44-BDA4-A31977D31AF7}" destId="{79E137E0-971E-484F-9802-2403B6059480}" srcOrd="0" destOrd="0" presId="urn:microsoft.com/office/officeart/2005/8/layout/lProcess3"/>
    <dgm:cxn modelId="{9D149191-D1A8-5C4D-AF24-A3091F4F2FD5}" type="presParOf" srcId="{8D50DBE4-1BE5-EA44-BDA4-A31977D31AF7}" destId="{414797E6-BF2E-1047-B68B-31C847650574}" srcOrd="1" destOrd="0" presId="urn:microsoft.com/office/officeart/2005/8/layout/lProcess3"/>
    <dgm:cxn modelId="{56BCAAD1-BACB-AA43-850B-51EFE11530D1}" type="presParOf" srcId="{8D50DBE4-1BE5-EA44-BDA4-A31977D31AF7}" destId="{ACC4915A-E192-314B-894D-37CEA4977BD0}" srcOrd="2" destOrd="0" presId="urn:microsoft.com/office/officeart/2005/8/layout/lProcess3"/>
    <dgm:cxn modelId="{F9FDB573-3948-0044-A8FC-B4C8F88E1B10}" type="presParOf" srcId="{8D50DBE4-1BE5-EA44-BDA4-A31977D31AF7}" destId="{BC22D3CD-6232-814A-90A5-0E91A5430F57}" srcOrd="3" destOrd="0" presId="urn:microsoft.com/office/officeart/2005/8/layout/lProcess3"/>
    <dgm:cxn modelId="{C04BD2FC-8848-7C47-8F64-6BC69891FCD4}" type="presParOf" srcId="{8D50DBE4-1BE5-EA44-BDA4-A31977D31AF7}" destId="{F411A87A-7DAE-E44B-9AAD-6595BBE40A88}" srcOrd="4" destOrd="0" presId="urn:microsoft.com/office/officeart/2005/8/layout/lProcess3"/>
    <dgm:cxn modelId="{F4E93C5B-9B13-9045-94BD-73D79C1BDD5E}" type="presParOf" srcId="{8D50DBE4-1BE5-EA44-BDA4-A31977D31AF7}" destId="{33472583-AC8C-2240-9EFC-C837C177B230}" srcOrd="5" destOrd="0" presId="urn:microsoft.com/office/officeart/2005/8/layout/lProcess3"/>
    <dgm:cxn modelId="{BCD9DFC9-D15A-6F4F-B238-E7724C2798B9}" type="presParOf" srcId="{8D50DBE4-1BE5-EA44-BDA4-A31977D31AF7}" destId="{44381ABF-50E5-A34E-90E4-6CBD4BCE365E}" srcOrd="6" destOrd="0" presId="urn:microsoft.com/office/officeart/2005/8/layout/lProcess3"/>
    <dgm:cxn modelId="{91D9E49B-B36A-0945-AEA5-9F91C99F2158}" type="presParOf" srcId="{32E55A66-2EFD-F24B-9BDC-E00B7CA39DCD}" destId="{0CC51683-8FBD-014B-A3B3-C08D7A01B6CA}" srcOrd="9" destOrd="0" presId="urn:microsoft.com/office/officeart/2005/8/layout/lProcess3"/>
    <dgm:cxn modelId="{A339E4DD-AE23-5540-9B13-790F4885A4EF}" type="presParOf" srcId="{32E55A66-2EFD-F24B-9BDC-E00B7CA39DCD}" destId="{666ADB4D-C202-BD47-A96D-5EB701BC17A8}" srcOrd="10" destOrd="0" presId="urn:microsoft.com/office/officeart/2005/8/layout/lProcess3"/>
    <dgm:cxn modelId="{8ABDA6ED-6D70-D243-BD4B-893DB8767F41}" type="presParOf" srcId="{666ADB4D-C202-BD47-A96D-5EB701BC17A8}" destId="{7B131CA9-D6E7-0047-B264-7ABEAC5CF043}" srcOrd="0" destOrd="0" presId="urn:microsoft.com/office/officeart/2005/8/layout/lProcess3"/>
    <dgm:cxn modelId="{E97D5460-1D62-024C-901B-A2E68846A57E}" type="presParOf" srcId="{666ADB4D-C202-BD47-A96D-5EB701BC17A8}" destId="{81229FCB-B38F-EC45-8B48-66FD39F61232}" srcOrd="1" destOrd="0" presId="urn:microsoft.com/office/officeart/2005/8/layout/lProcess3"/>
    <dgm:cxn modelId="{D9030530-0C52-054D-BB24-8EB222D1229B}" type="presParOf" srcId="{666ADB4D-C202-BD47-A96D-5EB701BC17A8}" destId="{63620E0D-0710-044A-B447-D54A188CD1C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6AE5B-0303-744D-8415-ACE2926E7135}">
      <dsp:nvSpPr>
        <dsp:cNvPr id="0" name=""/>
        <dsp:cNvSpPr/>
      </dsp:nvSpPr>
      <dsp:spPr>
        <a:xfrm>
          <a:off x="1060312" y="1089"/>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Preparation</a:t>
          </a:r>
        </a:p>
      </dsp:txBody>
      <dsp:txXfrm>
        <a:off x="1335711" y="1089"/>
        <a:ext cx="826197" cy="550797"/>
      </dsp:txXfrm>
    </dsp:sp>
    <dsp:sp modelId="{3826F14A-1B88-C349-A8BF-54284B131F93}">
      <dsp:nvSpPr>
        <dsp:cNvPr id="0" name=""/>
        <dsp:cNvSpPr/>
      </dsp:nvSpPr>
      <dsp:spPr>
        <a:xfrm>
          <a:off x="2258297" y="47907"/>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Facility</a:t>
          </a:r>
        </a:p>
      </dsp:txBody>
      <dsp:txXfrm>
        <a:off x="2486878" y="47907"/>
        <a:ext cx="685743" cy="457162"/>
      </dsp:txXfrm>
    </dsp:sp>
    <dsp:sp modelId="{75D86C60-564D-3543-A5E6-B2F6F9052F73}">
      <dsp:nvSpPr>
        <dsp:cNvPr id="0" name=""/>
        <dsp:cNvSpPr/>
      </dsp:nvSpPr>
      <dsp:spPr>
        <a:xfrm>
          <a:off x="3241196" y="47907"/>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Invite</a:t>
          </a:r>
        </a:p>
      </dsp:txBody>
      <dsp:txXfrm>
        <a:off x="3469777" y="47907"/>
        <a:ext cx="685743" cy="457162"/>
      </dsp:txXfrm>
    </dsp:sp>
    <dsp:sp modelId="{F9542DE8-55AC-B142-995F-E44C0BFA7033}">
      <dsp:nvSpPr>
        <dsp:cNvPr id="0" name=""/>
        <dsp:cNvSpPr/>
      </dsp:nvSpPr>
      <dsp:spPr>
        <a:xfrm>
          <a:off x="1060312" y="628998"/>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 Day 1</a:t>
          </a:r>
        </a:p>
        <a:p>
          <a:pPr marL="0" lvl="0" indent="0" algn="ctr" defTabSz="533400">
            <a:lnSpc>
              <a:spcPct val="90000"/>
            </a:lnSpc>
            <a:spcBef>
              <a:spcPct val="0"/>
            </a:spcBef>
            <a:spcAft>
              <a:spcPct val="35000"/>
            </a:spcAft>
            <a:buNone/>
          </a:pPr>
          <a:r>
            <a:rPr lang="en-US" sz="1200" kern="1200" dirty="0"/>
            <a:t>Design Thinking</a:t>
          </a:r>
        </a:p>
      </dsp:txBody>
      <dsp:txXfrm>
        <a:off x="1335711" y="628998"/>
        <a:ext cx="826197" cy="550797"/>
      </dsp:txXfrm>
    </dsp:sp>
    <dsp:sp modelId="{AD22D313-748E-1742-9111-95F072F89EC9}">
      <dsp:nvSpPr>
        <dsp:cNvPr id="0" name=""/>
        <dsp:cNvSpPr/>
      </dsp:nvSpPr>
      <dsp:spPr>
        <a:xfrm>
          <a:off x="2258297" y="67581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Define business goals and values</a:t>
          </a:r>
        </a:p>
      </dsp:txBody>
      <dsp:txXfrm>
        <a:off x="2486878" y="675816"/>
        <a:ext cx="685743" cy="457162"/>
      </dsp:txXfrm>
    </dsp:sp>
    <dsp:sp modelId="{12900D29-DF08-0B47-8908-BED494E7D5E0}">
      <dsp:nvSpPr>
        <dsp:cNvPr id="0" name=""/>
        <dsp:cNvSpPr/>
      </dsp:nvSpPr>
      <dsp:spPr>
        <a:xfrm>
          <a:off x="3241196" y="67581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Identify personas and build empathy map</a:t>
          </a:r>
        </a:p>
      </dsp:txBody>
      <dsp:txXfrm>
        <a:off x="3469777" y="675816"/>
        <a:ext cx="685743" cy="457162"/>
      </dsp:txXfrm>
    </dsp:sp>
    <dsp:sp modelId="{75AC31D7-5427-EF4C-8F9D-02C7EAC5917E}">
      <dsp:nvSpPr>
        <dsp:cNvPr id="0" name=""/>
        <dsp:cNvSpPr/>
      </dsp:nvSpPr>
      <dsp:spPr>
        <a:xfrm>
          <a:off x="1060312" y="1256908"/>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Day 1 Event Storming</a:t>
          </a:r>
        </a:p>
      </dsp:txBody>
      <dsp:txXfrm>
        <a:off x="1335711" y="1256908"/>
        <a:ext cx="826197" cy="550797"/>
      </dsp:txXfrm>
    </dsp:sp>
    <dsp:sp modelId="{FBC21C68-27D9-BA49-A7FD-544DF12EC9F9}">
      <dsp:nvSpPr>
        <dsp:cNvPr id="0" name=""/>
        <dsp:cNvSpPr/>
      </dsp:nvSpPr>
      <dsp:spPr>
        <a:xfrm>
          <a:off x="2258297" y="130372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Discover domain events</a:t>
          </a:r>
        </a:p>
      </dsp:txBody>
      <dsp:txXfrm>
        <a:off x="2486878" y="1303726"/>
        <a:ext cx="685743" cy="457162"/>
      </dsp:txXfrm>
    </dsp:sp>
    <dsp:sp modelId="{5D1F5CD4-CB70-5A4E-9EEC-ADFDBFAED035}">
      <dsp:nvSpPr>
        <dsp:cNvPr id="0" name=""/>
        <dsp:cNvSpPr/>
      </dsp:nvSpPr>
      <dsp:spPr>
        <a:xfrm>
          <a:off x="3241196" y="130372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Playback the process</a:t>
          </a:r>
        </a:p>
      </dsp:txBody>
      <dsp:txXfrm>
        <a:off x="3469777" y="1303726"/>
        <a:ext cx="685743" cy="457162"/>
      </dsp:txXfrm>
    </dsp:sp>
    <dsp:sp modelId="{14887302-C685-0248-8CA1-A2EF8278C925}">
      <dsp:nvSpPr>
        <dsp:cNvPr id="0" name=""/>
        <dsp:cNvSpPr/>
      </dsp:nvSpPr>
      <dsp:spPr>
        <a:xfrm>
          <a:off x="1060312" y="1884818"/>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Day 2 - Event Storming</a:t>
          </a:r>
        </a:p>
      </dsp:txBody>
      <dsp:txXfrm>
        <a:off x="1335711" y="1884818"/>
        <a:ext cx="826197" cy="550797"/>
      </dsp:txXfrm>
    </dsp:sp>
    <dsp:sp modelId="{C91A1EA6-0BF5-F241-B299-8891BF6CFBF9}">
      <dsp:nvSpPr>
        <dsp:cNvPr id="0" name=""/>
        <dsp:cNvSpPr/>
      </dsp:nvSpPr>
      <dsp:spPr>
        <a:xfrm>
          <a:off x="2258297" y="193163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Find the boundaries</a:t>
          </a:r>
        </a:p>
      </dsp:txBody>
      <dsp:txXfrm>
        <a:off x="2486878" y="1931636"/>
        <a:ext cx="685743" cy="457162"/>
      </dsp:txXfrm>
    </dsp:sp>
    <dsp:sp modelId="{D0763BFC-D090-9743-BBAD-6B7B63E7F2B6}">
      <dsp:nvSpPr>
        <dsp:cNvPr id="0" name=""/>
        <dsp:cNvSpPr/>
      </dsp:nvSpPr>
      <dsp:spPr>
        <a:xfrm>
          <a:off x="3241196" y="193163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Locate the commands</a:t>
          </a:r>
          <a:endParaRPr lang="en-US" sz="800" kern="1200" dirty="0"/>
        </a:p>
      </dsp:txBody>
      <dsp:txXfrm>
        <a:off x="3469777" y="1931636"/>
        <a:ext cx="685743" cy="457162"/>
      </dsp:txXfrm>
    </dsp:sp>
    <dsp:sp modelId="{B33AE3FF-01DB-6641-9FEF-24BCA0C9F96E}">
      <dsp:nvSpPr>
        <dsp:cNvPr id="0" name=""/>
        <dsp:cNvSpPr/>
      </dsp:nvSpPr>
      <dsp:spPr>
        <a:xfrm>
          <a:off x="4224095" y="193163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Describe the data</a:t>
          </a:r>
          <a:endParaRPr lang="en-US" sz="800" kern="1200" dirty="0"/>
        </a:p>
      </dsp:txBody>
      <dsp:txXfrm>
        <a:off x="4452676" y="1931636"/>
        <a:ext cx="685743" cy="457162"/>
      </dsp:txXfrm>
    </dsp:sp>
    <dsp:sp modelId="{FBACAC87-94FF-024F-82AB-D16CA6AF5D6C}">
      <dsp:nvSpPr>
        <dsp:cNvPr id="0" name=""/>
        <dsp:cNvSpPr/>
      </dsp:nvSpPr>
      <dsp:spPr>
        <a:xfrm>
          <a:off x="5206994" y="193163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Identify the aggregates</a:t>
          </a:r>
        </a:p>
      </dsp:txBody>
      <dsp:txXfrm>
        <a:off x="5435575" y="1931636"/>
        <a:ext cx="685743" cy="457162"/>
      </dsp:txXfrm>
    </dsp:sp>
    <dsp:sp modelId="{210354C0-61D6-A94A-8B49-FF3AA89491C1}">
      <dsp:nvSpPr>
        <dsp:cNvPr id="0" name=""/>
        <dsp:cNvSpPr/>
      </dsp:nvSpPr>
      <dsp:spPr>
        <a:xfrm>
          <a:off x="6189893" y="1931636"/>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Define the boundary context</a:t>
          </a:r>
        </a:p>
      </dsp:txBody>
      <dsp:txXfrm>
        <a:off x="6418474" y="1931636"/>
        <a:ext cx="685743" cy="457162"/>
      </dsp:txXfrm>
    </dsp:sp>
    <dsp:sp modelId="{79E137E0-971E-484F-9802-2403B6059480}">
      <dsp:nvSpPr>
        <dsp:cNvPr id="0" name=""/>
        <dsp:cNvSpPr/>
      </dsp:nvSpPr>
      <dsp:spPr>
        <a:xfrm>
          <a:off x="1060312" y="2512728"/>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Day 2 - Analytics / MVP</a:t>
          </a:r>
        </a:p>
      </dsp:txBody>
      <dsp:txXfrm>
        <a:off x="1335711" y="2512728"/>
        <a:ext cx="826197" cy="550797"/>
      </dsp:txXfrm>
    </dsp:sp>
    <dsp:sp modelId="{ACC4915A-E192-314B-894D-37CEA4977BD0}">
      <dsp:nvSpPr>
        <dsp:cNvPr id="0" name=""/>
        <dsp:cNvSpPr/>
      </dsp:nvSpPr>
      <dsp:spPr>
        <a:xfrm>
          <a:off x="2258297" y="2559545"/>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Insight Storming</a:t>
          </a:r>
        </a:p>
      </dsp:txBody>
      <dsp:txXfrm>
        <a:off x="2486878" y="2559545"/>
        <a:ext cx="685743" cy="457162"/>
      </dsp:txXfrm>
    </dsp:sp>
    <dsp:sp modelId="{F411A87A-7DAE-E44B-9AAD-6595BBE40A88}">
      <dsp:nvSpPr>
        <dsp:cNvPr id="0" name=""/>
        <dsp:cNvSpPr/>
      </dsp:nvSpPr>
      <dsp:spPr>
        <a:xfrm>
          <a:off x="3241196" y="2559545"/>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Architecture decision</a:t>
          </a:r>
        </a:p>
      </dsp:txBody>
      <dsp:txXfrm>
        <a:off x="3469777" y="2559545"/>
        <a:ext cx="685743" cy="457162"/>
      </dsp:txXfrm>
    </dsp:sp>
    <dsp:sp modelId="{44381ABF-50E5-A34E-90E4-6CBD4BCE365E}">
      <dsp:nvSpPr>
        <dsp:cNvPr id="0" name=""/>
        <dsp:cNvSpPr/>
      </dsp:nvSpPr>
      <dsp:spPr>
        <a:xfrm>
          <a:off x="4224095" y="2559545"/>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MVP prioritization</a:t>
          </a:r>
        </a:p>
      </dsp:txBody>
      <dsp:txXfrm>
        <a:off x="4452676" y="2559545"/>
        <a:ext cx="685743" cy="457162"/>
      </dsp:txXfrm>
    </dsp:sp>
    <dsp:sp modelId="{7B131CA9-D6E7-0047-B264-7ABEAC5CF043}">
      <dsp:nvSpPr>
        <dsp:cNvPr id="0" name=""/>
        <dsp:cNvSpPr/>
      </dsp:nvSpPr>
      <dsp:spPr>
        <a:xfrm>
          <a:off x="1060312" y="3140637"/>
          <a:ext cx="1376994" cy="55079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Ramp up</a:t>
          </a:r>
        </a:p>
      </dsp:txBody>
      <dsp:txXfrm>
        <a:off x="1335711" y="3140637"/>
        <a:ext cx="826197" cy="550797"/>
      </dsp:txXfrm>
    </dsp:sp>
    <dsp:sp modelId="{63620E0D-0710-044A-B447-D54A188CD1C4}">
      <dsp:nvSpPr>
        <dsp:cNvPr id="0" name=""/>
        <dsp:cNvSpPr/>
      </dsp:nvSpPr>
      <dsp:spPr>
        <a:xfrm>
          <a:off x="2258297" y="3187455"/>
          <a:ext cx="1142905" cy="457162"/>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Next steps roadmap</a:t>
          </a:r>
        </a:p>
      </dsp:txBody>
      <dsp:txXfrm>
        <a:off x="2486878" y="3187455"/>
        <a:ext cx="685743" cy="4571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7/24/19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7/24/19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should be my unique deck</a:t>
            </a:r>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1</a:t>
            </a:fld>
            <a:endParaRPr lang="en-US" dirty="0"/>
          </a:p>
        </p:txBody>
      </p:sp>
    </p:spTree>
    <p:extLst>
      <p:ext uri="{BB962C8B-B14F-4D97-AF65-F5344CB8AC3E}">
        <p14:creationId xmlns:p14="http://schemas.microsoft.com/office/powerpoint/2010/main" val="674298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26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delete statement in your database?</a:t>
            </a:r>
          </a:p>
          <a:p>
            <a:r>
              <a:rPr lang="en-US" dirty="0"/>
              <a:t>How do you define the data have no value?</a:t>
            </a:r>
          </a:p>
          <a:p>
            <a:r>
              <a:rPr lang="en-US" dirty="0"/>
              <a:t>How to do cost benefit analysis about information?</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113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the same has having 2 products in the order? </a:t>
            </a:r>
          </a:p>
          <a:p>
            <a:endParaRPr lang="en-US" dirty="0"/>
          </a:p>
          <a:p>
            <a:r>
              <a:rPr lang="en-US" dirty="0"/>
              <a:t>It depends. If you consider the data in a relation manner it does equal to two products. If you want to count the number of time product are removed from an order than it matter to keep the event.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2083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work on the main business entity life cycle, assess the state and event notifications created when state changes.</a:t>
            </a:r>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369726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order comes to the Command API and need to be saved to the DB and a “</a:t>
            </a:r>
            <a:r>
              <a:rPr lang="en-US" dirty="0" err="1"/>
              <a:t>OrderCreated</a:t>
            </a:r>
            <a:r>
              <a:rPr lang="en-US" dirty="0"/>
              <a:t>” event needs to be published… so what is the problem? You may fail to save to the DB but send to the topic, or you may save and fail to send to the topic…. So we need transaction…. But the event backbone does not support XA 2 phase commit transactions.</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701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86860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3253276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178463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304741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Events/Choreography is a natural way to implement Saga’s pattern, it is simple, easy to understand, does not require much effort to build, and all participants are loosely coupled as they don’t have direct knowledge of each other.</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255895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IBM Design Thinking starts by bringing together a series of traditional design techniques, such as personas, empathy maps, design ideation, storyboards, wireframes, and hypothesis-driven design. To these traditional design approaches, IBM Design Thinking adds three core practices: hills, sponsor users, and playbacks</a:t>
            </a: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fld id="{7F35BB5D-71FB-4A96-A84A-BE497C99C35E}" type="slidenum">
              <a:rPr lang="en-US" altLang="en-US" sz="1200">
                <a:solidFill>
                  <a:schemeClr val="tx1"/>
                </a:solidFill>
                <a:latin typeface="Arial" panose="020B0604020202020204" pitchFamily="34" charset="0"/>
              </a:rPr>
              <a:pPr/>
              <a:t>3</a:t>
            </a:fld>
            <a:endParaRPr lang="en-US" altLang="en-US" sz="1200">
              <a:solidFill>
                <a:schemeClr val="tx1"/>
              </a:solidFill>
              <a:latin typeface="Arial" panose="020B0604020202020204" pitchFamily="34" charset="0"/>
            </a:endParaRPr>
          </a:p>
        </p:txBody>
      </p:sp>
    </p:spTree>
    <p:extLst>
      <p:ext uri="{BB962C8B-B14F-4D97-AF65-F5344CB8AC3E}">
        <p14:creationId xmlns:p14="http://schemas.microsoft.com/office/powerpoint/2010/main" val="130202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without fully understanding what databases do today and the power that they bring and what relies on them — like transactions, concurrency, isolation, durability, materialized views, indexes — “We’re not fully understanding the principles of the decisions that were made of relational databases, [and] we can very quickly get into trouble reimplementing databases over API calls and implementing them much worse.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 Bounded Context explicitly defines the boundaries of your model. This concept is critical in large software projects. A Bounded Context sets the limits around what a specific team works on and helps them to define their own vocabulary within that particular context. When you define a bounded context, you define who uses it, how they use it, where it applies within a larger application context, and what it consists of in terms of things like Swagger documentation and code repositories.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1683645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4152174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6996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19057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4149865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519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101883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2980255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2698196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259919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253240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Kafka record Key and Value need only be bytes to satisfy the Kafka Producer/Consumer protocol</a:t>
            </a:r>
          </a:p>
          <a:p>
            <a:pPr lvl="1"/>
            <a:r>
              <a:rPr lang="en-US" dirty="0"/>
              <a:t>Producer and Consumer must come to an agreement about the meaning of the bytes in the key/value</a:t>
            </a:r>
          </a:p>
          <a:p>
            <a:pPr lvl="1"/>
            <a:r>
              <a:rPr lang="en-US" dirty="0"/>
              <a:t>Producers may have written data months before a consumer receives it</a:t>
            </a:r>
          </a:p>
          <a:p>
            <a:pPr lvl="1"/>
            <a:r>
              <a:rPr lang="en-US" dirty="0"/>
              <a:t>Network throughput maximization</a:t>
            </a:r>
          </a:p>
          <a:p>
            <a:pPr lvl="1"/>
            <a:r>
              <a:rPr lang="en-US" dirty="0"/>
              <a:t>Consumer processing considerations</a:t>
            </a:r>
          </a:p>
          <a:p>
            <a:r>
              <a:rPr lang="en-US" dirty="0"/>
              <a:t>Communicating Table Schema</a:t>
            </a:r>
          </a:p>
          <a:p>
            <a:pPr lvl="1"/>
            <a:r>
              <a:rPr lang="en-US" dirty="0"/>
              <a:t>Records in a topic are relevant in the context of a specific schema</a:t>
            </a:r>
          </a:p>
          <a:p>
            <a:pPr lvl="1"/>
            <a:r>
              <a:rPr lang="en-US" dirty="0"/>
              <a:t>What if a tables schema were to change?</a:t>
            </a:r>
          </a:p>
          <a:p>
            <a:pPr lvl="1"/>
            <a:r>
              <a:rPr lang="en-US" dirty="0"/>
              <a:t>How can a consumer know the schema at the time the record was sent?</a:t>
            </a:r>
          </a:p>
          <a:p>
            <a:r>
              <a:rPr lang="en-US" dirty="0"/>
              <a:t>•Tracking the effective point in a source transaction operation sequence that has been applied to Kafka</a:t>
            </a:r>
          </a:p>
          <a:p>
            <a:r>
              <a:rPr lang="en-US" dirty="0"/>
              <a:t>•Non ACID target</a:t>
            </a:r>
          </a:p>
          <a:p>
            <a:r>
              <a:rPr lang="en-US" dirty="0"/>
              <a:t>•“at least once” semantics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1301320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the effective point in a source transaction operation sequence that has been applied to Kafka</a:t>
            </a:r>
          </a:p>
          <a:p>
            <a:r>
              <a:rPr lang="en-US" dirty="0"/>
              <a:t>•Non ACID target</a:t>
            </a:r>
          </a:p>
          <a:p>
            <a:r>
              <a:rPr lang="en-US" dirty="0"/>
              <a:t>•“at least once” semantics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50</a:t>
            </a:fld>
            <a:endParaRPr lang="en-US"/>
          </a:p>
        </p:txBody>
      </p:sp>
    </p:spTree>
    <p:extLst>
      <p:ext uri="{BB962C8B-B14F-4D97-AF65-F5344CB8AC3E}">
        <p14:creationId xmlns:p14="http://schemas.microsoft.com/office/powerpoint/2010/main" val="159222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51</a:t>
            </a:fld>
            <a:endParaRPr lang="en-US"/>
          </a:p>
        </p:txBody>
      </p:sp>
    </p:spTree>
    <p:extLst>
      <p:ext uri="{BB962C8B-B14F-4D97-AF65-F5344CB8AC3E}">
        <p14:creationId xmlns:p14="http://schemas.microsoft.com/office/powerpoint/2010/main" val="1096924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52</a:t>
            </a:fld>
            <a:endParaRPr lang="en-US"/>
          </a:p>
        </p:txBody>
      </p:sp>
    </p:spTree>
    <p:extLst>
      <p:ext uri="{BB962C8B-B14F-4D97-AF65-F5344CB8AC3E}">
        <p14:creationId xmlns:p14="http://schemas.microsoft.com/office/powerpoint/2010/main" val="1959930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473402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without fully understanding what databases do today and the power that they bring and what relies on them — like transactions, concurrency, isolation, durability, materialized views, indexes — “We’re not fully understanding the principles of the decisions that were made of relational databases, [and] we can very quickly get into trouble reimplementing databases over API calls and implementing them much worse.</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54</a:t>
            </a:fld>
            <a:endParaRPr lang="en-US"/>
          </a:p>
        </p:txBody>
      </p:sp>
    </p:spTree>
    <p:extLst>
      <p:ext uri="{BB962C8B-B14F-4D97-AF65-F5344CB8AC3E}">
        <p14:creationId xmlns:p14="http://schemas.microsoft.com/office/powerpoint/2010/main" val="94861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this theory and nice on the slide. The </a:t>
            </a:r>
            <a:r>
              <a:rPr lang="en-US" dirty="0" err="1"/>
              <a:t>cobol</a:t>
            </a:r>
            <a:r>
              <a:rPr lang="en-US" dirty="0"/>
              <a:t> code is modified to generate events… Transaction boundary is lost anyway as there is no XA </a:t>
            </a:r>
            <a:r>
              <a:rPr lang="en-US" dirty="0" err="1"/>
              <a:t>tx</a:t>
            </a:r>
            <a:r>
              <a:rPr lang="en-US" dirty="0"/>
              <a:t> in </a:t>
            </a:r>
            <a:r>
              <a:rPr lang="en-US" dirty="0" err="1"/>
              <a:t>kafka</a:t>
            </a:r>
            <a:r>
              <a:rPr lang="en-US" dirty="0"/>
              <a:t>. But there is a may be a less intrusive ways to make it.</a:t>
            </a:r>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1335728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57</a:t>
            </a:fld>
            <a:endParaRPr lang="en-US"/>
          </a:p>
        </p:txBody>
      </p:sp>
    </p:spTree>
    <p:extLst>
      <p:ext uri="{BB962C8B-B14F-4D97-AF65-F5344CB8AC3E}">
        <p14:creationId xmlns:p14="http://schemas.microsoft.com/office/powerpoint/2010/main" val="471608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4130256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59</a:t>
            </a:fld>
            <a:endParaRPr lang="en-US"/>
          </a:p>
        </p:txBody>
      </p:sp>
    </p:spTree>
    <p:extLst>
      <p:ext uri="{BB962C8B-B14F-4D97-AF65-F5344CB8AC3E}">
        <p14:creationId xmlns:p14="http://schemas.microsoft.com/office/powerpoint/2010/main" val="245671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9437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600"/>
              </a:spcBef>
              <a:buFont typeface="AppleColorEmoji" charset="0"/>
              <a:buChar char="✅"/>
            </a:pPr>
            <a:r>
              <a:rPr lang="en-GB" baseline="0" dirty="0">
                <a:latin typeface="IBM Plex Sans" charset="0"/>
                <a:ea typeface="IBM Plex Sans" charset="0"/>
                <a:cs typeface="IBM Plex Sans" charset="0"/>
              </a:rPr>
              <a:t>Written by, and supported by, </a:t>
            </a:r>
            <a:r>
              <a:rPr lang="en-GB" b="1" baseline="0" dirty="0">
                <a:latin typeface="IBM Plex Sans" charset="0"/>
                <a:ea typeface="IBM Plex Sans" charset="0"/>
                <a:cs typeface="IBM Plex Sans" charset="0"/>
              </a:rPr>
              <a:t>experts</a:t>
            </a:r>
            <a:r>
              <a:rPr lang="en-GB" baseline="0" dirty="0">
                <a:latin typeface="IBM Plex Sans" charset="0"/>
                <a:ea typeface="IBM Plex Sans" charset="0"/>
                <a:cs typeface="IBM Plex Sans" charset="0"/>
              </a:rPr>
              <a:t> in both MQ and Kafka/Event Streams</a:t>
            </a:r>
          </a:p>
          <a:p>
            <a:pPr marL="342900" indent="-342900">
              <a:spcBef>
                <a:spcPts val="900"/>
              </a:spcBef>
              <a:buFont typeface="AppleColorEmoji" charset="0"/>
              <a:buChar char="✅"/>
            </a:pPr>
            <a:r>
              <a:rPr lang="en-GB" baseline="0" dirty="0">
                <a:latin typeface="IBM Plex Sans" charset="0"/>
                <a:ea typeface="IBM Plex Sans" charset="0"/>
                <a:cs typeface="IBM Plex Sans" charset="0"/>
              </a:rPr>
              <a:t>Built-in </a:t>
            </a:r>
            <a:r>
              <a:rPr lang="en-GB" b="1" baseline="0" dirty="0">
                <a:latin typeface="IBM Plex Sans" charset="0"/>
                <a:ea typeface="IBM Plex Sans" charset="0"/>
                <a:cs typeface="IBM Plex Sans" charset="0"/>
              </a:rPr>
              <a:t>understanding of MQ enterprise deployments</a:t>
            </a:r>
            <a:r>
              <a:rPr lang="en-GB" baseline="0" dirty="0">
                <a:latin typeface="IBM Plex Sans" charset="0"/>
                <a:ea typeface="IBM Plex Sans" charset="0"/>
                <a:cs typeface="IBM Plex Sans" charset="0"/>
              </a:rPr>
              <a:t>, for example to handle high availability configurations and maintenance regimes</a:t>
            </a:r>
          </a:p>
          <a:p>
            <a:pPr marL="342900" indent="-342900">
              <a:spcBef>
                <a:spcPts val="900"/>
              </a:spcBef>
              <a:buFont typeface="AppleColorEmoji" charset="0"/>
              <a:buChar char="✅"/>
            </a:pPr>
            <a:r>
              <a:rPr lang="en-GB" b="1" dirty="0">
                <a:latin typeface="IBM Plex Sans" charset="0"/>
                <a:ea typeface="IBM Plex Sans" charset="0"/>
                <a:cs typeface="IBM Plex Sans" charset="0"/>
              </a:rPr>
              <a:t>W</a:t>
            </a:r>
            <a:r>
              <a:rPr lang="en-GB" b="1" baseline="0" dirty="0">
                <a:latin typeface="IBM Plex Sans" charset="0"/>
                <a:ea typeface="IBM Plex Sans" charset="0"/>
                <a:cs typeface="IBM Plex Sans" charset="0"/>
              </a:rPr>
              <a:t>ell-tuned</a:t>
            </a:r>
            <a:r>
              <a:rPr lang="en-GB" baseline="0" dirty="0">
                <a:latin typeface="IBM Plex Sans" charset="0"/>
                <a:ea typeface="IBM Plex Sans" charset="0"/>
                <a:cs typeface="IBM Plex Sans" charset="0"/>
              </a:rPr>
              <a:t> connectors (source</a:t>
            </a:r>
            <a:r>
              <a:rPr lang="en-GB" dirty="0">
                <a:latin typeface="IBM Plex Sans" charset="0"/>
                <a:ea typeface="IBM Plex Sans" charset="0"/>
                <a:cs typeface="IBM Plex Sans" charset="0"/>
              </a:rPr>
              <a:t> </a:t>
            </a:r>
            <a:r>
              <a:rPr lang="en-GB" i="1" dirty="0">
                <a:latin typeface="IBM Plex Sans" charset="0"/>
                <a:ea typeface="IBM Plex Sans" charset="0"/>
                <a:cs typeface="IBM Plex Sans" charset="0"/>
              </a:rPr>
              <a:t>and</a:t>
            </a:r>
            <a:r>
              <a:rPr lang="en-GB" dirty="0">
                <a:latin typeface="IBM Plex Sans" charset="0"/>
                <a:ea typeface="IBM Plex Sans" charset="0"/>
                <a:cs typeface="IBM Plex Sans" charset="0"/>
              </a:rPr>
              <a:t> sink)</a:t>
            </a:r>
            <a:r>
              <a:rPr lang="en-GB" baseline="0" dirty="0">
                <a:latin typeface="IBM Plex Sans" charset="0"/>
                <a:ea typeface="IBM Plex Sans" charset="0"/>
                <a:cs typeface="IBM Plex Sans" charset="0"/>
              </a:rPr>
              <a:t> which take messages off an MQ queue and streams them onto a Kafka </a:t>
            </a:r>
            <a:r>
              <a:rPr lang="en-GB" dirty="0">
                <a:latin typeface="IBM Plex Sans" charset="0"/>
                <a:ea typeface="IBM Plex Sans" charset="0"/>
                <a:cs typeface="IBM Plex Sans" charset="0"/>
              </a:rPr>
              <a:t>t</a:t>
            </a:r>
            <a:r>
              <a:rPr lang="en-GB" baseline="0" dirty="0">
                <a:latin typeface="IBM Plex Sans" charset="0"/>
                <a:ea typeface="IBM Plex Sans" charset="0"/>
                <a:cs typeface="IBM Plex Sans" charset="0"/>
              </a:rPr>
              <a:t>opic and vice versa</a:t>
            </a:r>
          </a:p>
          <a:p>
            <a:pPr marL="708025" lvl="1" indent="-342900">
              <a:spcBef>
                <a:spcPts val="600"/>
              </a:spcBef>
              <a:buFont typeface="AppleColorEmoji" charset="0"/>
              <a:buChar char="➡️"/>
            </a:pPr>
            <a:r>
              <a:rPr lang="en-GB" baseline="0" dirty="0">
                <a:latin typeface="IBM Plex Sans" charset="0"/>
                <a:ea typeface="IBM Plex Sans" charset="0"/>
                <a:cs typeface="IBM Plex Sans" charset="0"/>
              </a:rPr>
              <a:t>Anything additional is left in the hands of the MQ operations team, so they get no surprises in MQ resource usage</a:t>
            </a:r>
            <a:r>
              <a:rPr lang="en-GB" dirty="0">
                <a:latin typeface="IBM Plex Sans" charset="0"/>
                <a:ea typeface="IBM Plex Sans" charset="0"/>
                <a:cs typeface="IBM Plex Sans" charset="0"/>
              </a:rPr>
              <a:t> </a:t>
            </a:r>
            <a:endParaRPr lang="en-GB" baseline="0" dirty="0">
              <a:latin typeface="IBM Plex Sans" charset="0"/>
              <a:ea typeface="IBM Plex Sans" charset="0"/>
              <a:cs typeface="IBM Plex Sans" charset="0"/>
            </a:endParaRPr>
          </a:p>
          <a:p>
            <a:pPr marL="708025" lvl="1" indent="-342900">
              <a:spcBef>
                <a:spcPts val="600"/>
              </a:spcBef>
              <a:buFont typeface="AppleColorEmoji" charset="0"/>
              <a:buChar char="❎"/>
            </a:pPr>
            <a:r>
              <a:rPr lang="en-GB" dirty="0">
                <a:latin typeface="IBM Plex Sans" charset="0"/>
                <a:ea typeface="IBM Plex Sans" charset="0"/>
                <a:cs typeface="IBM Plex Sans" charset="0"/>
              </a:rPr>
              <a:t>Confluent only supports 1-way connectivity. Their connector can also result in </a:t>
            </a:r>
            <a:r>
              <a:rPr lang="en-GB" baseline="0" dirty="0">
                <a:latin typeface="IBM Plex Sans" charset="0"/>
                <a:ea typeface="IBM Plex Sans" charset="0"/>
                <a:cs typeface="IBM Plex Sans" charset="0"/>
              </a:rPr>
              <a:t>poor use of MQ topic subscriptions or message selectors leaving messages building up unchecked</a:t>
            </a:r>
          </a:p>
          <a:p>
            <a:pPr marL="342900" indent="-342900">
              <a:spcBef>
                <a:spcPts val="600"/>
              </a:spcBef>
              <a:buFont typeface="AppleColorEmoji" charset="0"/>
              <a:buChar char="⭐️"/>
            </a:pPr>
            <a:r>
              <a:rPr lang="en-GB" baseline="0" dirty="0">
                <a:latin typeface="IBM Plex Sans" charset="0"/>
                <a:ea typeface="IBM Plex Sans" charset="0"/>
                <a:cs typeface="IBM Plex Sans" charset="0"/>
              </a:rPr>
              <a:t>IBM’s unique knowledge of MQ message structures has enabled the connectors to extract event info from a </a:t>
            </a:r>
            <a:r>
              <a:rPr lang="en-GB" b="1" baseline="0" dirty="0">
                <a:latin typeface="IBM Plex Sans" charset="0"/>
                <a:ea typeface="IBM Plex Sans" charset="0"/>
                <a:cs typeface="IBM Plex Sans" charset="0"/>
              </a:rPr>
              <a:t>range of message formats</a:t>
            </a:r>
            <a:r>
              <a:rPr lang="en-GB" baseline="0" dirty="0">
                <a:latin typeface="IBM Plex Sans" charset="0"/>
                <a:ea typeface="IBM Plex Sans" charset="0"/>
                <a:cs typeface="IBM Plex Sans" charset="0"/>
              </a:rPr>
              <a:t>,</a:t>
            </a:r>
            <a:r>
              <a:rPr lang="en-GB" b="1" baseline="0" dirty="0">
                <a:latin typeface="IBM Plex Sans" charset="0"/>
                <a:ea typeface="IBM Plex Sans" charset="0"/>
                <a:cs typeface="IBM Plex Sans" charset="0"/>
              </a:rPr>
              <a:t> </a:t>
            </a:r>
            <a:r>
              <a:rPr lang="en-GB" baseline="0" dirty="0">
                <a:latin typeface="IBM Plex Sans" charset="0"/>
                <a:ea typeface="IBM Plex Sans" charset="0"/>
                <a:cs typeface="IBM Plex Sans" charset="0"/>
              </a:rPr>
              <a:t>and put the right data onto Kafka topics, including custom records if needed</a:t>
            </a:r>
          </a:p>
          <a:p>
            <a:pPr marL="342900" indent="-342900">
              <a:spcBef>
                <a:spcPts val="900"/>
              </a:spcBef>
              <a:buFont typeface="AppleColorEmoji" charset="0"/>
              <a:buChar char="⭐️"/>
            </a:pPr>
            <a:r>
              <a:rPr lang="en-GB" dirty="0">
                <a:latin typeface="IBM Plex Sans" charset="0"/>
                <a:ea typeface="IBM Plex Sans" charset="0"/>
                <a:cs typeface="IBM Plex Sans" charset="0"/>
              </a:rPr>
              <a:t>IBM has added support for the MQ connectors to run directly on </a:t>
            </a:r>
            <a:r>
              <a:rPr lang="en-GB" b="1" dirty="0">
                <a:latin typeface="IBM Plex Sans" charset="0"/>
                <a:ea typeface="IBM Plex Sans" charset="0"/>
                <a:cs typeface="IBM Plex Sans" charset="0"/>
              </a:rPr>
              <a:t>IBM z/OS</a:t>
            </a:r>
            <a:r>
              <a:rPr lang="en-GB" dirty="0">
                <a:latin typeface="IBM Plex Sans" charset="0"/>
                <a:ea typeface="IBM Plex Sans" charset="0"/>
                <a:cs typeface="IBM Plex Sans" charset="0"/>
              </a:rPr>
              <a:t> so they can take advantage of bindings mode for improved operational efficiencies</a:t>
            </a:r>
            <a:endParaRPr lang="en-GB" baseline="0" dirty="0">
              <a:latin typeface="IBM Plex Sans" charset="0"/>
              <a:ea typeface="IBM Plex Sans" charset="0"/>
              <a:cs typeface="IBM Plex Sans" charset="0"/>
            </a:endParaRPr>
          </a:p>
          <a:p>
            <a:endParaRPr lang="en-US" dirty="0"/>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60</a:t>
            </a:fld>
            <a:endParaRPr lang="en-US"/>
          </a:p>
        </p:txBody>
      </p:sp>
    </p:spTree>
    <p:extLst>
      <p:ext uri="{BB962C8B-B14F-4D97-AF65-F5344CB8AC3E}">
        <p14:creationId xmlns:p14="http://schemas.microsoft.com/office/powerpoint/2010/main" val="3300530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75</a:t>
            </a:fld>
            <a:endParaRPr lang="en-US"/>
          </a:p>
        </p:txBody>
      </p:sp>
    </p:spTree>
    <p:extLst>
      <p:ext uri="{BB962C8B-B14F-4D97-AF65-F5344CB8AC3E}">
        <p14:creationId xmlns:p14="http://schemas.microsoft.com/office/powerpoint/2010/main" val="1651109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76</a:t>
            </a:fld>
            <a:endParaRPr lang="en-US"/>
          </a:p>
        </p:txBody>
      </p:sp>
    </p:spTree>
    <p:extLst>
      <p:ext uri="{BB962C8B-B14F-4D97-AF65-F5344CB8AC3E}">
        <p14:creationId xmlns:p14="http://schemas.microsoft.com/office/powerpoint/2010/main" val="619249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163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91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886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283C8-DBE7-0A45-8274-D1C287C09D1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25294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REST </a:t>
            </a:r>
            <a:r>
              <a:rPr lang="en-US" dirty="0" err="1"/>
              <a:t>api</a:t>
            </a:r>
            <a:r>
              <a:rPr lang="en-US" dirty="0"/>
              <a:t>, to publish events to </a:t>
            </a:r>
            <a:r>
              <a:rPr lang="en-US" dirty="0" err="1"/>
              <a:t>kafka</a:t>
            </a:r>
            <a:r>
              <a:rPr lang="en-US" dirty="0"/>
              <a:t> without programming with lower level API.</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12</a:t>
            </a:fld>
            <a:endParaRPr lang="en-US"/>
          </a:p>
        </p:txBody>
      </p:sp>
    </p:spTree>
    <p:extLst>
      <p:ext uri="{BB962C8B-B14F-4D97-AF65-F5344CB8AC3E}">
        <p14:creationId xmlns:p14="http://schemas.microsoft.com/office/powerpoint/2010/main" val="2572250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272049"/>
        </a:solidFill>
        <a:effectLst/>
      </p:bgPr>
    </p:bg>
    <p:spTree>
      <p:nvGrpSpPr>
        <p:cNvPr id="1" name=""/>
        <p:cNvGrpSpPr/>
        <p:nvPr/>
      </p:nvGrpSpPr>
      <p:grpSpPr>
        <a:xfrm>
          <a:off x="0" y="0"/>
          <a:ext cx="0" cy="0"/>
          <a:chOff x="0" y="0"/>
          <a:chExt cx="0" cy="0"/>
        </a:xfrm>
      </p:grpSpPr>
      <p:sp>
        <p:nvSpPr>
          <p:cNvPr id="10" name="IBM"/>
          <p:cNvSpPr txBox="1"/>
          <p:nvPr/>
        </p:nvSpPr>
        <p:spPr>
          <a:xfrm>
            <a:off x="2799433" y="1488939"/>
            <a:ext cx="678553" cy="4462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1600" tIns="38100" rIns="38100" bIns="38100" numCol="1" anchor="ctr">
            <a:spAutoFit/>
          </a:bodyPr>
          <a:lstStyle>
            <a:lvl1pPr>
              <a:defRPr sz="3500" b="0">
                <a:solidFill>
                  <a:srgbClr val="FFFFFF"/>
                </a:solidFill>
                <a:latin typeface="IBM Plex Sans Text"/>
                <a:ea typeface="IBM Plex Sans Text"/>
                <a:cs typeface="IBM Plex Sans Text"/>
                <a:sym typeface="IBM Plex Sans Text"/>
              </a:defRPr>
            </a:lvl1pPr>
          </a:lstStyle>
          <a:p>
            <a:r>
              <a:rPr sz="2400" baseline="0" dirty="0"/>
              <a:t>IBM</a:t>
            </a:r>
          </a:p>
        </p:txBody>
      </p:sp>
      <p:sp>
        <p:nvSpPr>
          <p:cNvPr id="12" name="Line"/>
          <p:cNvSpPr/>
          <p:nvPr userDrawn="1"/>
        </p:nvSpPr>
        <p:spPr>
          <a:xfrm>
            <a:off x="2799433" y="3002737"/>
            <a:ext cx="1138404" cy="1"/>
          </a:xfrm>
          <a:prstGeom prst="line">
            <a:avLst/>
          </a:prstGeom>
          <a:ln w="101600">
            <a:solidFill>
              <a:srgbClr val="FFFFFF"/>
            </a:solidFill>
            <a:miter lim="400000"/>
          </a:ln>
        </p:spPr>
        <p:txBody>
          <a:bodyPr lIns="0" tIns="0" rIns="0" bIns="0" anchor="ctr"/>
          <a:lstStyle/>
          <a:p>
            <a:pPr>
              <a:defRPr sz="3200" b="0">
                <a:solidFill>
                  <a:srgbClr val="FFFFFF"/>
                </a:solidFill>
                <a:latin typeface="+mj-lt"/>
                <a:ea typeface="+mj-ea"/>
                <a:cs typeface="+mj-cs"/>
                <a:sym typeface="Helvetica Neue Medium"/>
              </a:defRPr>
            </a:pPr>
            <a:endParaRPr sz="2400"/>
          </a:p>
        </p:txBody>
      </p:sp>
      <p:sp>
        <p:nvSpPr>
          <p:cNvPr id="13" name="Sub Title"/>
          <p:cNvSpPr txBox="1">
            <a:spLocks noGrp="1"/>
          </p:cNvSpPr>
          <p:nvPr userDrawn="1">
            <p:ph type="body" sz="quarter" idx="13" hasCustomPrompt="1"/>
          </p:nvPr>
        </p:nvSpPr>
        <p:spPr>
          <a:xfrm>
            <a:off x="2799433" y="3033607"/>
            <a:ext cx="5560796" cy="427040"/>
          </a:xfrm>
          <a:prstGeom prst="rect">
            <a:avLst/>
          </a:prstGeom>
        </p:spPr>
        <p:txBody>
          <a:bodyPr wrap="square" lIns="0" anchor="t">
            <a:spAutoFit/>
          </a:bodyPr>
          <a:lstStyle>
            <a:lvl1pPr marL="0" indent="0">
              <a:spcBef>
                <a:spcPts val="0"/>
              </a:spcBef>
              <a:buSzTx/>
              <a:buNone/>
              <a:defRPr sz="2775">
                <a:solidFill>
                  <a:srgbClr val="FFFFFF"/>
                </a:solidFill>
                <a:latin typeface="IBM Plex Sans SemiBold"/>
                <a:ea typeface="IBM Plex Sans SemiBold"/>
                <a:cs typeface="IBM Plex Sans SemiBold"/>
                <a:sym typeface="IBM Plex Sans SemiBold"/>
              </a:defRPr>
            </a:lvl1pPr>
          </a:lstStyle>
          <a:p>
            <a:r>
              <a:rPr lang="en-GB" dirty="0"/>
              <a:t>Sub Title</a:t>
            </a:r>
            <a:endParaRPr dirty="0"/>
          </a:p>
        </p:txBody>
      </p:sp>
      <p:sp>
        <p:nvSpPr>
          <p:cNvPr id="16" name="Title"/>
          <p:cNvSpPr txBox="1">
            <a:spLocks noGrp="1"/>
          </p:cNvSpPr>
          <p:nvPr>
            <p:ph type="body" sz="quarter" idx="15" hasCustomPrompt="1"/>
          </p:nvPr>
        </p:nvSpPr>
        <p:spPr>
          <a:xfrm>
            <a:off x="2799433" y="1822093"/>
            <a:ext cx="5560796" cy="623248"/>
          </a:xfrm>
          <a:prstGeom prst="rect">
            <a:avLst/>
          </a:prstGeom>
        </p:spPr>
        <p:txBody>
          <a:bodyPr wrap="square" lIns="0" tIns="0" anchor="t">
            <a:spAutoFit/>
          </a:bodyPr>
          <a:lstStyle>
            <a:lvl1pPr marL="0" indent="0">
              <a:spcBef>
                <a:spcPts val="0"/>
              </a:spcBef>
              <a:buSzTx/>
              <a:buNone/>
              <a:defRPr lang="en-US" sz="4050" b="0" kern="1200" baseline="0" smtClean="0">
                <a:solidFill>
                  <a:srgbClr val="B0BEF3"/>
                </a:solidFill>
                <a:latin typeface="IBM Plex Sans SemiBold"/>
                <a:ea typeface="IBM Plex Sans SemiBold"/>
                <a:cs typeface="IBM Plex Sans SemiBold"/>
                <a:sym typeface="IBM Plex Sans SemiBold"/>
              </a:defRPr>
            </a:lvl1pPr>
          </a:lstStyle>
          <a:p>
            <a:r>
              <a:rPr lang="en-US" dirty="0"/>
              <a:t>Presentation Title</a:t>
            </a:r>
            <a:endParaRPr dirty="0"/>
          </a:p>
        </p:txBody>
      </p:sp>
      <p:sp>
        <p:nvSpPr>
          <p:cNvPr id="24" name="Rectangle 6"/>
          <p:cNvSpPr>
            <a:spLocks noChangeArrowheads="1"/>
          </p:cNvSpPr>
          <p:nvPr userDrawn="1"/>
        </p:nvSpPr>
        <p:spPr bwMode="black">
          <a:xfrm>
            <a:off x="7589838" y="4902994"/>
            <a:ext cx="13716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fontAlgn="auto" hangingPunct="1">
              <a:spcBef>
                <a:spcPts val="0"/>
              </a:spcBef>
              <a:spcAft>
                <a:spcPts val="0"/>
              </a:spcAft>
              <a:defRPr/>
            </a:pPr>
            <a:r>
              <a:rPr lang="en-US" altLang="en-US" sz="600" baseline="0" dirty="0">
                <a:solidFill>
                  <a:srgbClr val="B1BEF4"/>
                </a:solidFill>
                <a:latin typeface="IBM Plex Sans Regular" charset="0"/>
                <a:cs typeface=""/>
              </a:rPr>
              <a:t>© 2019 IBM Corporation</a:t>
            </a:r>
            <a:endParaRPr lang="en-US" altLang="en-US" sz="1350" baseline="0" dirty="0">
              <a:solidFill>
                <a:srgbClr val="B1BEF4"/>
              </a:solidFill>
              <a:latin typeface="IBM Plex Sans Regular" charset="0"/>
              <a:cs typeface=""/>
            </a:endParaRPr>
          </a:p>
        </p:txBody>
      </p:sp>
      <p:pic>
        <p:nvPicPr>
          <p:cNvPr id="26" name="Picture 25"/>
          <p:cNvPicPr>
            <a:picLocks noChangeAspect="1"/>
          </p:cNvPicPr>
          <p:nvPr userDrawn="1"/>
        </p:nvPicPr>
        <p:blipFill rotWithShape="1">
          <a:blip r:embed="rId2">
            <a:extLst>
              <a:ext uri="{28A0092B-C50C-407E-A947-70E740481C1C}">
                <a14:useLocalDpi xmlns:a14="http://schemas.microsoft.com/office/drawing/2010/main" val="0"/>
              </a:ext>
            </a:extLst>
          </a:blip>
          <a:srcRect t="499" r="546" b="336"/>
          <a:stretch/>
        </p:blipFill>
        <p:spPr>
          <a:xfrm>
            <a:off x="883469" y="1253553"/>
            <a:ext cx="1736730" cy="1735808"/>
          </a:xfrm>
          <a:prstGeom prst="rect">
            <a:avLst/>
          </a:prstGeom>
        </p:spPr>
      </p:pic>
    </p:spTree>
    <p:extLst>
      <p:ext uri="{BB962C8B-B14F-4D97-AF65-F5344CB8AC3E}">
        <p14:creationId xmlns:p14="http://schemas.microsoft.com/office/powerpoint/2010/main" val="174889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21279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457189" fontAlgn="base">
              <a:spcBef>
                <a:spcPct val="0"/>
              </a:spcBef>
              <a:spcAft>
                <a:spcPct val="0"/>
              </a:spcAft>
            </a:pPr>
            <a:fld id="{BD0AB609-994D-1C4A-AFB2-93F690D7CF98}" type="slidenum">
              <a:rPr lang="en-US" smtClean="0">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93669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8"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8" y="270321"/>
            <a:ext cx="8541385" cy="914400"/>
          </a:xfrm>
        </p:spPr>
        <p:txBody>
          <a:bodyPr/>
          <a:lstStyle>
            <a:lvl1pPr>
              <a:defRPr sz="3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6648380" y="4854403"/>
            <a:ext cx="2290763" cy="17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675" dirty="0">
                <a:solidFill>
                  <a:schemeClr val="bg1"/>
                </a:solidFill>
              </a:rPr>
              <a:t>© 2017 IBM Corporation</a:t>
            </a:r>
          </a:p>
        </p:txBody>
      </p:sp>
      <p:sp>
        <p:nvSpPr>
          <p:cNvPr id="48" name="Rectangle 6"/>
          <p:cNvSpPr>
            <a:spLocks noChangeArrowheads="1"/>
          </p:cNvSpPr>
          <p:nvPr userDrawn="1"/>
        </p:nvSpPr>
        <p:spPr bwMode="auto">
          <a:xfrm>
            <a:off x="142875" y="4842272"/>
            <a:ext cx="414338" cy="185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solidFill>
                  <a:schemeClr val="bg1"/>
                </a:solidFill>
                <a:cs typeface="+mn-cs"/>
              </a:rPr>
              <a:pPr>
                <a:defRPr/>
              </a:pPr>
              <a:t>‹#›</a:t>
            </a:fld>
            <a:endParaRPr lang="en-US" sz="75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229516" y="4833939"/>
            <a:ext cx="3086100" cy="274637"/>
          </a:xfrm>
          <a:prstGeom prst="rect">
            <a:avLst/>
          </a:prstGeom>
        </p:spPr>
        <p:txBody>
          <a:bodyPr vert="horz" lIns="91440" tIns="45720" rIns="91440" bIns="45720" rtlCol="0" anchor="ctr"/>
          <a:lstStyle>
            <a:lvl1pPr algn="l">
              <a:defRPr sz="1000">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153110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343889" y="780218"/>
            <a:ext cx="8393711" cy="3856516"/>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5" name="Footer Placeholder 2">
            <a:extLst>
              <a:ext uri="{FF2B5EF4-FFF2-40B4-BE49-F238E27FC236}">
                <a16:creationId xmlns:a16="http://schemas.microsoft.com/office/drawing/2014/main" id="{F84A5E31-6EA8-114C-A0F5-AD1C11DD6E80}"/>
              </a:ext>
            </a:extLst>
          </p:cNvPr>
          <p:cNvSpPr>
            <a:spLocks noGrp="1"/>
          </p:cNvSpPr>
          <p:nvPr>
            <p:ph type="ftr" sz="quarter" idx="3"/>
          </p:nvPr>
        </p:nvSpPr>
        <p:spPr>
          <a:xfrm>
            <a:off x="204116" y="4872039"/>
            <a:ext cx="3086100" cy="274637"/>
          </a:xfrm>
          <a:prstGeom prst="rect">
            <a:avLst/>
          </a:prstGeom>
        </p:spPr>
        <p:txBody>
          <a:bodyPr vert="horz" lIns="91440" tIns="45720" rIns="91440" bIns="45720" rtlCol="0" anchor="ctr"/>
          <a:lstStyle>
            <a:lvl1pPr algn="l">
              <a:defRPr sz="1000">
                <a:solidFill>
                  <a:schemeClr val="tx1"/>
                </a:solidFill>
                <a:latin typeface="IBM Plex Sans" panose="020B0503050203000203" pitchFamily="34" charset="77"/>
              </a:defRPr>
            </a:lvl1pPr>
          </a:lstStyle>
          <a:p>
            <a:r>
              <a:rPr lang="en-US"/>
              <a:t>IBM Garage for Cloud</a:t>
            </a:r>
            <a:endParaRPr lang="en-US" b="1" dirty="0"/>
          </a:p>
        </p:txBody>
      </p:sp>
    </p:spTree>
    <p:extLst>
      <p:ext uri="{BB962C8B-B14F-4D97-AF65-F5344CB8AC3E}">
        <p14:creationId xmlns:p14="http://schemas.microsoft.com/office/powerpoint/2010/main" val="199957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Garage for Cloud</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816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4" name="TextBox 3">
            <a:extLst>
              <a:ext uri="{FF2B5EF4-FFF2-40B4-BE49-F238E27FC236}">
                <a16:creationId xmlns:a16="http://schemas.microsoft.com/office/drawing/2014/main" id="{9DF8B3BE-3193-8443-B441-8E42ACEE28F1}"/>
              </a:ext>
            </a:extLst>
          </p:cNvPr>
          <p:cNvSpPr txBox="1"/>
          <p:nvPr userDrawn="1"/>
        </p:nvSpPr>
        <p:spPr>
          <a:xfrm>
            <a:off x="8553344" y="4942358"/>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6" name="TextBox 5">
            <a:extLst>
              <a:ext uri="{FF2B5EF4-FFF2-40B4-BE49-F238E27FC236}">
                <a16:creationId xmlns:a16="http://schemas.microsoft.com/office/drawing/2014/main" id="{66336F1C-1F2D-B14C-943C-46AFEB23199E}"/>
              </a:ext>
            </a:extLst>
          </p:cNvPr>
          <p:cNvSpPr txBox="1"/>
          <p:nvPr userDrawn="1"/>
        </p:nvSpPr>
        <p:spPr>
          <a:xfrm>
            <a:off x="8764064" y="4935972"/>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FF8A7184-4FBC-D64F-8E29-9579E2D3110A}"/>
              </a:ext>
            </a:extLst>
          </p:cNvPr>
          <p:cNvSpPr txBox="1"/>
          <p:nvPr userDrawn="1"/>
        </p:nvSpPr>
        <p:spPr>
          <a:xfrm>
            <a:off x="8782844" y="4917281"/>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9595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58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Garage for Cloud</a:t>
            </a:r>
            <a:endParaRPr lang="en-US" b="1" dirty="0"/>
          </a:p>
        </p:txBody>
      </p:sp>
    </p:spTree>
    <p:extLst>
      <p:ext uri="{BB962C8B-B14F-4D97-AF65-F5344CB8AC3E}">
        <p14:creationId xmlns:p14="http://schemas.microsoft.com/office/powerpoint/2010/main" val="848580427"/>
      </p:ext>
    </p:extLst>
  </p:cSld>
  <p:clrMap bg1="lt1" tx1="dk1" bg2="lt2" tx2="dk2" accent1="accent1" accent2="accent2" accent3="accent3" accent4="accent4" accent5="accent5" accent6="accent6" hlink="hlink" folHlink="folHlink"/>
  <p:sldLayoutIdLst>
    <p:sldLayoutId id="2147483942" r:id="rId1"/>
    <p:sldLayoutId id="2147484082" r:id="rId2"/>
    <p:sldLayoutId id="2147484083" r:id="rId3"/>
    <p:sldLayoutId id="2147484084" r:id="rId4"/>
    <p:sldLayoutId id="2147484085" r:id="rId5"/>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592" y="48872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980B4C6E-D8E7-EA4D-84C0-9D649C539A3F}"/>
              </a:ext>
            </a:extLst>
          </p:cNvPr>
          <p:cNvSpPr>
            <a:spLocks noGrp="1"/>
          </p:cNvSpPr>
          <p:nvPr>
            <p:ph type="ftr" sz="quarter" idx="3"/>
          </p:nvPr>
        </p:nvSpPr>
        <p:spPr>
          <a:xfrm>
            <a:off x="293688" y="4791076"/>
            <a:ext cx="3086100" cy="274637"/>
          </a:xfrm>
          <a:prstGeom prst="rect">
            <a:avLst/>
          </a:prstGeom>
        </p:spPr>
        <p:txBody>
          <a:bodyPr vert="horz" lIns="91440" tIns="45720" rIns="91440" bIns="45720" rtlCol="0" anchor="ctr"/>
          <a:lstStyle>
            <a:lvl1pPr algn="l">
              <a:defRPr sz="1200">
                <a:solidFill>
                  <a:schemeClr val="tx1"/>
                </a:solidFill>
              </a:defRPr>
            </a:lvl1p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3" r:id="rId6"/>
    <p:sldLayoutId id="2147483965" r:id="rId7"/>
    <p:sldLayoutId id="2147483966" r:id="rId8"/>
  </p:sldLayoutIdLst>
  <p:hf hdr="0" ft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IBM Plex Sans" panose="020B0503050203000203" pitchFamily="34" charset="77"/>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IBM Plex Sans" panose="020B0503050203000203" pitchFamily="34" charset="77"/>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www.github.com/IBMStream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emf"/><Relationship Id="rId5" Type="http://schemas.openxmlformats.org/officeDocument/2006/relationships/image" Target="../media/image31.tiff"/><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2.emf"/><Relationship Id="rId7" Type="http://schemas.openxmlformats.org/officeDocument/2006/relationships/image" Target="../media/image37.tif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40.tiff"/><Relationship Id="rId4" Type="http://schemas.openxmlformats.org/officeDocument/2006/relationships/image" Target="../media/image33.png"/><Relationship Id="rId9" Type="http://schemas.openxmlformats.org/officeDocument/2006/relationships/image" Target="../media/image39.tif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ibm-cloud-architecture.github.io/refarch-eda/evt-microservices/ED-pattern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ibm-cloud-architecture.github.io/refarch-eda/evt-microservices/ED-pattern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chriskiehl.com/article/event-sourcing-is-hard"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ibm-cloud-architecture.github.io/refarch-kc/itg-tests/#replay-all-events-for-a-given-key"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5.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github.com/ibm-cloud-architecture/refarch-kc-order-ms"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5.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hyperlink" Target="https://www.ibm.com/cloud/garage/innovate/code/practices/domain-driven-desig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5.emf"/></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3.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3.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hyperlink" Target="https://www.ibm.com/support/knowledgecenter/en/SSTRGZ_11.4.0/com.ibm.cdcdoc.cdckafka.doc/concepts/abouttargetingkafka.html" TargetMode="External"/><Relationship Id="rId3" Type="http://schemas.openxmlformats.org/officeDocument/2006/relationships/image" Target="../media/image44.png"/><Relationship Id="rId7" Type="http://schemas.openxmlformats.org/officeDocument/2006/relationships/hyperlink" Target="https://www.ibm.com/support/knowledgecenter/en/SSTRGZ_11.4.0/com.ibm.cdcdoc.mcadminguide.doc/concepts/overview_of_cdc.html"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hyperlink" Target="https://www.ibm.com/support/knowledgecenter/en/SSTRGZ_11.4.0/com.ibm.cdcdoc.cdckafka.doc/concepts/abouttargetingkafka.html" TargetMode="External"/><Relationship Id="rId3" Type="http://schemas.openxmlformats.org/officeDocument/2006/relationships/image" Target="../media/image44.png"/><Relationship Id="rId7" Type="http://schemas.openxmlformats.org/officeDocument/2006/relationships/hyperlink" Target="https://www.ibm.com/support/knowledgecenter/en/SSTRGZ_11.4.0/com.ibm.cdcdoc.mcadminguide.doc/concepts/overview_of_cdc.html"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32.emf"/><Relationship Id="rId5" Type="http://schemas.openxmlformats.org/officeDocument/2006/relationships/image" Target="../media/image31.tiff"/><Relationship Id="rId4" Type="http://schemas.openxmlformats.org/officeDocument/2006/relationships/image" Target="../media/image58.tiff"/></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ibm-messaging/kafka-connect-mq-source" TargetMode="Externa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ibm-messaging/kafka-connect-mq-sink" TargetMode="Externa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ibm-cloud-architecture.github.io/refarch-kc" TargetMode="External"/><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www.ibm.com/cloud/functions" TargetMode="External"/><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45.png"/><Relationship Id="rId4" Type="http://schemas.openxmlformats.org/officeDocument/2006/relationships/image" Target="../media/image64.gi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799433" y="2560755"/>
            <a:ext cx="5560796" cy="307777"/>
          </a:xfrm>
        </p:spPr>
        <p:txBody>
          <a:bodyPr vert="horz" wrap="square" lIns="0" tIns="0" rIns="0" bIns="0" rtlCol="0" anchor="t">
            <a:spAutoFit/>
          </a:bodyPr>
          <a:lstStyle/>
          <a:p>
            <a:r>
              <a:rPr lang="en-GB" sz="2000" dirty="0">
                <a:latin typeface="IBM Plex Sans" charset="0"/>
                <a:ea typeface="IBM Plex Sans" charset="0"/>
                <a:cs typeface="IBM Plex Sans" charset="0"/>
              </a:rPr>
              <a:t>Point of View</a:t>
            </a:r>
          </a:p>
        </p:txBody>
      </p:sp>
      <p:sp>
        <p:nvSpPr>
          <p:cNvPr id="5" name="Text Placeholder 4"/>
          <p:cNvSpPr>
            <a:spLocks noGrp="1"/>
          </p:cNvSpPr>
          <p:nvPr>
            <p:ph type="body" sz="quarter" idx="15"/>
          </p:nvPr>
        </p:nvSpPr>
        <p:spPr>
          <a:xfrm>
            <a:off x="2799433" y="1822092"/>
            <a:ext cx="6073547" cy="1046440"/>
          </a:xfrm>
        </p:spPr>
        <p:txBody>
          <a:bodyPr vert="horz" wrap="square" lIns="0" tIns="0" rIns="0" bIns="0" rtlCol="0" anchor="t">
            <a:spAutoFit/>
          </a:bodyPr>
          <a:lstStyle/>
          <a:p>
            <a:r>
              <a:rPr lang="en-GB" sz="3600" dirty="0"/>
              <a:t>Event Driven Architecture</a:t>
            </a:r>
          </a:p>
          <a:p>
            <a:endParaRPr lang="en-GB" sz="3200" dirty="0"/>
          </a:p>
        </p:txBody>
      </p:sp>
      <p:sp>
        <p:nvSpPr>
          <p:cNvPr id="3" name="Rectangle 2">
            <a:extLst>
              <a:ext uri="{FF2B5EF4-FFF2-40B4-BE49-F238E27FC236}">
                <a16:creationId xmlns:a16="http://schemas.microsoft.com/office/drawing/2014/main" id="{A69D4456-2022-4F47-948F-8A5DF58398D3}"/>
              </a:ext>
            </a:extLst>
          </p:cNvPr>
          <p:cNvSpPr/>
          <p:nvPr/>
        </p:nvSpPr>
        <p:spPr>
          <a:xfrm>
            <a:off x="231568" y="3984427"/>
            <a:ext cx="5706093" cy="830997"/>
          </a:xfrm>
          <a:prstGeom prst="rect">
            <a:avLst/>
          </a:prstGeom>
        </p:spPr>
        <p:txBody>
          <a:bodyPr wrap="square">
            <a:spAutoFit/>
          </a:bodyPr>
          <a:lstStyle/>
          <a:p>
            <a:r>
              <a:rPr lang="en-US" sz="1200" dirty="0">
                <a:solidFill>
                  <a:schemeClr val="bg2"/>
                </a:solidFill>
              </a:rPr>
              <a:t>Jerome Boyer</a:t>
            </a:r>
          </a:p>
          <a:p>
            <a:r>
              <a:rPr lang="en-US" sz="1200" dirty="0">
                <a:solidFill>
                  <a:schemeClr val="bg2"/>
                </a:solidFill>
              </a:rPr>
              <a:t>Distinguished Engineer</a:t>
            </a:r>
          </a:p>
          <a:p>
            <a:r>
              <a:rPr lang="en-US" sz="1200" dirty="0">
                <a:solidFill>
                  <a:schemeClr val="bg2"/>
                </a:solidFill>
              </a:rPr>
              <a:t>Cloud Garage Solution Engineering </a:t>
            </a:r>
          </a:p>
          <a:p>
            <a:r>
              <a:rPr lang="en-US" sz="1200" dirty="0" err="1">
                <a:solidFill>
                  <a:schemeClr val="bg2"/>
                </a:solidFill>
              </a:rPr>
              <a:t>boyerje@us.ibm.com</a:t>
            </a:r>
            <a:endParaRPr lang="en-US" sz="1200" dirty="0">
              <a:solidFill>
                <a:schemeClr val="bg2"/>
              </a:solidFill>
            </a:endParaRPr>
          </a:p>
        </p:txBody>
      </p:sp>
    </p:spTree>
    <p:extLst>
      <p:ext uri="{BB962C8B-B14F-4D97-AF65-F5344CB8AC3E}">
        <p14:creationId xmlns:p14="http://schemas.microsoft.com/office/powerpoint/2010/main" val="114335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altLang="en-US" sz="1800" dirty="0"/>
              <a:t>IBM Streams Analytics</a:t>
            </a:r>
            <a:br>
              <a:rPr lang="en-US" altLang="en-US" sz="1800" dirty="0"/>
            </a:br>
            <a:r>
              <a:rPr lang="en-US" altLang="en-US" sz="1800" dirty="0"/>
              <a:t>Out of the box with over 200 operators with 1300 functions</a:t>
            </a:r>
            <a:endParaRPr lang="en-US" sz="1800" dirty="0"/>
          </a:p>
        </p:txBody>
      </p:sp>
      <p:sp>
        <p:nvSpPr>
          <p:cNvPr id="2" name="Slide Number Placeholder 1">
            <a:extLst>
              <a:ext uri="{FF2B5EF4-FFF2-40B4-BE49-F238E27FC236}">
                <a16:creationId xmlns:a16="http://schemas.microsoft.com/office/drawing/2014/main" id="{F9BF5B0A-5B0F-7945-B8FD-E6B04312CE80}"/>
              </a:ext>
            </a:extLst>
          </p:cNvPr>
          <p:cNvSpPr>
            <a:spLocks noGrp="1"/>
          </p:cNvSpPr>
          <p:nvPr>
            <p:ph type="sldNum" sz="quarter" idx="10"/>
          </p:nvPr>
        </p:nvSpPr>
        <p:spPr/>
        <p:txBody>
          <a:bodyPr/>
          <a:lstStyle/>
          <a:p>
            <a:fld id="{D0BE6F14-FF48-0F4F-A8AA-2E3F25371E4A}" type="slidenum">
              <a:rPr lang="en-US" smtClean="0"/>
              <a:pPr/>
              <a:t>10</a:t>
            </a:fld>
            <a:endParaRPr lang="en-US"/>
          </a:p>
        </p:txBody>
      </p:sp>
      <p:sp>
        <p:nvSpPr>
          <p:cNvPr id="143" name="Rectangle 142">
            <a:extLst>
              <a:ext uri="{FF2B5EF4-FFF2-40B4-BE49-F238E27FC236}">
                <a16:creationId xmlns:a16="http://schemas.microsoft.com/office/drawing/2014/main" id="{327C1864-0D5D-4141-9B12-1F2113E15FB8}"/>
              </a:ext>
            </a:extLst>
          </p:cNvPr>
          <p:cNvSpPr/>
          <p:nvPr/>
        </p:nvSpPr>
        <p:spPr bwMode="auto">
          <a:xfrm>
            <a:off x="6240492" y="1143498"/>
            <a:ext cx="836420" cy="49158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err="1">
                <a:solidFill>
                  <a:srgbClr val="000000"/>
                </a:solidFill>
                <a:latin typeface="IBM Plex Sans" charset="0"/>
                <a:ea typeface="IBM Plex Sans" charset="0"/>
                <a:cs typeface="IBM Plex Sans" charset="0"/>
                <a:sym typeface="Arial"/>
              </a:rPr>
              <a:t>Hadoop</a:t>
            </a:r>
            <a:endParaRPr lang="en-US" sz="975" b="1" kern="0" dirty="0">
              <a:solidFill>
                <a:srgbClr val="000000"/>
              </a:solidFill>
              <a:latin typeface="IBM Plex Sans" charset="0"/>
              <a:ea typeface="IBM Plex Sans" charset="0"/>
              <a:cs typeface="IBM Plex Sans" charset="0"/>
              <a:sym typeface="Arial"/>
            </a:endParaRPr>
          </a:p>
        </p:txBody>
      </p:sp>
      <p:sp>
        <p:nvSpPr>
          <p:cNvPr id="144" name="Magnetic Disk 143">
            <a:extLst>
              <a:ext uri="{FF2B5EF4-FFF2-40B4-BE49-F238E27FC236}">
                <a16:creationId xmlns:a16="http://schemas.microsoft.com/office/drawing/2014/main" id="{F8E0DDA7-87F1-2F42-8D1D-FF14A62DCA03}"/>
              </a:ext>
            </a:extLst>
          </p:cNvPr>
          <p:cNvSpPr/>
          <p:nvPr/>
        </p:nvSpPr>
        <p:spPr bwMode="auto">
          <a:xfrm>
            <a:off x="6267244" y="2078882"/>
            <a:ext cx="836420" cy="628069"/>
          </a:xfrm>
          <a:prstGeom prst="flowChartMagneticDisk">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a:solidFill>
                  <a:srgbClr val="000000"/>
                </a:solidFill>
                <a:latin typeface="IBM Plex Sans" charset="0"/>
                <a:ea typeface="IBM Plex Sans" charset="0"/>
                <a:cs typeface="IBM Plex Sans" charset="0"/>
                <a:sym typeface="Arial"/>
              </a:rPr>
              <a:t>Data Warehouse</a:t>
            </a:r>
          </a:p>
        </p:txBody>
      </p:sp>
      <p:cxnSp>
        <p:nvCxnSpPr>
          <p:cNvPr id="145" name="Straight Arrow Connector 144">
            <a:extLst>
              <a:ext uri="{FF2B5EF4-FFF2-40B4-BE49-F238E27FC236}">
                <a16:creationId xmlns:a16="http://schemas.microsoft.com/office/drawing/2014/main" id="{48CEB43F-485B-ED49-98DF-702EABD794B0}"/>
              </a:ext>
            </a:extLst>
          </p:cNvPr>
          <p:cNvCxnSpPr/>
          <p:nvPr/>
        </p:nvCxnSpPr>
        <p:spPr bwMode="auto">
          <a:xfrm>
            <a:off x="1933412" y="2388539"/>
            <a:ext cx="1371600" cy="0"/>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1AE0D400-6FCC-774A-B92F-D8BB41EB1286}"/>
              </a:ext>
            </a:extLst>
          </p:cNvPr>
          <p:cNvCxnSpPr/>
          <p:nvPr/>
        </p:nvCxnSpPr>
        <p:spPr bwMode="auto">
          <a:xfrm flipV="1">
            <a:off x="4590517" y="1403941"/>
            <a:ext cx="1615535" cy="66253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cxnSp>
        <p:nvCxnSpPr>
          <p:cNvPr id="147" name="Straight Arrow Connector 146">
            <a:extLst>
              <a:ext uri="{FF2B5EF4-FFF2-40B4-BE49-F238E27FC236}">
                <a16:creationId xmlns:a16="http://schemas.microsoft.com/office/drawing/2014/main" id="{D0AAD9C0-8FF2-9943-9590-4C256C29B297}"/>
              </a:ext>
            </a:extLst>
          </p:cNvPr>
          <p:cNvCxnSpPr/>
          <p:nvPr/>
        </p:nvCxnSpPr>
        <p:spPr bwMode="auto">
          <a:xfrm flipV="1">
            <a:off x="4590517" y="2250741"/>
            <a:ext cx="1535984" cy="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sp>
        <p:nvSpPr>
          <p:cNvPr id="148" name="TextBox 147">
            <a:extLst>
              <a:ext uri="{FF2B5EF4-FFF2-40B4-BE49-F238E27FC236}">
                <a16:creationId xmlns:a16="http://schemas.microsoft.com/office/drawing/2014/main" id="{91092835-B5D2-F243-A5A5-AAF9488CF8B0}"/>
              </a:ext>
            </a:extLst>
          </p:cNvPr>
          <p:cNvSpPr txBox="1"/>
          <p:nvPr/>
        </p:nvSpPr>
        <p:spPr>
          <a:xfrm>
            <a:off x="3208921" y="1189465"/>
            <a:ext cx="1670207" cy="577081"/>
          </a:xfrm>
          <a:prstGeom prst="rect">
            <a:avLst/>
          </a:prstGeom>
          <a:noFill/>
          <a:ln>
            <a:noFill/>
          </a:ln>
        </p:spPr>
        <p:txBody>
          <a:bodyPr wrap="square" rtlCol="0">
            <a:spAutoFit/>
          </a:bodyPr>
          <a:lstStyle/>
          <a:p>
            <a:pPr algn="ctr" hangingPunct="0">
              <a:defRPr/>
            </a:pPr>
            <a:r>
              <a:rPr lang="en-US" sz="1800" b="1" kern="0" dirty="0">
                <a:solidFill>
                  <a:srgbClr val="000000"/>
                </a:solidFill>
                <a:latin typeface="IBM Plex Sans" charset="0"/>
                <a:ea typeface="IBM Plex Sans" charset="0"/>
                <a:cs typeface="IBM Plex Sans" charset="0"/>
                <a:sym typeface="Arial"/>
              </a:rPr>
              <a:t>IBM Streams</a:t>
            </a:r>
          </a:p>
          <a:p>
            <a:pPr algn="ctr" hangingPunct="0">
              <a:defRPr/>
            </a:pPr>
            <a:r>
              <a:rPr lang="en-US" kern="0" dirty="0">
                <a:solidFill>
                  <a:srgbClr val="000000"/>
                </a:solidFill>
                <a:latin typeface="IBM Plex Sans" charset="0"/>
                <a:ea typeface="IBM Plex Sans" charset="0"/>
                <a:cs typeface="IBM Plex Sans" charset="0"/>
                <a:sym typeface="Arial"/>
              </a:rPr>
              <a:t>Scale-out Runtime</a:t>
            </a:r>
          </a:p>
        </p:txBody>
      </p:sp>
      <p:sp>
        <p:nvSpPr>
          <p:cNvPr id="149" name="Magnetic Disk 9">
            <a:extLst>
              <a:ext uri="{FF2B5EF4-FFF2-40B4-BE49-F238E27FC236}">
                <a16:creationId xmlns:a16="http://schemas.microsoft.com/office/drawing/2014/main" id="{9B8E6735-145F-4442-A36A-C3A71DAA63C5}"/>
              </a:ext>
            </a:extLst>
          </p:cNvPr>
          <p:cNvSpPr/>
          <p:nvPr/>
        </p:nvSpPr>
        <p:spPr bwMode="auto">
          <a:xfrm>
            <a:off x="6265638" y="3100916"/>
            <a:ext cx="836420" cy="628069"/>
          </a:xfrm>
          <a:prstGeom prst="flowChartMagneticDisk">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a:solidFill>
                  <a:srgbClr val="000000"/>
                </a:solidFill>
                <a:latin typeface="IBM Plex Sans" charset="0"/>
                <a:ea typeface="IBM Plex Sans" charset="0"/>
                <a:cs typeface="IBM Plex Sans" charset="0"/>
                <a:sym typeface="Arial"/>
              </a:rPr>
              <a:t>NoSQL</a:t>
            </a:r>
          </a:p>
        </p:txBody>
      </p:sp>
      <p:sp>
        <p:nvSpPr>
          <p:cNvPr id="151" name="Rectangle 150">
            <a:extLst>
              <a:ext uri="{FF2B5EF4-FFF2-40B4-BE49-F238E27FC236}">
                <a16:creationId xmlns:a16="http://schemas.microsoft.com/office/drawing/2014/main" id="{67005B2D-4803-5740-89C3-6E16BA95E703}"/>
              </a:ext>
            </a:extLst>
          </p:cNvPr>
          <p:cNvSpPr/>
          <p:nvPr/>
        </p:nvSpPr>
        <p:spPr>
          <a:xfrm>
            <a:off x="222836" y="1085851"/>
            <a:ext cx="1634849" cy="22155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52" name="TextBox 151">
            <a:extLst>
              <a:ext uri="{FF2B5EF4-FFF2-40B4-BE49-F238E27FC236}">
                <a16:creationId xmlns:a16="http://schemas.microsoft.com/office/drawing/2014/main" id="{58BF5A57-42CC-0D44-A41E-23A611808D6A}"/>
              </a:ext>
            </a:extLst>
          </p:cNvPr>
          <p:cNvSpPr txBox="1"/>
          <p:nvPr/>
        </p:nvSpPr>
        <p:spPr>
          <a:xfrm>
            <a:off x="228600" y="1085850"/>
            <a:ext cx="1594645" cy="1973617"/>
          </a:xfrm>
          <a:prstGeom prst="rect">
            <a:avLst/>
          </a:prstGeom>
          <a:noFill/>
        </p:spPr>
        <p:txBody>
          <a:bodyPr wrap="square" rtlCol="0">
            <a:spAutoFit/>
          </a:bodyPr>
          <a:lstStyle/>
          <a:p>
            <a:pPr algn="ctr" hangingPunct="0">
              <a:defRPr/>
            </a:pPr>
            <a:r>
              <a:rPr lang="en-US" sz="900" b="1" kern="0" dirty="0">
                <a:solidFill>
                  <a:srgbClr val="000000"/>
                </a:solidFill>
                <a:latin typeface="IBM Plex Sans" charset="0"/>
                <a:ea typeface="IBM Plex Sans" charset="0"/>
                <a:cs typeface="IBM Plex Sans" charset="0"/>
                <a:sym typeface="Arial"/>
              </a:rPr>
              <a:t>Communications Data Sources</a:t>
            </a:r>
          </a:p>
          <a:p>
            <a:pPr algn="ctr" hangingPunct="0">
              <a:defRPr/>
            </a:pPr>
            <a:endParaRPr lang="en-US" sz="525" b="1" kern="0" dirty="0">
              <a:solidFill>
                <a:srgbClr val="000000"/>
              </a:solidFill>
              <a:latin typeface="IBM Plex Sans" charset="0"/>
              <a:ea typeface="IBM Plex Sans" charset="0"/>
              <a:cs typeface="IBM Plex Sans" charset="0"/>
              <a:sym typeface="Arial"/>
            </a:endParaRP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TCP/IP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UDP/IP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HTTP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FTP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RSS</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Messaging Toolkit (Kafka, XMS, IBM MQ, Apache ActiveMQ, RabbitMQ, MQ TT,  MQ Low Latency Messaging)</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IBM Data Replication</a:t>
            </a:r>
          </a:p>
        </p:txBody>
      </p:sp>
      <p:sp>
        <p:nvSpPr>
          <p:cNvPr id="153" name="Rectangle 152">
            <a:extLst>
              <a:ext uri="{FF2B5EF4-FFF2-40B4-BE49-F238E27FC236}">
                <a16:creationId xmlns:a16="http://schemas.microsoft.com/office/drawing/2014/main" id="{74354FE1-59BE-7047-9A04-2EA3EC24722B}"/>
              </a:ext>
            </a:extLst>
          </p:cNvPr>
          <p:cNvSpPr/>
          <p:nvPr/>
        </p:nvSpPr>
        <p:spPr>
          <a:xfrm>
            <a:off x="226282" y="3371850"/>
            <a:ext cx="1634849" cy="11313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54" name="TextBox 153">
            <a:extLst>
              <a:ext uri="{FF2B5EF4-FFF2-40B4-BE49-F238E27FC236}">
                <a16:creationId xmlns:a16="http://schemas.microsoft.com/office/drawing/2014/main" id="{4A2F49CA-E0B3-4440-86F4-62430ED8D06E}"/>
              </a:ext>
            </a:extLst>
          </p:cNvPr>
          <p:cNvSpPr txBox="1"/>
          <p:nvPr/>
        </p:nvSpPr>
        <p:spPr>
          <a:xfrm>
            <a:off x="171451" y="3429000"/>
            <a:ext cx="1754489" cy="1200329"/>
          </a:xfrm>
          <a:prstGeom prst="rect">
            <a:avLst/>
          </a:prstGeom>
          <a:noFill/>
        </p:spPr>
        <p:txBody>
          <a:bodyPr wrap="square" rtlCol="0">
            <a:spAutoFit/>
          </a:bodyPr>
          <a:lstStyle/>
          <a:p>
            <a:pPr algn="ctr" hangingPunct="0">
              <a:defRPr/>
            </a:pPr>
            <a:r>
              <a:rPr lang="en-US" sz="900" b="1" kern="0" dirty="0">
                <a:solidFill>
                  <a:srgbClr val="000000"/>
                </a:solidFill>
                <a:latin typeface="IBM Plex Sans" charset="0"/>
                <a:ea typeface="IBM Plex Sans" charset="0"/>
                <a:cs typeface="IBM Plex Sans" charset="0"/>
                <a:sym typeface="Arial"/>
              </a:rPr>
              <a:t>Application Development</a:t>
            </a:r>
          </a:p>
          <a:p>
            <a:pPr marL="136922" indent="-95250" hangingPunct="0">
              <a:buFont typeface="Arial" charset="0"/>
              <a:buChar char="•"/>
              <a:defRPr/>
            </a:pPr>
            <a:endParaRPr lang="en-US" sz="900" kern="0" dirty="0">
              <a:solidFill>
                <a:srgbClr val="000000"/>
              </a:solidFill>
              <a:latin typeface="IBM Plex Sans" charset="0"/>
              <a:ea typeface="IBM Plex Sans" charset="0"/>
              <a:cs typeface="IBM Plex Sans" charset="0"/>
              <a:sym typeface="Arial"/>
            </a:endParaRP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Java</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Scala</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Python</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Streams Processing Language (Drag &amp; Drop)</a:t>
            </a:r>
          </a:p>
          <a:p>
            <a:pPr marL="136922" indent="-95250" hangingPunct="0">
              <a:buFont typeface="Arial" charset="0"/>
              <a:buChar char="•"/>
              <a:defRPr/>
            </a:pPr>
            <a:endParaRPr lang="en-US" sz="900" kern="0" dirty="0">
              <a:solidFill>
                <a:srgbClr val="000000"/>
              </a:solidFill>
              <a:latin typeface="IBM Plex Sans" charset="0"/>
              <a:ea typeface="IBM Plex Sans" charset="0"/>
              <a:cs typeface="IBM Plex Sans" charset="0"/>
              <a:sym typeface="Arial"/>
            </a:endParaRPr>
          </a:p>
        </p:txBody>
      </p:sp>
      <p:sp>
        <p:nvSpPr>
          <p:cNvPr id="155" name="Rectangle 154">
            <a:extLst>
              <a:ext uri="{FF2B5EF4-FFF2-40B4-BE49-F238E27FC236}">
                <a16:creationId xmlns:a16="http://schemas.microsoft.com/office/drawing/2014/main" id="{841BFB27-100D-DE47-8B13-EDA2C835571A}"/>
              </a:ext>
            </a:extLst>
          </p:cNvPr>
          <p:cNvSpPr/>
          <p:nvPr/>
        </p:nvSpPr>
        <p:spPr>
          <a:xfrm>
            <a:off x="7226117" y="1085850"/>
            <a:ext cx="1682025" cy="4915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a:solidFill>
                  <a:srgbClr val="000000"/>
                </a:solidFill>
                <a:latin typeface="IBM Plex Sans" charset="0"/>
                <a:ea typeface="IBM Plex Sans" charset="0"/>
                <a:cs typeface="IBM Plex Sans" charset="0"/>
                <a:sym typeface="Arial"/>
              </a:rPr>
              <a:t>Hadoop</a:t>
            </a:r>
          </a:p>
          <a:p>
            <a:pPr hangingPunct="0">
              <a:defRPr/>
            </a:pPr>
            <a:r>
              <a:rPr lang="en-US" sz="900" kern="0">
                <a:solidFill>
                  <a:srgbClr val="000000"/>
                </a:solidFill>
                <a:latin typeface="IBM Plex Sans" charset="0"/>
                <a:ea typeface="IBM Plex Sans" charset="0"/>
                <a:cs typeface="IBM Plex Sans" charset="0"/>
                <a:sym typeface="Arial"/>
              </a:rPr>
              <a:t>HDFS, GPFS, Hive, Hbase, BigSQL, Parquet, Thrift, Avro </a:t>
            </a:r>
            <a:endParaRPr lang="en-US" sz="900" kern="0" dirty="0">
              <a:solidFill>
                <a:srgbClr val="000000"/>
              </a:solidFill>
              <a:latin typeface="IBM Plex Sans" charset="0"/>
              <a:ea typeface="IBM Plex Sans" charset="0"/>
              <a:cs typeface="IBM Plex Sans" charset="0"/>
              <a:sym typeface="Arial"/>
            </a:endParaRPr>
          </a:p>
        </p:txBody>
      </p:sp>
      <p:sp>
        <p:nvSpPr>
          <p:cNvPr id="156" name="Rectangle 155">
            <a:extLst>
              <a:ext uri="{FF2B5EF4-FFF2-40B4-BE49-F238E27FC236}">
                <a16:creationId xmlns:a16="http://schemas.microsoft.com/office/drawing/2014/main" id="{63430685-53E2-EB4A-9F08-4235EB89910F}"/>
              </a:ext>
            </a:extLst>
          </p:cNvPr>
          <p:cNvSpPr/>
          <p:nvPr/>
        </p:nvSpPr>
        <p:spPr>
          <a:xfrm>
            <a:off x="7231162" y="1682025"/>
            <a:ext cx="1671937" cy="126028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dirty="0">
                <a:solidFill>
                  <a:srgbClr val="000000"/>
                </a:solidFill>
                <a:latin typeface="IBM Plex Sans" charset="0"/>
                <a:ea typeface="IBM Plex Sans" charset="0"/>
                <a:cs typeface="IBM Plex Sans" charset="0"/>
                <a:sym typeface="Arial"/>
              </a:rPr>
              <a:t>RDBMS</a:t>
            </a:r>
          </a:p>
          <a:p>
            <a:pPr hangingPunct="0">
              <a:defRPr/>
            </a:pPr>
            <a:r>
              <a:rPr lang="en-US" sz="900" kern="0" dirty="0">
                <a:solidFill>
                  <a:srgbClr val="000000"/>
                </a:solidFill>
                <a:latin typeface="IBM Plex Sans" charset="0"/>
                <a:ea typeface="IBM Plex Sans" charset="0"/>
                <a:cs typeface="IBM Plex Sans" charset="0"/>
                <a:sym typeface="Arial"/>
              </a:rPr>
              <a:t>IBM DB2, IBM DB2 Parallel writer, IBM Informix, IBM </a:t>
            </a:r>
            <a:r>
              <a:rPr lang="en-US" sz="900" kern="0" dirty="0" err="1">
                <a:solidFill>
                  <a:srgbClr val="000000"/>
                </a:solidFill>
                <a:latin typeface="IBM Plex Sans" charset="0"/>
                <a:ea typeface="IBM Plex Sans" charset="0"/>
                <a:cs typeface="IBM Plex Sans" charset="0"/>
                <a:sym typeface="Arial"/>
              </a:rPr>
              <a:t>BigInsights</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BigSQL</a:t>
            </a:r>
            <a:r>
              <a:rPr lang="en-US" sz="900" kern="0" dirty="0">
                <a:solidFill>
                  <a:srgbClr val="000000"/>
                </a:solidFill>
                <a:latin typeface="IBM Plex Sans" charset="0"/>
                <a:ea typeface="IBM Plex Sans" charset="0"/>
                <a:cs typeface="IBM Plex Sans" charset="0"/>
                <a:sym typeface="Arial"/>
              </a:rPr>
              <a:t>, IBM </a:t>
            </a:r>
            <a:r>
              <a:rPr lang="en-US" sz="900" kern="0" dirty="0" err="1">
                <a:solidFill>
                  <a:srgbClr val="000000"/>
                </a:solidFill>
                <a:latin typeface="IBM Plex Sans" charset="0"/>
                <a:ea typeface="IBM Plex Sans" charset="0"/>
                <a:cs typeface="IBM Plex Sans" charset="0"/>
                <a:sym typeface="Arial"/>
              </a:rPr>
              <a:t>Netezza</a:t>
            </a:r>
            <a:r>
              <a:rPr lang="en-US" sz="900" kern="0" dirty="0">
                <a:solidFill>
                  <a:srgbClr val="000000"/>
                </a:solidFill>
                <a:latin typeface="IBM Plex Sans" charset="0"/>
                <a:ea typeface="IBM Plex Sans" charset="0"/>
                <a:cs typeface="IBM Plex Sans" charset="0"/>
                <a:sym typeface="Arial"/>
              </a:rPr>
              <a:t>, IBM </a:t>
            </a:r>
            <a:r>
              <a:rPr lang="en-US" sz="900" kern="0" dirty="0" err="1">
                <a:solidFill>
                  <a:srgbClr val="000000"/>
                </a:solidFill>
                <a:latin typeface="IBM Plex Sans" charset="0"/>
                <a:ea typeface="IBM Plex Sans" charset="0"/>
                <a:cs typeface="IBM Plex Sans" charset="0"/>
                <a:sym typeface="Arial"/>
              </a:rPr>
              <a:t>Netezza</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NZLoad</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solidDB</a:t>
            </a:r>
            <a:r>
              <a:rPr lang="en-US" sz="900" kern="0" dirty="0">
                <a:solidFill>
                  <a:srgbClr val="000000"/>
                </a:solidFill>
                <a:latin typeface="IBM Plex Sans" charset="0"/>
                <a:ea typeface="IBM Plex Sans" charset="0"/>
                <a:cs typeface="IBM Plex Sans" charset="0"/>
                <a:sym typeface="Arial"/>
              </a:rPr>
              <a:t>, Oracle, Microsoft SQL Server, MySQL, Teradata, Aster, HP Vertica</a:t>
            </a:r>
          </a:p>
        </p:txBody>
      </p:sp>
      <p:sp>
        <p:nvSpPr>
          <p:cNvPr id="157" name="Rectangle 156">
            <a:extLst>
              <a:ext uri="{FF2B5EF4-FFF2-40B4-BE49-F238E27FC236}">
                <a16:creationId xmlns:a16="http://schemas.microsoft.com/office/drawing/2014/main" id="{6135EB57-A82B-C444-90C6-5E6A93F1A1CE}"/>
              </a:ext>
            </a:extLst>
          </p:cNvPr>
          <p:cNvSpPr/>
          <p:nvPr/>
        </p:nvSpPr>
        <p:spPr>
          <a:xfrm>
            <a:off x="7229881" y="3038680"/>
            <a:ext cx="1685519" cy="15519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dirty="0">
                <a:solidFill>
                  <a:srgbClr val="000000"/>
                </a:solidFill>
                <a:latin typeface="IBM Plex Sans" charset="0"/>
                <a:ea typeface="IBM Plex Sans" charset="0"/>
                <a:cs typeface="IBM Plex Sans" charset="0"/>
                <a:sym typeface="Arial"/>
              </a:rPr>
              <a:t>NoSQL</a:t>
            </a:r>
          </a:p>
          <a:p>
            <a:pPr hangingPunct="0">
              <a:defRPr/>
            </a:pPr>
            <a:r>
              <a:rPr lang="en-US" sz="900" kern="0" dirty="0">
                <a:solidFill>
                  <a:srgbClr val="000000"/>
                </a:solidFill>
                <a:latin typeface="IBM Plex Sans" charset="0"/>
                <a:ea typeface="IBM Plex Sans" charset="0"/>
                <a:cs typeface="IBM Plex Sans" charset="0"/>
                <a:sym typeface="Arial"/>
              </a:rPr>
              <a:t>Key Value Stores (</a:t>
            </a:r>
            <a:r>
              <a:rPr lang="en-US" sz="900" kern="0" dirty="0" err="1">
                <a:solidFill>
                  <a:srgbClr val="000000"/>
                </a:solidFill>
                <a:latin typeface="IBM Plex Sans" charset="0"/>
                <a:ea typeface="IBM Plex Sans" charset="0"/>
                <a:cs typeface="IBM Plex Sans" charset="0"/>
                <a:sym typeface="Arial"/>
              </a:rPr>
              <a:t>HyperState</a:t>
            </a:r>
            <a:r>
              <a:rPr lang="en-US" sz="900" kern="0" dirty="0">
                <a:solidFill>
                  <a:srgbClr val="000000"/>
                </a:solidFill>
                <a:latin typeface="IBM Plex Sans" charset="0"/>
                <a:ea typeface="IBM Plex Sans" charset="0"/>
                <a:cs typeface="IBM Plex Sans" charset="0"/>
                <a:sym typeface="Arial"/>
              </a:rPr>
              <a:t> Accelerator, </a:t>
            </a:r>
            <a:r>
              <a:rPr lang="en-US" sz="900" kern="0" dirty="0" err="1">
                <a:solidFill>
                  <a:srgbClr val="000000"/>
                </a:solidFill>
                <a:latin typeface="IBM Plex Sans" charset="0"/>
                <a:ea typeface="IBM Plex Sans" charset="0"/>
                <a:cs typeface="IBM Plex Sans" charset="0"/>
                <a:sym typeface="Arial"/>
              </a:rPr>
              <a:t>Memcached</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Redis</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Redis</a:t>
            </a:r>
            <a:r>
              <a:rPr lang="en-US" sz="900" kern="0" dirty="0">
                <a:solidFill>
                  <a:srgbClr val="000000"/>
                </a:solidFill>
                <a:latin typeface="IBM Plex Sans" charset="0"/>
                <a:ea typeface="IBM Plex Sans" charset="0"/>
                <a:cs typeface="IBM Plex Sans" charset="0"/>
                <a:sym typeface="Arial"/>
              </a:rPr>
              <a:t>-Cluster, Aerospike)</a:t>
            </a:r>
          </a:p>
          <a:p>
            <a:pPr hangingPunct="0">
              <a:defRPr/>
            </a:pPr>
            <a:r>
              <a:rPr lang="en-US" sz="900" kern="0" dirty="0">
                <a:solidFill>
                  <a:srgbClr val="000000"/>
                </a:solidFill>
                <a:latin typeface="IBM Plex Sans" charset="0"/>
                <a:ea typeface="IBM Plex Sans" charset="0"/>
                <a:cs typeface="IBM Plex Sans" charset="0"/>
                <a:sym typeface="Arial"/>
              </a:rPr>
              <a:t>Column Oriented Stores (Cassandra, </a:t>
            </a:r>
            <a:r>
              <a:rPr lang="en-US" sz="900" kern="0" dirty="0" err="1">
                <a:solidFill>
                  <a:srgbClr val="000000"/>
                </a:solidFill>
                <a:latin typeface="IBM Plex Sans" charset="0"/>
                <a:ea typeface="IBM Plex Sans" charset="0"/>
                <a:cs typeface="IBM Plex Sans" charset="0"/>
                <a:sym typeface="Arial"/>
              </a:rPr>
              <a:t>Hbase</a:t>
            </a:r>
            <a:r>
              <a:rPr lang="en-US" sz="900" kern="0" dirty="0">
                <a:solidFill>
                  <a:srgbClr val="000000"/>
                </a:solidFill>
                <a:latin typeface="IBM Plex Sans" charset="0"/>
                <a:ea typeface="IBM Plex Sans" charset="0"/>
                <a:cs typeface="IBM Plex Sans" charset="0"/>
                <a:sym typeface="Arial"/>
              </a:rPr>
              <a:t>)</a:t>
            </a:r>
          </a:p>
          <a:p>
            <a:pPr hangingPunct="0">
              <a:defRPr/>
            </a:pPr>
            <a:r>
              <a:rPr lang="en-US" sz="900" kern="0" dirty="0">
                <a:solidFill>
                  <a:srgbClr val="000000"/>
                </a:solidFill>
                <a:latin typeface="IBM Plex Sans" charset="0"/>
                <a:ea typeface="IBM Plex Sans" charset="0"/>
                <a:cs typeface="IBM Plex Sans" charset="0"/>
                <a:sym typeface="Arial"/>
              </a:rPr>
              <a:t>Document Oriented Stores (IBM </a:t>
            </a:r>
            <a:r>
              <a:rPr lang="en-US" sz="900" kern="0" dirty="0" err="1">
                <a:solidFill>
                  <a:srgbClr val="000000"/>
                </a:solidFill>
                <a:latin typeface="IBM Plex Sans" charset="0"/>
                <a:ea typeface="IBM Plex Sans" charset="0"/>
                <a:cs typeface="IBM Plex Sans" charset="0"/>
                <a:sym typeface="Arial"/>
              </a:rPr>
              <a:t>Cloudant</a:t>
            </a:r>
            <a:r>
              <a:rPr lang="en-US" sz="900" kern="0" dirty="0">
                <a:solidFill>
                  <a:srgbClr val="000000"/>
                </a:solidFill>
                <a:latin typeface="IBM Plex Sans" charset="0"/>
                <a:ea typeface="IBM Plex Sans" charset="0"/>
                <a:cs typeface="IBM Plex Sans" charset="0"/>
                <a:sym typeface="Arial"/>
              </a:rPr>
              <a:t>, Mongo, </a:t>
            </a:r>
            <a:r>
              <a:rPr lang="en-US" sz="900" kern="0" dirty="0" err="1">
                <a:solidFill>
                  <a:srgbClr val="000000"/>
                </a:solidFill>
                <a:latin typeface="IBM Plex Sans" charset="0"/>
                <a:ea typeface="IBM Plex Sans" charset="0"/>
                <a:cs typeface="IBM Plex Sans" charset="0"/>
                <a:sym typeface="Arial"/>
              </a:rPr>
              <a:t>Couchbase</a:t>
            </a:r>
            <a:r>
              <a:rPr lang="en-US" sz="900" kern="0" dirty="0">
                <a:solidFill>
                  <a:srgbClr val="000000"/>
                </a:solidFill>
                <a:latin typeface="IBM Plex Sans" charset="0"/>
                <a:ea typeface="IBM Plex Sans" charset="0"/>
                <a:cs typeface="IBM Plex Sans" charset="0"/>
                <a:sym typeface="Arial"/>
              </a:rPr>
              <a:t>)</a:t>
            </a:r>
          </a:p>
        </p:txBody>
      </p:sp>
      <p:sp>
        <p:nvSpPr>
          <p:cNvPr id="158" name="Oval 157">
            <a:extLst>
              <a:ext uri="{FF2B5EF4-FFF2-40B4-BE49-F238E27FC236}">
                <a16:creationId xmlns:a16="http://schemas.microsoft.com/office/drawing/2014/main" id="{ACE76BF6-8CF8-3641-B824-D90E367F5370}"/>
              </a:ext>
            </a:extLst>
          </p:cNvPr>
          <p:cNvSpPr/>
          <p:nvPr/>
        </p:nvSpPr>
        <p:spPr>
          <a:xfrm>
            <a:off x="3529858" y="1837858"/>
            <a:ext cx="1028333" cy="1026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0000"/>
              </a:solidFill>
              <a:latin typeface="Calibri" panose="020F0502020204030204"/>
              <a:cs typeface="Calibri"/>
              <a:sym typeface="Arial"/>
            </a:endParaRPr>
          </a:p>
        </p:txBody>
      </p:sp>
      <p:pic>
        <p:nvPicPr>
          <p:cNvPr id="159" name="Picture 158">
            <a:extLst>
              <a:ext uri="{FF2B5EF4-FFF2-40B4-BE49-F238E27FC236}">
                <a16:creationId xmlns:a16="http://schemas.microsoft.com/office/drawing/2014/main" id="{0B0B76C1-19CA-FA4D-B5CA-FFB2A6094A85}"/>
              </a:ext>
            </a:extLst>
          </p:cNvPr>
          <p:cNvPicPr>
            <a:picLocks noChangeAspect="1"/>
          </p:cNvPicPr>
          <p:nvPr/>
        </p:nvPicPr>
        <p:blipFill>
          <a:blip r:embed="rId3"/>
          <a:stretch>
            <a:fillRect/>
          </a:stretch>
        </p:blipFill>
        <p:spPr>
          <a:xfrm flipH="1">
            <a:off x="3742461" y="2003974"/>
            <a:ext cx="636114" cy="636114"/>
          </a:xfrm>
          <a:prstGeom prst="rect">
            <a:avLst/>
          </a:prstGeom>
        </p:spPr>
      </p:pic>
      <p:grpSp>
        <p:nvGrpSpPr>
          <p:cNvPr id="160" name="Group 159">
            <a:extLst>
              <a:ext uri="{FF2B5EF4-FFF2-40B4-BE49-F238E27FC236}">
                <a16:creationId xmlns:a16="http://schemas.microsoft.com/office/drawing/2014/main" id="{C7AB600C-411D-9D4D-9ECC-237C151F0A63}"/>
              </a:ext>
            </a:extLst>
          </p:cNvPr>
          <p:cNvGrpSpPr/>
          <p:nvPr/>
        </p:nvGrpSpPr>
        <p:grpSpPr>
          <a:xfrm>
            <a:off x="2422547" y="2996626"/>
            <a:ext cx="3615773" cy="1903551"/>
            <a:chOff x="2741374" y="4151765"/>
            <a:chExt cx="4821030" cy="2538067"/>
          </a:xfrm>
        </p:grpSpPr>
        <p:sp>
          <p:nvSpPr>
            <p:cNvPr id="161" name="Rectangle 160">
              <a:extLst>
                <a:ext uri="{FF2B5EF4-FFF2-40B4-BE49-F238E27FC236}">
                  <a16:creationId xmlns:a16="http://schemas.microsoft.com/office/drawing/2014/main" id="{B95C58A1-2D51-F848-AF13-D21F35D1387D}"/>
                </a:ext>
              </a:extLst>
            </p:cNvPr>
            <p:cNvSpPr/>
            <p:nvPr/>
          </p:nvSpPr>
          <p:spPr>
            <a:xfrm>
              <a:off x="2741374" y="4151765"/>
              <a:ext cx="4583201" cy="239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62" name="TextBox 161">
              <a:extLst>
                <a:ext uri="{FF2B5EF4-FFF2-40B4-BE49-F238E27FC236}">
                  <a16:creationId xmlns:a16="http://schemas.microsoft.com/office/drawing/2014/main" id="{A4B22398-98F1-C74B-A3DB-4284A698CB52}"/>
                </a:ext>
              </a:extLst>
            </p:cNvPr>
            <p:cNvSpPr txBox="1"/>
            <p:nvPr/>
          </p:nvSpPr>
          <p:spPr>
            <a:xfrm>
              <a:off x="2741374" y="4583938"/>
              <a:ext cx="3473589" cy="2062102"/>
            </a:xfrm>
            <a:prstGeom prst="rect">
              <a:avLst/>
            </a:prstGeom>
            <a:noFill/>
          </p:spPr>
          <p:txBody>
            <a:bodyPr wrap="square" rtlCol="0">
              <a:spAutoFit/>
            </a:bodyPr>
            <a:lstStyle/>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Filter</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Enrich</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Normalize</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Windowed Aggregations</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Machine Learning</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Scoring </a:t>
              </a:r>
              <a:r>
                <a:rPr lang="en-US" sz="900" kern="0" dirty="0">
                  <a:solidFill>
                    <a:srgbClr val="000000"/>
                  </a:solidFill>
                  <a:latin typeface="IBM Plex Sans" charset="0"/>
                  <a:ea typeface="IBM Plex Sans" charset="0"/>
                  <a:cs typeface="IBM Plex Sans" charset="0"/>
                  <a:sym typeface="Arial"/>
                </a:rPr>
                <a:t>(SPSS, Python, R, </a:t>
              </a:r>
              <a:r>
                <a:rPr lang="en-US" sz="900" kern="0" dirty="0" err="1">
                  <a:solidFill>
                    <a:srgbClr val="000000"/>
                  </a:solidFill>
                  <a:latin typeface="IBM Plex Sans" charset="0"/>
                  <a:ea typeface="IBM Plex Sans" charset="0"/>
                  <a:cs typeface="IBM Plex Sans" charset="0"/>
                  <a:sym typeface="Arial"/>
                </a:rPr>
                <a:t>MLlib</a:t>
              </a:r>
              <a:r>
                <a:rPr lang="en-US" sz="900" kern="0" dirty="0">
                  <a:solidFill>
                    <a:srgbClr val="000000"/>
                  </a:solidFill>
                  <a:latin typeface="IBM Plex Sans" charset="0"/>
                  <a:ea typeface="IBM Plex Sans" charset="0"/>
                  <a:cs typeface="IBM Plex Sans" charset="0"/>
                  <a:sym typeface="Arial"/>
                </a:rPr>
                <a:t>)</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Signal Processing</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CEP &amp; Pattern Matching</a:t>
              </a:r>
            </a:p>
            <a:p>
              <a:pPr marL="214110" indent="-214110" hangingPunct="0">
                <a:buFont typeface="Arial" panose="020B0604020202020204" pitchFamily="34" charset="0"/>
                <a:buChar char="•"/>
                <a:defRPr/>
              </a:pPr>
              <a:r>
                <a:rPr lang="en-US" sz="1050" kern="0" dirty="0" err="1">
                  <a:solidFill>
                    <a:srgbClr val="000000"/>
                  </a:solidFill>
                  <a:latin typeface="IBM Plex Sans" charset="0"/>
                  <a:ea typeface="IBM Plex Sans" charset="0"/>
                  <a:cs typeface="IBM Plex Sans" charset="0"/>
                  <a:sym typeface="Arial"/>
                </a:rPr>
                <a:t>xDR</a:t>
              </a:r>
              <a:r>
                <a:rPr lang="en-US" sz="1050" kern="0" dirty="0">
                  <a:solidFill>
                    <a:srgbClr val="000000"/>
                  </a:solidFill>
                  <a:latin typeface="IBM Plex Sans" charset="0"/>
                  <a:ea typeface="IBM Plex Sans" charset="0"/>
                  <a:cs typeface="IBM Plex Sans" charset="0"/>
                  <a:sym typeface="Arial"/>
                </a:rPr>
                <a:t> Mediation</a:t>
              </a:r>
            </a:p>
          </p:txBody>
        </p:sp>
        <p:sp>
          <p:nvSpPr>
            <p:cNvPr id="163" name="TextBox 162">
              <a:extLst>
                <a:ext uri="{FF2B5EF4-FFF2-40B4-BE49-F238E27FC236}">
                  <a16:creationId xmlns:a16="http://schemas.microsoft.com/office/drawing/2014/main" id="{9FBCC221-7D5C-8D40-8871-9D4A8B734FA5}"/>
                </a:ext>
              </a:extLst>
            </p:cNvPr>
            <p:cNvSpPr txBox="1"/>
            <p:nvPr/>
          </p:nvSpPr>
          <p:spPr>
            <a:xfrm>
              <a:off x="5484626" y="4627730"/>
              <a:ext cx="2077778" cy="2062102"/>
            </a:xfrm>
            <a:prstGeom prst="rect">
              <a:avLst/>
            </a:prstGeom>
            <a:noFill/>
          </p:spPr>
          <p:txBody>
            <a:bodyPr wrap="square" rtlCol="0">
              <a:spAutoFit/>
            </a:bodyPr>
            <a:lstStyle/>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Geospatial</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Video/Image</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Text Analytics (AQL)</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Speech to Text</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Rules</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Deep Packet Inspection</a:t>
              </a:r>
            </a:p>
            <a:p>
              <a:pPr hangingPunct="0">
                <a:defRPr/>
              </a:pPr>
              <a:endParaRPr lang="en-US" sz="1050" kern="0" dirty="0">
                <a:solidFill>
                  <a:srgbClr val="000000"/>
                </a:solidFill>
                <a:latin typeface="Arial"/>
                <a:cs typeface="Arial"/>
                <a:sym typeface="Arial"/>
              </a:endParaRPr>
            </a:p>
          </p:txBody>
        </p:sp>
        <p:sp>
          <p:nvSpPr>
            <p:cNvPr id="164" name="Rectangle 163">
              <a:extLst>
                <a:ext uri="{FF2B5EF4-FFF2-40B4-BE49-F238E27FC236}">
                  <a16:creationId xmlns:a16="http://schemas.microsoft.com/office/drawing/2014/main" id="{5609B89D-BC93-D041-88F0-685294394710}"/>
                </a:ext>
              </a:extLst>
            </p:cNvPr>
            <p:cNvSpPr/>
            <p:nvPr/>
          </p:nvSpPr>
          <p:spPr>
            <a:xfrm>
              <a:off x="3925327" y="4208878"/>
              <a:ext cx="2176237" cy="400109"/>
            </a:xfrm>
            <a:prstGeom prst="rect">
              <a:avLst/>
            </a:prstGeom>
          </p:spPr>
          <p:txBody>
            <a:bodyPr wrap="none">
              <a:spAutoFit/>
            </a:bodyPr>
            <a:lstStyle/>
            <a:p>
              <a:pPr hangingPunct="0">
                <a:defRPr/>
              </a:pPr>
              <a:r>
                <a:rPr lang="en-US" b="1" kern="0" dirty="0">
                  <a:solidFill>
                    <a:srgbClr val="000000"/>
                  </a:solidFill>
                  <a:latin typeface="IBM Plex Sans" charset="0"/>
                  <a:ea typeface="IBM Plex Sans" charset="0"/>
                  <a:cs typeface="IBM Plex Sans" charset="0"/>
                  <a:sym typeface="Arial"/>
                </a:rPr>
                <a:t>Primary Analytics</a:t>
              </a:r>
            </a:p>
          </p:txBody>
        </p:sp>
      </p:grpSp>
      <p:cxnSp>
        <p:nvCxnSpPr>
          <p:cNvPr id="165" name="Straight Arrow Connector 164">
            <a:extLst>
              <a:ext uri="{FF2B5EF4-FFF2-40B4-BE49-F238E27FC236}">
                <a16:creationId xmlns:a16="http://schemas.microsoft.com/office/drawing/2014/main" id="{470CDB46-55D0-2F4D-BCE0-E874099355CB}"/>
              </a:ext>
            </a:extLst>
          </p:cNvPr>
          <p:cNvCxnSpPr/>
          <p:nvPr/>
        </p:nvCxnSpPr>
        <p:spPr bwMode="auto">
          <a:xfrm>
            <a:off x="4590517" y="2481414"/>
            <a:ext cx="1649975" cy="66859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1F7CB727-9E75-DA46-AEBE-2C800AD2ACE8}"/>
              </a:ext>
            </a:extLst>
          </p:cNvPr>
          <p:cNvSpPr txBox="1"/>
          <p:nvPr/>
        </p:nvSpPr>
        <p:spPr>
          <a:xfrm>
            <a:off x="6658702" y="4732020"/>
            <a:ext cx="2408435" cy="415498"/>
          </a:xfrm>
          <a:prstGeom prst="rect">
            <a:avLst/>
          </a:prstGeom>
          <a:solidFill>
            <a:srgbClr val="FFFF00"/>
          </a:solidFill>
          <a:ln>
            <a:solidFill>
              <a:schemeClr val="tx1"/>
            </a:solidFill>
          </a:ln>
        </p:spPr>
        <p:txBody>
          <a:bodyPr wrap="square" rtlCol="0">
            <a:spAutoFit/>
          </a:bodyPr>
          <a:lstStyle/>
          <a:p>
            <a:pPr algn="ctr" hangingPunct="0">
              <a:defRPr/>
            </a:pPr>
            <a:r>
              <a:rPr lang="en-US" sz="1050" kern="0" dirty="0">
                <a:solidFill>
                  <a:srgbClr val="000000"/>
                </a:solidFill>
                <a:latin typeface="Arial"/>
                <a:cs typeface="Arial"/>
                <a:sym typeface="Arial"/>
              </a:rPr>
              <a:t>And even more at </a:t>
            </a:r>
            <a:r>
              <a:rPr lang="en-US" sz="1050" kern="0" dirty="0">
                <a:solidFill>
                  <a:srgbClr val="000000"/>
                </a:solidFill>
                <a:latin typeface="Arial"/>
                <a:cs typeface="Arial"/>
                <a:sym typeface="Arial"/>
                <a:hlinkClick r:id="rId4"/>
              </a:rPr>
              <a:t>github.com/</a:t>
            </a:r>
            <a:r>
              <a:rPr lang="en-US" sz="1050" kern="0" dirty="0" err="1">
                <a:solidFill>
                  <a:srgbClr val="000000"/>
                </a:solidFill>
                <a:latin typeface="Arial"/>
                <a:cs typeface="Arial"/>
                <a:sym typeface="Arial"/>
                <a:hlinkClick r:id="rId4"/>
              </a:rPr>
              <a:t>IBMStreams</a:t>
            </a:r>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8003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E79F588B-7C7C-254A-B795-8C1FD4870F4C}"/>
              </a:ext>
            </a:extLst>
          </p:cNvPr>
          <p:cNvSpPr txBox="1"/>
          <p:nvPr/>
        </p:nvSpPr>
        <p:spPr>
          <a:xfrm>
            <a:off x="392114" y="4060256"/>
            <a:ext cx="3868841" cy="404085"/>
          </a:xfrm>
          <a:prstGeom prst="rect">
            <a:avLst/>
          </a:prstGeom>
          <a:noFill/>
        </p:spPr>
        <p:txBody>
          <a:bodyPr wrap="square" rtlCol="0">
            <a:spAutoFit/>
          </a:bodyPr>
          <a:lstStyle/>
          <a:p>
            <a:pPr defTabSz="685783"/>
            <a:r>
              <a:rPr lang="en-GB" sz="1013" b="1" dirty="0">
                <a:solidFill>
                  <a:srgbClr val="1D3548"/>
                </a:solidFill>
                <a:latin typeface="IBM Plex Sans"/>
                <a:ea typeface="IBM Plex Sans" charset="0"/>
                <a:cs typeface="IBM Plex Sans" charset="0"/>
              </a:rPr>
              <a:t>IBM MQ </a:t>
            </a:r>
            <a:r>
              <a:rPr lang="en-GB" sz="1013" dirty="0">
                <a:solidFill>
                  <a:srgbClr val="1D3548"/>
                </a:solidFill>
                <a:latin typeface="IBM Plex Sans"/>
                <a:ea typeface="IBM Plex Sans" charset="0"/>
                <a:cs typeface="IBM Plex Sans" charset="0"/>
              </a:rPr>
              <a:t>connects mission-critical Systems of Record, requiring </a:t>
            </a:r>
            <a:r>
              <a:rPr lang="en-GB" sz="1013" b="1" dirty="0">
                <a:solidFill>
                  <a:srgbClr val="1D3548"/>
                </a:solidFill>
                <a:latin typeface="IBM Plex Sans"/>
                <a:ea typeface="IBM Plex Sans" charset="0"/>
                <a:cs typeface="IBM Plex Sans" charset="0"/>
              </a:rPr>
              <a:t>transactional</a:t>
            </a:r>
            <a:r>
              <a:rPr lang="en-GB" sz="1013" dirty="0">
                <a:solidFill>
                  <a:srgbClr val="1D3548"/>
                </a:solidFill>
                <a:latin typeface="IBM Plex Sans"/>
                <a:ea typeface="IBM Plex Sans" charset="0"/>
                <a:cs typeface="IBM Plex Sans" charset="0"/>
              </a:rPr>
              <a:t>, </a:t>
            </a:r>
            <a:r>
              <a:rPr lang="en-GB" sz="1013" b="1" dirty="0">
                <a:solidFill>
                  <a:srgbClr val="1D3548"/>
                </a:solidFill>
                <a:latin typeface="IBM Plex Sans"/>
                <a:ea typeface="IBM Plex Sans" charset="0"/>
                <a:cs typeface="IBM Plex Sans" charset="0"/>
              </a:rPr>
              <a:t>once-only delivery</a:t>
            </a:r>
            <a:r>
              <a:rPr lang="en-GB" sz="1013" dirty="0">
                <a:solidFill>
                  <a:srgbClr val="1D3548"/>
                </a:solidFill>
                <a:latin typeface="IBM Plex Sans"/>
                <a:ea typeface="IBM Plex Sans" charset="0"/>
                <a:cs typeface="IBM Plex Sans" charset="0"/>
              </a:rPr>
              <a:t>  E.g. payment transactions</a:t>
            </a:r>
          </a:p>
        </p:txBody>
      </p:sp>
      <p:sp>
        <p:nvSpPr>
          <p:cNvPr id="44" name="TextBox 43">
            <a:extLst>
              <a:ext uri="{FF2B5EF4-FFF2-40B4-BE49-F238E27FC236}">
                <a16:creationId xmlns:a16="http://schemas.microsoft.com/office/drawing/2014/main" id="{9DCDDFED-173A-6B47-983B-E978B01E5213}"/>
              </a:ext>
            </a:extLst>
          </p:cNvPr>
          <p:cNvSpPr txBox="1"/>
          <p:nvPr/>
        </p:nvSpPr>
        <p:spPr>
          <a:xfrm>
            <a:off x="4626981" y="4060255"/>
            <a:ext cx="4242383" cy="559961"/>
          </a:xfrm>
          <a:prstGeom prst="rect">
            <a:avLst/>
          </a:prstGeom>
          <a:noFill/>
        </p:spPr>
        <p:txBody>
          <a:bodyPr wrap="square" rtlCol="0">
            <a:spAutoFit/>
          </a:bodyPr>
          <a:lstStyle/>
          <a:p>
            <a:pPr algn="r" defTabSz="685783"/>
            <a:r>
              <a:rPr lang="en-GB" sz="1013" b="1" dirty="0">
                <a:solidFill>
                  <a:srgbClr val="1D3548"/>
                </a:solidFill>
                <a:latin typeface="IBM Plex Sans"/>
                <a:ea typeface="IBM Plex Sans" charset="0"/>
                <a:cs typeface="IBM Plex Sans" charset="0"/>
              </a:rPr>
              <a:t>IBM Event Streams </a:t>
            </a:r>
            <a:r>
              <a:rPr lang="en-GB" sz="1013" dirty="0">
                <a:solidFill>
                  <a:srgbClr val="1D3548"/>
                </a:solidFill>
                <a:latin typeface="IBM Plex Sans"/>
                <a:ea typeface="IBM Plex Sans" charset="0"/>
                <a:cs typeface="IBM Plex Sans" charset="0"/>
              </a:rPr>
              <a:t>distributes and processes streams of events in real-time to intelligently engage with customers  E.g. alerts on spending patterns</a:t>
            </a:r>
          </a:p>
        </p:txBody>
      </p:sp>
      <p:pic>
        <p:nvPicPr>
          <p:cNvPr id="46" name="Picture 45">
            <a:extLst>
              <a:ext uri="{FF2B5EF4-FFF2-40B4-BE49-F238E27FC236}">
                <a16:creationId xmlns:a16="http://schemas.microsoft.com/office/drawing/2014/main" id="{F9EDFE6E-4425-854E-B9E4-988ED5A5A8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628" y="2884022"/>
            <a:ext cx="1921986" cy="960993"/>
          </a:xfrm>
          <a:prstGeom prst="rect">
            <a:avLst/>
          </a:prstGeom>
        </p:spPr>
      </p:pic>
      <p:pic>
        <p:nvPicPr>
          <p:cNvPr id="47" name="Picture 46">
            <a:extLst>
              <a:ext uri="{FF2B5EF4-FFF2-40B4-BE49-F238E27FC236}">
                <a16:creationId xmlns:a16="http://schemas.microsoft.com/office/drawing/2014/main" id="{7C92B365-959E-DB45-812D-567CB810E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5503" y="3146411"/>
            <a:ext cx="698604" cy="698604"/>
          </a:xfrm>
          <a:prstGeom prst="rect">
            <a:avLst/>
          </a:prstGeom>
        </p:spPr>
      </p:pic>
      <p:pic>
        <p:nvPicPr>
          <p:cNvPr id="49" name="Picture 48">
            <a:extLst>
              <a:ext uri="{FF2B5EF4-FFF2-40B4-BE49-F238E27FC236}">
                <a16:creationId xmlns:a16="http://schemas.microsoft.com/office/drawing/2014/main" id="{627941C2-D9EB-2249-9559-AC47748C4D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4589" y="801528"/>
            <a:ext cx="1419492" cy="596915"/>
          </a:xfrm>
          <a:prstGeom prst="rect">
            <a:avLst/>
          </a:prstGeom>
        </p:spPr>
      </p:pic>
      <p:cxnSp>
        <p:nvCxnSpPr>
          <p:cNvPr id="50" name="Straight Arrow Connector 49">
            <a:extLst>
              <a:ext uri="{FF2B5EF4-FFF2-40B4-BE49-F238E27FC236}">
                <a16:creationId xmlns:a16="http://schemas.microsoft.com/office/drawing/2014/main" id="{6BC8C06F-A1B4-4445-AD55-8ABC95B86883}"/>
              </a:ext>
            </a:extLst>
          </p:cNvPr>
          <p:cNvCxnSpPr/>
          <p:nvPr/>
        </p:nvCxnSpPr>
        <p:spPr bwMode="auto">
          <a:xfrm>
            <a:off x="1960869" y="1398443"/>
            <a:ext cx="0" cy="450489"/>
          </a:xfrm>
          <a:prstGeom prst="straightConnector1">
            <a:avLst/>
          </a:prstGeom>
          <a:noFill/>
          <a:ln w="38100" cap="flat" cmpd="sng" algn="ctr">
            <a:solidFill>
              <a:srgbClr val="1D3548"/>
            </a:solid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id="{8809431C-09A0-C94C-95CE-045A40D91170}"/>
              </a:ext>
            </a:extLst>
          </p:cNvPr>
          <p:cNvCxnSpPr>
            <a:cxnSpLocks/>
          </p:cNvCxnSpPr>
          <p:nvPr/>
        </p:nvCxnSpPr>
        <p:spPr bwMode="auto">
          <a:xfrm flipV="1">
            <a:off x="2486294" y="1398443"/>
            <a:ext cx="0" cy="450489"/>
          </a:xfrm>
          <a:prstGeom prst="straightConnector1">
            <a:avLst/>
          </a:prstGeom>
          <a:noFill/>
          <a:ln w="38100" cap="flat" cmpd="sng" algn="ctr">
            <a:solidFill>
              <a:srgbClr val="1D3548"/>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490B2EA2-AA37-F44B-A149-4379CD7B3ECA}"/>
              </a:ext>
            </a:extLst>
          </p:cNvPr>
          <p:cNvCxnSpPr>
            <a:cxnSpLocks/>
          </p:cNvCxnSpPr>
          <p:nvPr/>
        </p:nvCxnSpPr>
        <p:spPr bwMode="auto">
          <a:xfrm flipV="1">
            <a:off x="2517696" y="2936594"/>
            <a:ext cx="0" cy="450489"/>
          </a:xfrm>
          <a:prstGeom prst="straightConnector1">
            <a:avLst/>
          </a:prstGeom>
          <a:noFill/>
          <a:ln w="38100" cap="flat" cmpd="sng" algn="ctr">
            <a:solidFill>
              <a:srgbClr val="1D3548"/>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5A460878-0C09-2B45-8095-586A1AABE85F}"/>
              </a:ext>
            </a:extLst>
          </p:cNvPr>
          <p:cNvCxnSpPr>
            <a:cxnSpLocks/>
          </p:cNvCxnSpPr>
          <p:nvPr/>
        </p:nvCxnSpPr>
        <p:spPr bwMode="auto">
          <a:xfrm flipV="1">
            <a:off x="1860080" y="2923174"/>
            <a:ext cx="0" cy="450489"/>
          </a:xfrm>
          <a:prstGeom prst="straightConnector1">
            <a:avLst/>
          </a:prstGeom>
          <a:noFill/>
          <a:ln w="38100" cap="flat" cmpd="sng" algn="ctr">
            <a:solidFill>
              <a:srgbClr val="1D3548"/>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3B2D1B15-CA20-9E42-8C9D-32795CBC0C89}"/>
              </a:ext>
            </a:extLst>
          </p:cNvPr>
          <p:cNvCxnSpPr>
            <a:cxnSpLocks/>
          </p:cNvCxnSpPr>
          <p:nvPr/>
        </p:nvCxnSpPr>
        <p:spPr bwMode="auto">
          <a:xfrm flipH="1">
            <a:off x="1539652" y="3373663"/>
            <a:ext cx="334029" cy="0"/>
          </a:xfrm>
          <a:prstGeom prst="straightConnector1">
            <a:avLst/>
          </a:prstGeom>
          <a:noFill/>
          <a:ln w="38100" cap="flat" cmpd="sng" algn="ctr">
            <a:solidFill>
              <a:srgbClr val="1D3548"/>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1957AF0C-1011-D44E-8E33-290257A0E52C}"/>
              </a:ext>
            </a:extLst>
          </p:cNvPr>
          <p:cNvCxnSpPr>
            <a:cxnSpLocks/>
          </p:cNvCxnSpPr>
          <p:nvPr/>
        </p:nvCxnSpPr>
        <p:spPr bwMode="auto">
          <a:xfrm>
            <a:off x="2520263" y="3382508"/>
            <a:ext cx="334029" cy="0"/>
          </a:xfrm>
          <a:prstGeom prst="straightConnector1">
            <a:avLst/>
          </a:prstGeom>
          <a:noFill/>
          <a:ln w="38100" cap="flat" cmpd="sng" algn="ctr">
            <a:solidFill>
              <a:srgbClr val="1D3548"/>
            </a:solidFill>
            <a:prstDash val="solid"/>
            <a:round/>
            <a:headEnd type="none" w="med" len="med"/>
            <a:tailEnd type="triangle"/>
          </a:ln>
          <a:effectLst/>
        </p:spPr>
      </p:cxnSp>
      <p:sp>
        <p:nvSpPr>
          <p:cNvPr id="56" name="Rounded Rectangle 55">
            <a:extLst>
              <a:ext uri="{FF2B5EF4-FFF2-40B4-BE49-F238E27FC236}">
                <a16:creationId xmlns:a16="http://schemas.microsoft.com/office/drawing/2014/main" id="{9E24A45B-5665-F347-9CD9-FE608C1209F3}"/>
              </a:ext>
            </a:extLst>
          </p:cNvPr>
          <p:cNvSpPr/>
          <p:nvPr/>
        </p:nvSpPr>
        <p:spPr>
          <a:xfrm>
            <a:off x="5646143" y="1927309"/>
            <a:ext cx="3280098" cy="805769"/>
          </a:xfrm>
          <a:prstGeom prst="roundRect">
            <a:avLst/>
          </a:prstGeom>
          <a:solidFill>
            <a:schemeClr val="accent2">
              <a:lumMod val="20000"/>
              <a:lumOff val="80000"/>
            </a:schemeClr>
          </a:solidFill>
          <a:ln w="25400" cap="flat" cmpd="sng" algn="ctr">
            <a:solidFill>
              <a:srgbClr val="272347"/>
            </a:solidFill>
            <a:prstDash val="solid"/>
          </a:ln>
          <a:effectLst/>
        </p:spPr>
        <p:txBody>
          <a:bodyPr wrap="square" lIns="0" tIns="0" rIns="0" bIns="0" rtlCol="0" anchor="t">
            <a:noAutofit/>
          </a:bodyPr>
          <a:lstStyle/>
          <a:p>
            <a:pPr algn="ctr" defTabSz="514337">
              <a:defRPr/>
            </a:pPr>
            <a:endParaRPr lang="en-US" sz="825" b="1" kern="0" dirty="0">
              <a:solidFill>
                <a:srgbClr val="FFFFFF"/>
              </a:solidFill>
              <a:latin typeface="IBM Plex Sans SemiBold" charset="0"/>
              <a:ea typeface="IBM Plex Sans SemiBold" charset="0"/>
              <a:cs typeface="IBM Plex Sans SemiBold" charset="0"/>
            </a:endParaRPr>
          </a:p>
        </p:txBody>
      </p:sp>
      <p:cxnSp>
        <p:nvCxnSpPr>
          <p:cNvPr id="57" name="Straight Arrow Connector 56">
            <a:extLst>
              <a:ext uri="{FF2B5EF4-FFF2-40B4-BE49-F238E27FC236}">
                <a16:creationId xmlns:a16="http://schemas.microsoft.com/office/drawing/2014/main" id="{D54DEDF3-DA1E-8541-A2D3-4B21EF640083}"/>
              </a:ext>
            </a:extLst>
          </p:cNvPr>
          <p:cNvCxnSpPr>
            <a:cxnSpLocks/>
          </p:cNvCxnSpPr>
          <p:nvPr/>
        </p:nvCxnSpPr>
        <p:spPr>
          <a:xfrm>
            <a:off x="7725244" y="2435682"/>
            <a:ext cx="0" cy="617382"/>
          </a:xfrm>
          <a:prstGeom prst="straightConnector1">
            <a:avLst/>
          </a:prstGeom>
          <a:noFill/>
          <a:ln w="34925" cap="rnd" cmpd="sng" algn="ctr">
            <a:solidFill>
              <a:srgbClr val="E71C32"/>
            </a:solidFill>
            <a:prstDash val="solid"/>
            <a:headEnd type="triangle"/>
            <a:tailEnd type="none"/>
          </a:ln>
          <a:effectLst/>
        </p:spPr>
      </p:cxnSp>
      <p:cxnSp>
        <p:nvCxnSpPr>
          <p:cNvPr id="58" name="Straight Arrow Connector 57">
            <a:extLst>
              <a:ext uri="{FF2B5EF4-FFF2-40B4-BE49-F238E27FC236}">
                <a16:creationId xmlns:a16="http://schemas.microsoft.com/office/drawing/2014/main" id="{A8B5EADD-1B5E-A743-B5AF-67979B87070D}"/>
              </a:ext>
            </a:extLst>
          </p:cNvPr>
          <p:cNvCxnSpPr>
            <a:cxnSpLocks/>
          </p:cNvCxnSpPr>
          <p:nvPr/>
        </p:nvCxnSpPr>
        <p:spPr>
          <a:xfrm>
            <a:off x="6590276" y="3062459"/>
            <a:ext cx="326717" cy="0"/>
          </a:xfrm>
          <a:prstGeom prst="straightConnector1">
            <a:avLst/>
          </a:prstGeom>
          <a:noFill/>
          <a:ln w="34925" cap="rnd" cmpd="sng" algn="ctr">
            <a:solidFill>
              <a:srgbClr val="0260FC"/>
            </a:solidFill>
            <a:prstDash val="solid"/>
            <a:tailEnd type="triangle"/>
          </a:ln>
          <a:effectLst/>
        </p:spPr>
      </p:cxnSp>
      <p:cxnSp>
        <p:nvCxnSpPr>
          <p:cNvPr id="59" name="Straight Arrow Connector 58">
            <a:extLst>
              <a:ext uri="{FF2B5EF4-FFF2-40B4-BE49-F238E27FC236}">
                <a16:creationId xmlns:a16="http://schemas.microsoft.com/office/drawing/2014/main" id="{A794B4EE-5DA9-AF45-A993-6130AFBE608F}"/>
              </a:ext>
            </a:extLst>
          </p:cNvPr>
          <p:cNvCxnSpPr>
            <a:cxnSpLocks/>
            <a:stCxn id="61" idx="3"/>
          </p:cNvCxnSpPr>
          <p:nvPr/>
        </p:nvCxnSpPr>
        <p:spPr>
          <a:xfrm>
            <a:off x="7429312" y="3053064"/>
            <a:ext cx="286538" cy="0"/>
          </a:xfrm>
          <a:prstGeom prst="straightConnector1">
            <a:avLst/>
          </a:prstGeom>
          <a:noFill/>
          <a:ln w="34925" cap="rnd" cmpd="sng" algn="ctr">
            <a:solidFill>
              <a:srgbClr val="E71C32"/>
            </a:solidFill>
            <a:prstDash val="solid"/>
            <a:headEnd type="none"/>
            <a:tailEnd type="none"/>
          </a:ln>
          <a:effectLst/>
        </p:spPr>
      </p:cxnSp>
      <p:cxnSp>
        <p:nvCxnSpPr>
          <p:cNvPr id="60" name="Straight Arrow Connector 59">
            <a:extLst>
              <a:ext uri="{FF2B5EF4-FFF2-40B4-BE49-F238E27FC236}">
                <a16:creationId xmlns:a16="http://schemas.microsoft.com/office/drawing/2014/main" id="{73FAB3B1-3496-334A-9622-5B92E2F5015E}"/>
              </a:ext>
            </a:extLst>
          </p:cNvPr>
          <p:cNvCxnSpPr/>
          <p:nvPr/>
        </p:nvCxnSpPr>
        <p:spPr>
          <a:xfrm>
            <a:off x="7227035" y="3053064"/>
            <a:ext cx="0" cy="0"/>
          </a:xfrm>
          <a:prstGeom prst="straightConnector1">
            <a:avLst/>
          </a:prstGeom>
          <a:noFill/>
          <a:ln w="34925" cap="rnd" cmpd="sng" algn="ctr">
            <a:solidFill>
              <a:srgbClr val="0064FF"/>
            </a:solidFill>
            <a:prstDash val="solid"/>
            <a:headEnd type="none"/>
            <a:tailEnd type="none"/>
          </a:ln>
          <a:effectLst/>
        </p:spPr>
      </p:cxnSp>
      <p:pic>
        <p:nvPicPr>
          <p:cNvPr id="61" name="Picture 60">
            <a:extLst>
              <a:ext uri="{FF2B5EF4-FFF2-40B4-BE49-F238E27FC236}">
                <a16:creationId xmlns:a16="http://schemas.microsoft.com/office/drawing/2014/main" id="{90AC9DA1-B47E-C346-A4E6-2362CE871723}"/>
              </a:ext>
            </a:extLst>
          </p:cNvPr>
          <p:cNvPicPr>
            <a:picLocks noChangeAspect="1"/>
          </p:cNvPicPr>
          <p:nvPr/>
        </p:nvPicPr>
        <p:blipFill>
          <a:blip r:embed="rId6">
            <a:clrChange>
              <a:clrFrom>
                <a:srgbClr val="000000">
                  <a:alpha val="0"/>
                </a:srgbClr>
              </a:clrFrom>
              <a:clrTo>
                <a:srgbClr val="000000">
                  <a:alpha val="0"/>
                </a:srgbClr>
              </a:clrTo>
            </a:clrChange>
            <a:alphaModFix/>
            <a:biLevel thresh="25000"/>
          </a:blip>
          <a:stretch>
            <a:fillRect/>
          </a:stretch>
        </p:blipFill>
        <p:spPr>
          <a:xfrm>
            <a:off x="6916991" y="2788367"/>
            <a:ext cx="512319" cy="529397"/>
          </a:xfrm>
          <a:prstGeom prst="rect">
            <a:avLst/>
          </a:prstGeom>
          <a:noFill/>
        </p:spPr>
      </p:pic>
      <p:grpSp>
        <p:nvGrpSpPr>
          <p:cNvPr id="62" name="Group 61">
            <a:extLst>
              <a:ext uri="{FF2B5EF4-FFF2-40B4-BE49-F238E27FC236}">
                <a16:creationId xmlns:a16="http://schemas.microsoft.com/office/drawing/2014/main" id="{60F9FED6-1CF3-F747-8712-8DAEE8C1804C}"/>
              </a:ext>
            </a:extLst>
          </p:cNvPr>
          <p:cNvGrpSpPr/>
          <p:nvPr/>
        </p:nvGrpSpPr>
        <p:grpSpPr>
          <a:xfrm>
            <a:off x="5980562" y="2196998"/>
            <a:ext cx="1219425" cy="146957"/>
            <a:chOff x="7163653" y="1457261"/>
            <a:chExt cx="737654" cy="251355"/>
          </a:xfrm>
          <a:solidFill>
            <a:srgbClr val="7030A0"/>
          </a:solidFill>
        </p:grpSpPr>
        <p:sp>
          <p:nvSpPr>
            <p:cNvPr id="63" name="Rounded Rectangle 75">
              <a:extLst>
                <a:ext uri="{FF2B5EF4-FFF2-40B4-BE49-F238E27FC236}">
                  <a16:creationId xmlns:a16="http://schemas.microsoft.com/office/drawing/2014/main" id="{F836BFCA-6B13-674D-B1C5-0AC5772C5E8A}"/>
                </a:ext>
              </a:extLst>
            </p:cNvPr>
            <p:cNvSpPr/>
            <p:nvPr/>
          </p:nvSpPr>
          <p:spPr>
            <a:xfrm>
              <a:off x="7163653" y="1457261"/>
              <a:ext cx="737654" cy="251355"/>
            </a:xfrm>
            <a:prstGeom prst="flowChartTerminator">
              <a:avLst/>
            </a:prstGeom>
            <a:solidFill>
              <a:srgbClr val="0260FC"/>
            </a:solidFill>
            <a:ln w="15875" cap="flat" cmpd="sng" algn="ctr">
              <a:solidFill>
                <a:srgbClr val="0260FC"/>
              </a:solidFill>
              <a:prstDash val="solid"/>
            </a:ln>
            <a:effectLst/>
          </p:spPr>
          <p:txBody>
            <a:bodyPr wrap="square" lIns="0" tIns="0" rIns="0" bIns="0" rtlCol="0" anchor="ctr">
              <a:noAutofit/>
            </a:bodyPr>
            <a:lstStyle/>
            <a:p>
              <a:pPr algn="ctr" defTabSz="514337">
                <a:defRPr/>
              </a:pPr>
              <a:endParaRPr lang="en-US" sz="900" kern="0" dirty="0" err="1">
                <a:solidFill>
                  <a:srgbClr val="FFFFFF"/>
                </a:solidFill>
                <a:latin typeface="Arial"/>
                <a:cs typeface="Arial"/>
              </a:endParaRPr>
            </a:p>
          </p:txBody>
        </p:sp>
        <p:sp>
          <p:nvSpPr>
            <p:cNvPr id="64" name="Footer Placeholder 3">
              <a:extLst>
                <a:ext uri="{FF2B5EF4-FFF2-40B4-BE49-F238E27FC236}">
                  <a16:creationId xmlns:a16="http://schemas.microsoft.com/office/drawing/2014/main" id="{40D3A8C4-CDAA-9742-B873-B04C744B16D7}"/>
                </a:ext>
              </a:extLst>
            </p:cNvPr>
            <p:cNvSpPr txBox="1">
              <a:spLocks/>
            </p:cNvSpPr>
            <p:nvPr/>
          </p:nvSpPr>
          <p:spPr>
            <a:xfrm>
              <a:off x="7183317" y="1514358"/>
              <a:ext cx="698326" cy="137160"/>
            </a:xfrm>
            <a:prstGeom prst="flowChartTerminator">
              <a:avLst/>
            </a:prstGeom>
            <a:solidFill>
              <a:srgbClr val="0260FC"/>
            </a:solid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37">
                <a:defRPr/>
              </a:pPr>
              <a:r>
                <a:rPr lang="en-US" sz="750" b="1" dirty="0">
                  <a:solidFill>
                    <a:srgbClr val="FFFFFF"/>
                  </a:solidFill>
                  <a:latin typeface="IBM Plex Sans SemiBold" charset="0"/>
                  <a:ea typeface="IBM Plex Sans SemiBold" charset="0"/>
                  <a:cs typeface="IBM Plex Sans SemiBold" charset="0"/>
                </a:rPr>
                <a:t>Transactions</a:t>
              </a:r>
            </a:p>
          </p:txBody>
        </p:sp>
      </p:grpSp>
      <p:grpSp>
        <p:nvGrpSpPr>
          <p:cNvPr id="65" name="Group 64">
            <a:extLst>
              <a:ext uri="{FF2B5EF4-FFF2-40B4-BE49-F238E27FC236}">
                <a16:creationId xmlns:a16="http://schemas.microsoft.com/office/drawing/2014/main" id="{029282FC-8392-D345-A563-78C530A57328}"/>
              </a:ext>
            </a:extLst>
          </p:cNvPr>
          <p:cNvGrpSpPr/>
          <p:nvPr/>
        </p:nvGrpSpPr>
        <p:grpSpPr>
          <a:xfrm>
            <a:off x="7257380" y="2288726"/>
            <a:ext cx="879882" cy="146957"/>
            <a:chOff x="7163653" y="1457261"/>
            <a:chExt cx="737654" cy="251355"/>
          </a:xfrm>
          <a:solidFill>
            <a:srgbClr val="E71C32"/>
          </a:solidFill>
        </p:grpSpPr>
        <p:sp>
          <p:nvSpPr>
            <p:cNvPr id="66" name="Rounded Rectangle 96">
              <a:extLst>
                <a:ext uri="{FF2B5EF4-FFF2-40B4-BE49-F238E27FC236}">
                  <a16:creationId xmlns:a16="http://schemas.microsoft.com/office/drawing/2014/main" id="{830F58A5-372B-DA4B-94D8-D9DE836B16A2}"/>
                </a:ext>
              </a:extLst>
            </p:cNvPr>
            <p:cNvSpPr/>
            <p:nvPr/>
          </p:nvSpPr>
          <p:spPr>
            <a:xfrm>
              <a:off x="7163653" y="1457261"/>
              <a:ext cx="737654" cy="251355"/>
            </a:xfrm>
            <a:prstGeom prst="flowChartTerminator">
              <a:avLst/>
            </a:prstGeom>
            <a:grpFill/>
            <a:ln w="15875" cap="flat" cmpd="sng" algn="ctr">
              <a:solidFill>
                <a:srgbClr val="E71C32"/>
              </a:solidFill>
              <a:prstDash val="solid"/>
            </a:ln>
            <a:effectLst/>
          </p:spPr>
          <p:txBody>
            <a:bodyPr wrap="square" lIns="0" tIns="0" rIns="0" bIns="0" rtlCol="0" anchor="ctr">
              <a:noAutofit/>
            </a:bodyPr>
            <a:lstStyle/>
            <a:p>
              <a:pPr algn="ctr" defTabSz="514337">
                <a:defRPr/>
              </a:pPr>
              <a:endParaRPr lang="en-US" sz="900" kern="0" dirty="0" err="1">
                <a:solidFill>
                  <a:srgbClr val="FFFFFF"/>
                </a:solidFill>
                <a:latin typeface="Arial"/>
                <a:cs typeface="Arial"/>
              </a:endParaRPr>
            </a:p>
          </p:txBody>
        </p:sp>
        <p:sp>
          <p:nvSpPr>
            <p:cNvPr id="67" name="Footer Placeholder 3">
              <a:extLst>
                <a:ext uri="{FF2B5EF4-FFF2-40B4-BE49-F238E27FC236}">
                  <a16:creationId xmlns:a16="http://schemas.microsoft.com/office/drawing/2014/main" id="{B0629372-4718-B749-96A5-476697FC47D6}"/>
                </a:ext>
              </a:extLst>
            </p:cNvPr>
            <p:cNvSpPr txBox="1">
              <a:spLocks/>
            </p:cNvSpPr>
            <p:nvPr/>
          </p:nvSpPr>
          <p:spPr>
            <a:xfrm>
              <a:off x="7183317" y="1514358"/>
              <a:ext cx="698326" cy="137160"/>
            </a:xfrm>
            <a:prstGeom prst="flowChartTerminator">
              <a:avLst/>
            </a:prstGeom>
            <a:grpFill/>
            <a:ln>
              <a:solidFill>
                <a:srgbClr val="E71C32"/>
              </a:solid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37">
                <a:defRPr/>
              </a:pPr>
              <a:r>
                <a:rPr lang="en-US" sz="750" b="1" dirty="0">
                  <a:solidFill>
                    <a:srgbClr val="FFFFFF"/>
                  </a:solidFill>
                  <a:latin typeface="IBM Plex Sans SemiBold" charset="0"/>
                  <a:ea typeface="IBM Plex Sans SemiBold" charset="0"/>
                  <a:cs typeface="IBM Plex Sans SemiBold" charset="0"/>
                </a:rPr>
                <a:t>Alerts</a:t>
              </a:r>
            </a:p>
          </p:txBody>
        </p:sp>
      </p:grpSp>
      <p:grpSp>
        <p:nvGrpSpPr>
          <p:cNvPr id="68" name="Group 67">
            <a:extLst>
              <a:ext uri="{FF2B5EF4-FFF2-40B4-BE49-F238E27FC236}">
                <a16:creationId xmlns:a16="http://schemas.microsoft.com/office/drawing/2014/main" id="{5456D852-1134-3640-90CE-34FDBC22433A}"/>
              </a:ext>
            </a:extLst>
          </p:cNvPr>
          <p:cNvGrpSpPr/>
          <p:nvPr/>
        </p:nvGrpSpPr>
        <p:grpSpPr>
          <a:xfrm>
            <a:off x="7926952" y="1173934"/>
            <a:ext cx="829358" cy="260846"/>
            <a:chOff x="7163653" y="1422536"/>
            <a:chExt cx="737654" cy="347794"/>
          </a:xfrm>
          <a:solidFill>
            <a:srgbClr val="586364"/>
          </a:solidFill>
        </p:grpSpPr>
        <p:sp>
          <p:nvSpPr>
            <p:cNvPr id="69" name="Rounded Rectangle 68">
              <a:extLst>
                <a:ext uri="{FF2B5EF4-FFF2-40B4-BE49-F238E27FC236}">
                  <a16:creationId xmlns:a16="http://schemas.microsoft.com/office/drawing/2014/main" id="{07BE0325-8B5B-3544-AB1F-36D6249D8B4E}"/>
                </a:ext>
              </a:extLst>
            </p:cNvPr>
            <p:cNvSpPr/>
            <p:nvPr/>
          </p:nvSpPr>
          <p:spPr>
            <a:xfrm>
              <a:off x="7163653" y="1422536"/>
              <a:ext cx="737654" cy="347794"/>
            </a:xfrm>
            <a:prstGeom prst="roundRect">
              <a:avLst>
                <a:gd name="adj" fmla="val 50000"/>
              </a:avLst>
            </a:prstGeom>
            <a:solidFill>
              <a:srgbClr val="E71C32"/>
            </a:solidFill>
            <a:ln w="15875" cap="flat" cmpd="sng" algn="ctr">
              <a:solidFill>
                <a:srgbClr val="FF0000"/>
              </a:solidFill>
              <a:prstDash val="solid"/>
            </a:ln>
            <a:effectLst/>
          </p:spPr>
          <p:txBody>
            <a:bodyPr wrap="square" lIns="0" tIns="0" rIns="0" bIns="0" rtlCol="0" anchor="ctr">
              <a:noAutofit/>
            </a:bodyPr>
            <a:lstStyle/>
            <a:p>
              <a:pPr algn="ctr" defTabSz="514337">
                <a:defRPr/>
              </a:pPr>
              <a:endParaRPr lang="en-US" sz="900" kern="0" dirty="0" err="1">
                <a:solidFill>
                  <a:srgbClr val="FFFFFF"/>
                </a:solidFill>
                <a:latin typeface="Arial"/>
                <a:cs typeface="Arial"/>
              </a:endParaRPr>
            </a:p>
          </p:txBody>
        </p:sp>
        <p:sp>
          <p:nvSpPr>
            <p:cNvPr id="70" name="Footer Placeholder 3">
              <a:extLst>
                <a:ext uri="{FF2B5EF4-FFF2-40B4-BE49-F238E27FC236}">
                  <a16:creationId xmlns:a16="http://schemas.microsoft.com/office/drawing/2014/main" id="{DB533C02-2198-5148-9395-CA3E77D900CF}"/>
                </a:ext>
              </a:extLst>
            </p:cNvPr>
            <p:cNvSpPr txBox="1">
              <a:spLocks/>
            </p:cNvSpPr>
            <p:nvPr/>
          </p:nvSpPr>
          <p:spPr>
            <a:xfrm>
              <a:off x="7183317" y="1514358"/>
              <a:ext cx="698326" cy="137160"/>
            </a:xfrm>
            <a:prstGeom prst="rect">
              <a:avLst/>
            </a:prstGeom>
            <a:no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37">
                <a:defRPr/>
              </a:pPr>
              <a:r>
                <a:rPr lang="en-US" sz="750" b="1" dirty="0">
                  <a:solidFill>
                    <a:srgbClr val="FFFFFF"/>
                  </a:solidFill>
                  <a:latin typeface="IBM Plex Sans SemiBold" charset="0"/>
                  <a:ea typeface="IBM Plex Sans SemiBold" charset="0"/>
                  <a:cs typeface="IBM Plex Sans SemiBold" charset="0"/>
                </a:rPr>
                <a:t>Send push notifications</a:t>
              </a:r>
            </a:p>
          </p:txBody>
        </p:sp>
      </p:grpSp>
      <p:cxnSp>
        <p:nvCxnSpPr>
          <p:cNvPr id="71" name="Straight Arrow Connector 70">
            <a:extLst>
              <a:ext uri="{FF2B5EF4-FFF2-40B4-BE49-F238E27FC236}">
                <a16:creationId xmlns:a16="http://schemas.microsoft.com/office/drawing/2014/main" id="{071ABDC9-D4BD-DE4A-AA25-9D3BAC8EA67F}"/>
              </a:ext>
            </a:extLst>
          </p:cNvPr>
          <p:cNvCxnSpPr>
            <a:cxnSpLocks/>
            <a:stCxn id="63" idx="2"/>
          </p:cNvCxnSpPr>
          <p:nvPr/>
        </p:nvCxnSpPr>
        <p:spPr>
          <a:xfrm>
            <a:off x="6590275" y="2343954"/>
            <a:ext cx="0" cy="709110"/>
          </a:xfrm>
          <a:prstGeom prst="straightConnector1">
            <a:avLst/>
          </a:prstGeom>
          <a:noFill/>
          <a:ln w="34925" cap="rnd" cmpd="sng" algn="ctr">
            <a:solidFill>
              <a:srgbClr val="0260FC"/>
            </a:solidFill>
            <a:prstDash val="solid"/>
            <a:headEnd type="none"/>
            <a:tailEnd type="none"/>
          </a:ln>
          <a:effectLst/>
        </p:spPr>
      </p:cxnSp>
      <p:cxnSp>
        <p:nvCxnSpPr>
          <p:cNvPr id="72" name="Straight Arrow Connector 71">
            <a:extLst>
              <a:ext uri="{FF2B5EF4-FFF2-40B4-BE49-F238E27FC236}">
                <a16:creationId xmlns:a16="http://schemas.microsoft.com/office/drawing/2014/main" id="{044E0762-39F6-764C-A7DD-C1D849083A0E}"/>
              </a:ext>
            </a:extLst>
          </p:cNvPr>
          <p:cNvCxnSpPr>
            <a:cxnSpLocks/>
          </p:cNvCxnSpPr>
          <p:nvPr/>
        </p:nvCxnSpPr>
        <p:spPr>
          <a:xfrm flipV="1">
            <a:off x="8007348" y="1476707"/>
            <a:ext cx="260304" cy="761561"/>
          </a:xfrm>
          <a:prstGeom prst="straightConnector1">
            <a:avLst/>
          </a:prstGeom>
          <a:noFill/>
          <a:ln w="34925" cap="rnd" cmpd="sng" algn="ctr">
            <a:solidFill>
              <a:srgbClr val="E71C32"/>
            </a:solidFill>
            <a:prstDash val="solid"/>
            <a:tailEnd type="triangle"/>
          </a:ln>
          <a:effectLst/>
        </p:spPr>
      </p:cxnSp>
      <p:cxnSp>
        <p:nvCxnSpPr>
          <p:cNvPr id="74" name="Straight Arrow Connector 73">
            <a:extLst>
              <a:ext uri="{FF2B5EF4-FFF2-40B4-BE49-F238E27FC236}">
                <a16:creationId xmlns:a16="http://schemas.microsoft.com/office/drawing/2014/main" id="{6AB82329-46AB-4C48-AC50-8FC32599B982}"/>
              </a:ext>
            </a:extLst>
          </p:cNvPr>
          <p:cNvCxnSpPr>
            <a:cxnSpLocks/>
          </p:cNvCxnSpPr>
          <p:nvPr/>
        </p:nvCxnSpPr>
        <p:spPr bwMode="auto">
          <a:xfrm>
            <a:off x="2964753" y="2327377"/>
            <a:ext cx="1804018" cy="0"/>
          </a:xfrm>
          <a:prstGeom prst="straightConnector1">
            <a:avLst/>
          </a:prstGeom>
          <a:noFill/>
          <a:ln w="127000" cap="flat" cmpd="sng" algn="ctr">
            <a:solidFill>
              <a:srgbClr val="1D3548"/>
            </a:solidFill>
            <a:prstDash val="solid"/>
            <a:round/>
            <a:headEnd type="triangle" w="med" len="med"/>
            <a:tailEnd type="triangle"/>
          </a:ln>
          <a:effectLst/>
        </p:spPr>
      </p:cxnSp>
      <p:pic>
        <p:nvPicPr>
          <p:cNvPr id="38" name="Picture 37">
            <a:extLst>
              <a:ext uri="{FF2B5EF4-FFF2-40B4-BE49-F238E27FC236}">
                <a16:creationId xmlns:a16="http://schemas.microsoft.com/office/drawing/2014/main" id="{2CDFD879-43EA-7540-873D-D800F50B0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8943" y="1739251"/>
            <a:ext cx="865770" cy="1146344"/>
          </a:xfrm>
          <a:prstGeom prst="rect">
            <a:avLst/>
          </a:prstGeom>
          <a:noFill/>
          <a:effectLst>
            <a:glow rad="139700">
              <a:schemeClr val="bg1"/>
            </a:glow>
            <a:softEdge rad="0"/>
          </a:effectLst>
        </p:spPr>
      </p:pic>
      <p:pic>
        <p:nvPicPr>
          <p:cNvPr id="39" name="Picture 38">
            <a:extLst>
              <a:ext uri="{FF2B5EF4-FFF2-40B4-BE49-F238E27FC236}">
                <a16:creationId xmlns:a16="http://schemas.microsoft.com/office/drawing/2014/main" id="{67A55995-4891-0643-AB5E-112E02DF1A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9293" y="1911421"/>
            <a:ext cx="764330" cy="773576"/>
          </a:xfrm>
          <a:prstGeom prst="rect">
            <a:avLst/>
          </a:prstGeom>
        </p:spPr>
      </p:pic>
      <p:sp>
        <p:nvSpPr>
          <p:cNvPr id="4" name="TextBox 3">
            <a:extLst>
              <a:ext uri="{FF2B5EF4-FFF2-40B4-BE49-F238E27FC236}">
                <a16:creationId xmlns:a16="http://schemas.microsoft.com/office/drawing/2014/main" id="{35D4D7E5-2229-BC4B-8FE8-4C7AC0210CC7}"/>
              </a:ext>
            </a:extLst>
          </p:cNvPr>
          <p:cNvSpPr txBox="1"/>
          <p:nvPr/>
        </p:nvSpPr>
        <p:spPr>
          <a:xfrm>
            <a:off x="1930011" y="2730396"/>
            <a:ext cx="663964" cy="248209"/>
          </a:xfrm>
          <a:prstGeom prst="rect">
            <a:avLst/>
          </a:prstGeom>
          <a:noFill/>
        </p:spPr>
        <p:txBody>
          <a:bodyPr wrap="none" rtlCol="0">
            <a:spAutoFit/>
          </a:bodyPr>
          <a:lstStyle/>
          <a:p>
            <a:r>
              <a:rPr lang="en-US" sz="1013" dirty="0"/>
              <a:t>IBM </a:t>
            </a:r>
            <a:r>
              <a:rPr lang="en-US" sz="1013" b="1" dirty="0"/>
              <a:t>MQ</a:t>
            </a:r>
          </a:p>
        </p:txBody>
      </p:sp>
      <p:sp>
        <p:nvSpPr>
          <p:cNvPr id="41" name="Title 1">
            <a:extLst>
              <a:ext uri="{FF2B5EF4-FFF2-40B4-BE49-F238E27FC236}">
                <a16:creationId xmlns:a16="http://schemas.microsoft.com/office/drawing/2014/main" id="{9175F27E-BA49-0E4E-9EA9-21D705E1E523}"/>
              </a:ext>
            </a:extLst>
          </p:cNvPr>
          <p:cNvSpPr>
            <a:spLocks noGrp="1"/>
          </p:cNvSpPr>
          <p:nvPr>
            <p:ph type="title"/>
          </p:nvPr>
        </p:nvSpPr>
        <p:spPr>
          <a:xfrm>
            <a:off x="87069" y="246381"/>
            <a:ext cx="8686800" cy="479822"/>
          </a:xfrm>
        </p:spPr>
        <p:txBody>
          <a:bodyPr/>
          <a:lstStyle/>
          <a:p>
            <a:r>
              <a:rPr lang="en-GB" dirty="0"/>
              <a:t>Integrates Seamlessly with IBM MQ</a:t>
            </a:r>
          </a:p>
        </p:txBody>
      </p:sp>
      <p:sp>
        <p:nvSpPr>
          <p:cNvPr id="35" name="Slide Number Placeholder 2">
            <a:extLst>
              <a:ext uri="{FF2B5EF4-FFF2-40B4-BE49-F238E27FC236}">
                <a16:creationId xmlns:a16="http://schemas.microsoft.com/office/drawing/2014/main" id="{98C896D0-A929-954F-9613-7E80821318F0}"/>
              </a:ext>
            </a:extLst>
          </p:cNvPr>
          <p:cNvSpPr>
            <a:spLocks noGrp="1"/>
          </p:cNvSpPr>
          <p:nvPr>
            <p:ph type="sldNum" sz="quarter" idx="10"/>
          </p:nvPr>
        </p:nvSpPr>
        <p:spPr>
          <a:xfrm>
            <a:off x="8773672" y="4949175"/>
            <a:ext cx="366712" cy="228853"/>
          </a:xfrm>
        </p:spPr>
        <p:txBody>
          <a:bodyPr/>
          <a:lstStyle/>
          <a:p>
            <a:fld id="{64A8A213-8E92-D94A-82D7-8578C89CAF17}" type="slidenum">
              <a:rPr lang="en-US" smtClean="0">
                <a:solidFill>
                  <a:srgbClr val="1D3548"/>
                </a:solidFill>
              </a:rPr>
              <a:pPr/>
              <a:t>11</a:t>
            </a:fld>
            <a:endParaRPr lang="en-US" dirty="0">
              <a:solidFill>
                <a:srgbClr val="1D3548"/>
              </a:solidFill>
            </a:endParaRPr>
          </a:p>
        </p:txBody>
      </p:sp>
    </p:spTree>
    <p:extLst>
      <p:ext uri="{BB962C8B-B14F-4D97-AF65-F5344CB8AC3E}">
        <p14:creationId xmlns:p14="http://schemas.microsoft.com/office/powerpoint/2010/main" val="81519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a:extLst>
              <a:ext uri="{FF2B5EF4-FFF2-40B4-BE49-F238E27FC236}">
                <a16:creationId xmlns:a16="http://schemas.microsoft.com/office/drawing/2014/main" id="{D51D19B2-2F91-2B49-BA90-9E9230B15A63}"/>
              </a:ext>
            </a:extLst>
          </p:cNvPr>
          <p:cNvSpPr/>
          <p:nvPr/>
        </p:nvSpPr>
        <p:spPr>
          <a:xfrm>
            <a:off x="5670817" y="2420962"/>
            <a:ext cx="2891790" cy="805769"/>
          </a:xfrm>
          <a:prstGeom prst="roundRect">
            <a:avLst/>
          </a:prstGeom>
          <a:solidFill>
            <a:schemeClr val="accent2">
              <a:lumMod val="20000"/>
              <a:lumOff val="80000"/>
            </a:schemeClr>
          </a:solidFill>
          <a:ln w="15875">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t">
            <a:noAutofit/>
          </a:bodyPr>
          <a:lstStyle/>
          <a:p>
            <a:pPr algn="ctr" defTabSz="514337">
              <a:defRPr/>
            </a:pPr>
            <a:endParaRPr lang="en-US" sz="825" b="1" dirty="0">
              <a:solidFill>
                <a:srgbClr val="FFFFFF"/>
              </a:solidFill>
              <a:latin typeface="IBM Plex Sans SemiBold" charset="0"/>
              <a:ea typeface="IBM Plex Sans SemiBold" charset="0"/>
              <a:cs typeface="IBM Plex Sans SemiBold" charset="0"/>
            </a:endParaRPr>
          </a:p>
        </p:txBody>
      </p:sp>
      <p:cxnSp>
        <p:nvCxnSpPr>
          <p:cNvPr id="63" name="Straight Arrow Connector 62">
            <a:extLst>
              <a:ext uri="{FF2B5EF4-FFF2-40B4-BE49-F238E27FC236}">
                <a16:creationId xmlns:a16="http://schemas.microsoft.com/office/drawing/2014/main" id="{C2533CB6-BC5F-E944-8A10-BF37AB08E748}"/>
              </a:ext>
            </a:extLst>
          </p:cNvPr>
          <p:cNvCxnSpPr>
            <a:cxnSpLocks/>
          </p:cNvCxnSpPr>
          <p:nvPr/>
        </p:nvCxnSpPr>
        <p:spPr>
          <a:xfrm>
            <a:off x="7625945" y="2929336"/>
            <a:ext cx="0" cy="617382"/>
          </a:xfrm>
          <a:prstGeom prst="straightConnector1">
            <a:avLst/>
          </a:prstGeom>
          <a:ln w="34925" cap="rnd">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0831C496-23FF-5C40-8EFB-E0DF90FD7A97}"/>
              </a:ext>
            </a:extLst>
          </p:cNvPr>
          <p:cNvCxnSpPr>
            <a:cxnSpLocks/>
            <a:endCxn id="67" idx="1"/>
          </p:cNvCxnSpPr>
          <p:nvPr/>
        </p:nvCxnSpPr>
        <p:spPr>
          <a:xfrm>
            <a:off x="6500373" y="3546718"/>
            <a:ext cx="326717" cy="0"/>
          </a:xfrm>
          <a:prstGeom prst="straightConnector1">
            <a:avLst/>
          </a:prstGeom>
          <a:ln w="34925" cap="rnd">
            <a:solidFill>
              <a:srgbClr val="0260F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9320046-EC63-7740-B641-962C888F26FB}"/>
              </a:ext>
            </a:extLst>
          </p:cNvPr>
          <p:cNvCxnSpPr>
            <a:cxnSpLocks/>
            <a:stCxn id="67" idx="3"/>
          </p:cNvCxnSpPr>
          <p:nvPr/>
        </p:nvCxnSpPr>
        <p:spPr>
          <a:xfrm>
            <a:off x="7339408" y="3546718"/>
            <a:ext cx="286538" cy="0"/>
          </a:xfrm>
          <a:prstGeom prst="straightConnector1">
            <a:avLst/>
          </a:prstGeom>
          <a:ln w="34925" cap="rnd">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E1EBBB0-B12E-B748-B87C-299820BF3596}"/>
              </a:ext>
            </a:extLst>
          </p:cNvPr>
          <p:cNvCxnSpPr/>
          <p:nvPr/>
        </p:nvCxnSpPr>
        <p:spPr>
          <a:xfrm>
            <a:off x="7137131" y="3546718"/>
            <a:ext cx="0" cy="0"/>
          </a:xfrm>
          <a:prstGeom prst="straightConnector1">
            <a:avLst/>
          </a:prstGeom>
          <a:ln w="34925" cap="rnd">
            <a:solidFill>
              <a:srgbClr val="0064FF"/>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9E175770-445B-5849-BDFF-5A27EE680B95}"/>
              </a:ext>
            </a:extLst>
          </p:cNvPr>
          <p:cNvPicPr>
            <a:picLocks noChangeAspect="1"/>
          </p:cNvPicPr>
          <p:nvPr/>
        </p:nvPicPr>
        <p:blipFill>
          <a:blip r:embed="rId3">
            <a:clrChange>
              <a:clrFrom>
                <a:srgbClr val="000000">
                  <a:alpha val="0"/>
                </a:srgbClr>
              </a:clrFrom>
              <a:clrTo>
                <a:srgbClr val="000000">
                  <a:alpha val="0"/>
                </a:srgbClr>
              </a:clrTo>
            </a:clrChange>
            <a:alphaModFix/>
            <a:biLevel thresh="25000"/>
          </a:blip>
          <a:stretch>
            <a:fillRect/>
          </a:stretch>
        </p:blipFill>
        <p:spPr>
          <a:xfrm>
            <a:off x="6827088" y="3282021"/>
            <a:ext cx="512319" cy="529397"/>
          </a:xfrm>
          <a:prstGeom prst="rect">
            <a:avLst/>
          </a:prstGeom>
          <a:noFill/>
        </p:spPr>
      </p:pic>
      <p:sp>
        <p:nvSpPr>
          <p:cNvPr id="68" name="Rounded Rectangle 75">
            <a:extLst>
              <a:ext uri="{FF2B5EF4-FFF2-40B4-BE49-F238E27FC236}">
                <a16:creationId xmlns:a16="http://schemas.microsoft.com/office/drawing/2014/main" id="{42F21A3C-943B-8B49-91E4-B1EA2427B4AF}"/>
              </a:ext>
            </a:extLst>
          </p:cNvPr>
          <p:cNvSpPr/>
          <p:nvPr/>
        </p:nvSpPr>
        <p:spPr>
          <a:xfrm>
            <a:off x="5890659" y="2690652"/>
            <a:ext cx="1219425" cy="146957"/>
          </a:xfrm>
          <a:prstGeom prst="flowChartTerminator">
            <a:avLst/>
          </a:prstGeom>
          <a:solidFill>
            <a:srgbClr val="0260FC"/>
          </a:solidFill>
          <a:ln w="15875">
            <a:solidFill>
              <a:srgbClr val="0260FC"/>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cs typeface="Arial"/>
            </a:endParaRPr>
          </a:p>
        </p:txBody>
      </p:sp>
      <p:sp>
        <p:nvSpPr>
          <p:cNvPr id="69" name="Rounded Rectangle 96">
            <a:extLst>
              <a:ext uri="{FF2B5EF4-FFF2-40B4-BE49-F238E27FC236}">
                <a16:creationId xmlns:a16="http://schemas.microsoft.com/office/drawing/2014/main" id="{07A07A12-64A6-D646-97B9-C1CFD22839FB}"/>
              </a:ext>
            </a:extLst>
          </p:cNvPr>
          <p:cNvSpPr/>
          <p:nvPr/>
        </p:nvSpPr>
        <p:spPr>
          <a:xfrm>
            <a:off x="7167476" y="2782380"/>
            <a:ext cx="879882" cy="146957"/>
          </a:xfrm>
          <a:prstGeom prst="flowChartTerminator">
            <a:avLst/>
          </a:prstGeom>
          <a:solidFill>
            <a:schemeClr val="accent4"/>
          </a:solidFill>
          <a:ln w="15875">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latin typeface="Arial"/>
              <a:cs typeface="Arial"/>
            </a:endParaRPr>
          </a:p>
        </p:txBody>
      </p:sp>
      <p:cxnSp>
        <p:nvCxnSpPr>
          <p:cNvPr id="71" name="Straight Arrow Connector 70">
            <a:extLst>
              <a:ext uri="{FF2B5EF4-FFF2-40B4-BE49-F238E27FC236}">
                <a16:creationId xmlns:a16="http://schemas.microsoft.com/office/drawing/2014/main" id="{57A5E13C-BD38-3148-A77F-C52CE3C58A95}"/>
              </a:ext>
            </a:extLst>
          </p:cNvPr>
          <p:cNvCxnSpPr>
            <a:cxnSpLocks/>
            <a:stCxn id="68" idx="2"/>
          </p:cNvCxnSpPr>
          <p:nvPr/>
        </p:nvCxnSpPr>
        <p:spPr>
          <a:xfrm>
            <a:off x="6500372" y="2837608"/>
            <a:ext cx="0" cy="709110"/>
          </a:xfrm>
          <a:prstGeom prst="straightConnector1">
            <a:avLst/>
          </a:prstGeom>
          <a:ln w="34925" cap="rnd">
            <a:solidFill>
              <a:srgbClr val="0260FC"/>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6B0C11E2-ED12-D34D-A432-87E1D3FD2361}"/>
              </a:ext>
            </a:extLst>
          </p:cNvPr>
          <p:cNvPicPr>
            <a:picLocks noChangeAspect="1"/>
          </p:cNvPicPr>
          <p:nvPr/>
        </p:nvPicPr>
        <p:blipFill rotWithShape="1">
          <a:blip r:embed="rId4"/>
          <a:srcRect b="11395"/>
          <a:stretch/>
        </p:blipFill>
        <p:spPr>
          <a:xfrm>
            <a:off x="5962944" y="1783875"/>
            <a:ext cx="485447" cy="569525"/>
          </a:xfrm>
          <a:prstGeom prst="rect">
            <a:avLst/>
          </a:prstGeom>
        </p:spPr>
      </p:pic>
      <p:sp>
        <p:nvSpPr>
          <p:cNvPr id="2" name="Title 1">
            <a:extLst>
              <a:ext uri="{FF2B5EF4-FFF2-40B4-BE49-F238E27FC236}">
                <a16:creationId xmlns:a16="http://schemas.microsoft.com/office/drawing/2014/main" id="{F48DC02D-AE69-6A4E-8736-9EF349560790}"/>
              </a:ext>
            </a:extLst>
          </p:cNvPr>
          <p:cNvSpPr>
            <a:spLocks noGrp="1"/>
          </p:cNvSpPr>
          <p:nvPr>
            <p:ph type="title"/>
          </p:nvPr>
        </p:nvSpPr>
        <p:spPr>
          <a:xfrm>
            <a:off x="154340" y="295638"/>
            <a:ext cx="8808929" cy="381000"/>
          </a:xfrm>
        </p:spPr>
        <p:txBody>
          <a:bodyPr/>
          <a:lstStyle/>
          <a:p>
            <a:r>
              <a:rPr lang="en-GB" sz="2250" dirty="0"/>
              <a:t>Unlock Events from Systems where Kafka Connectivity is a Problem</a:t>
            </a:r>
          </a:p>
        </p:txBody>
      </p:sp>
      <p:pic>
        <p:nvPicPr>
          <p:cNvPr id="5" name="Picture 4">
            <a:extLst>
              <a:ext uri="{FF2B5EF4-FFF2-40B4-BE49-F238E27FC236}">
                <a16:creationId xmlns:a16="http://schemas.microsoft.com/office/drawing/2014/main" id="{AB7B9C32-D439-A340-9CE5-0290E55AD40D}"/>
              </a:ext>
            </a:extLst>
          </p:cNvPr>
          <p:cNvPicPr>
            <a:picLocks noChangeAspect="1"/>
          </p:cNvPicPr>
          <p:nvPr/>
        </p:nvPicPr>
        <p:blipFill rotWithShape="1">
          <a:blip r:embed="rId5"/>
          <a:srcRect l="25888" r="28997"/>
          <a:stretch/>
        </p:blipFill>
        <p:spPr>
          <a:xfrm>
            <a:off x="434201" y="1096100"/>
            <a:ext cx="2180661" cy="2416810"/>
          </a:xfrm>
          <a:prstGeom prst="rect">
            <a:avLst/>
          </a:prstGeom>
        </p:spPr>
      </p:pic>
      <p:sp>
        <p:nvSpPr>
          <p:cNvPr id="8" name="TextBox 7">
            <a:extLst>
              <a:ext uri="{FF2B5EF4-FFF2-40B4-BE49-F238E27FC236}">
                <a16:creationId xmlns:a16="http://schemas.microsoft.com/office/drawing/2014/main" id="{7ED14B6D-AD23-F64F-8731-F7392F6A6A30}"/>
              </a:ext>
            </a:extLst>
          </p:cNvPr>
          <p:cNvSpPr txBox="1"/>
          <p:nvPr/>
        </p:nvSpPr>
        <p:spPr>
          <a:xfrm>
            <a:off x="254205" y="703500"/>
            <a:ext cx="6700347" cy="230832"/>
          </a:xfrm>
          <a:prstGeom prst="rect">
            <a:avLst/>
          </a:prstGeom>
          <a:noFill/>
        </p:spPr>
        <p:txBody>
          <a:bodyPr wrap="square" lIns="0" tIns="0" rIns="0" bIns="0" rtlCol="0">
            <a:spAutoFit/>
          </a:bodyPr>
          <a:lstStyle/>
          <a:p>
            <a:pPr defTabSz="685783">
              <a:defRPr/>
            </a:pPr>
            <a:r>
              <a:rPr lang="en-GB" sz="1500" b="1" i="1" dirty="0">
                <a:latin typeface="IBM Plex Sans" charset="0"/>
                <a:ea typeface="IBM Plex Sans" charset="0"/>
                <a:cs typeface="IBM Plex Sans" charset="0"/>
              </a:rPr>
              <a:t>REST API for Inbound Data</a:t>
            </a:r>
          </a:p>
        </p:txBody>
      </p:sp>
      <p:pic>
        <p:nvPicPr>
          <p:cNvPr id="9" name="Picture 8">
            <a:extLst>
              <a:ext uri="{FF2B5EF4-FFF2-40B4-BE49-F238E27FC236}">
                <a16:creationId xmlns:a16="http://schemas.microsoft.com/office/drawing/2014/main" id="{AE0C11BB-0B03-EC41-8194-5D705CB159B9}"/>
              </a:ext>
            </a:extLst>
          </p:cNvPr>
          <p:cNvPicPr>
            <a:picLocks noChangeAspect="1"/>
          </p:cNvPicPr>
          <p:nvPr/>
        </p:nvPicPr>
        <p:blipFill>
          <a:blip r:embed="rId6"/>
          <a:stretch>
            <a:fillRect/>
          </a:stretch>
        </p:blipFill>
        <p:spPr>
          <a:xfrm>
            <a:off x="1294744" y="2667262"/>
            <a:ext cx="484595" cy="484595"/>
          </a:xfrm>
          <a:prstGeom prst="rect">
            <a:avLst/>
          </a:prstGeom>
        </p:spPr>
      </p:pic>
      <p:grpSp>
        <p:nvGrpSpPr>
          <p:cNvPr id="56" name="Group 55">
            <a:extLst>
              <a:ext uri="{FF2B5EF4-FFF2-40B4-BE49-F238E27FC236}">
                <a16:creationId xmlns:a16="http://schemas.microsoft.com/office/drawing/2014/main" id="{98382EE2-FC72-CC49-82B8-231382059AE8}"/>
              </a:ext>
            </a:extLst>
          </p:cNvPr>
          <p:cNvGrpSpPr/>
          <p:nvPr/>
        </p:nvGrpSpPr>
        <p:grpSpPr>
          <a:xfrm>
            <a:off x="5106602" y="2128662"/>
            <a:ext cx="102870" cy="1262471"/>
            <a:chOff x="5314950" y="2133288"/>
            <a:chExt cx="102870" cy="1262471"/>
          </a:xfrm>
        </p:grpSpPr>
        <p:cxnSp>
          <p:nvCxnSpPr>
            <p:cNvPr id="30" name="Straight Connector 29">
              <a:extLst>
                <a:ext uri="{FF2B5EF4-FFF2-40B4-BE49-F238E27FC236}">
                  <a16:creationId xmlns:a16="http://schemas.microsoft.com/office/drawing/2014/main" id="{14D703AF-7497-EB4B-ACFF-37A9B15CD673}"/>
                </a:ext>
              </a:extLst>
            </p:cNvPr>
            <p:cNvCxnSpPr/>
            <p:nvPr/>
          </p:nvCxnSpPr>
          <p:spPr>
            <a:xfrm>
              <a:off x="5417820" y="2133288"/>
              <a:ext cx="0" cy="1262471"/>
            </a:xfrm>
            <a:prstGeom prst="line">
              <a:avLst/>
            </a:prstGeom>
            <a:ln w="7620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9FDEC8F-E652-4E45-B38E-D2C2B06A6C38}"/>
                </a:ext>
              </a:extLst>
            </p:cNvPr>
            <p:cNvCxnSpPr/>
            <p:nvPr/>
          </p:nvCxnSpPr>
          <p:spPr>
            <a:xfrm>
              <a:off x="5314950" y="2133288"/>
              <a:ext cx="0" cy="1262471"/>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07177DBF-A95D-D64B-B008-3771F7D58202}"/>
              </a:ext>
            </a:extLst>
          </p:cNvPr>
          <p:cNvSpPr txBox="1"/>
          <p:nvPr/>
        </p:nvSpPr>
        <p:spPr>
          <a:xfrm>
            <a:off x="3360444" y="2167485"/>
            <a:ext cx="452368" cy="215444"/>
          </a:xfrm>
          <a:prstGeom prst="rect">
            <a:avLst/>
          </a:prstGeom>
          <a:noFill/>
        </p:spPr>
        <p:txBody>
          <a:bodyPr wrap="none" rtlCol="0">
            <a:spAutoFit/>
          </a:bodyPr>
          <a:lstStyle/>
          <a:p>
            <a:r>
              <a:rPr lang="en-GB" sz="800" dirty="0"/>
              <a:t>HTTP</a:t>
            </a:r>
          </a:p>
        </p:txBody>
      </p:sp>
      <p:cxnSp>
        <p:nvCxnSpPr>
          <p:cNvPr id="34" name="Straight Arrow Connector 33">
            <a:extLst>
              <a:ext uri="{FF2B5EF4-FFF2-40B4-BE49-F238E27FC236}">
                <a16:creationId xmlns:a16="http://schemas.microsoft.com/office/drawing/2014/main" id="{EAFEB99C-2625-8545-BB72-BF82517CD911}"/>
              </a:ext>
            </a:extLst>
          </p:cNvPr>
          <p:cNvCxnSpPr>
            <a:cxnSpLocks/>
          </p:cNvCxnSpPr>
          <p:nvPr/>
        </p:nvCxnSpPr>
        <p:spPr>
          <a:xfrm>
            <a:off x="2889182" y="2346197"/>
            <a:ext cx="212547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A6B5915-3BAA-7C4B-8FB2-31F226CC1853}"/>
              </a:ext>
            </a:extLst>
          </p:cNvPr>
          <p:cNvCxnSpPr>
            <a:cxnSpLocks/>
          </p:cNvCxnSpPr>
          <p:nvPr/>
        </p:nvCxnSpPr>
        <p:spPr>
          <a:xfrm>
            <a:off x="3729538" y="2743852"/>
            <a:ext cx="126822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DDFCD66-DDEE-944C-8451-0D1FADF956FC}"/>
              </a:ext>
            </a:extLst>
          </p:cNvPr>
          <p:cNvCxnSpPr>
            <a:cxnSpLocks/>
          </p:cNvCxnSpPr>
          <p:nvPr/>
        </p:nvCxnSpPr>
        <p:spPr>
          <a:xfrm>
            <a:off x="3737037" y="2743852"/>
            <a:ext cx="0" cy="1357793"/>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5CFB56E-F63B-D645-8686-FC991F150A30}"/>
              </a:ext>
            </a:extLst>
          </p:cNvPr>
          <p:cNvCxnSpPr>
            <a:cxnSpLocks/>
          </p:cNvCxnSpPr>
          <p:nvPr/>
        </p:nvCxnSpPr>
        <p:spPr>
          <a:xfrm flipH="1">
            <a:off x="2496750" y="4090214"/>
            <a:ext cx="1240288" cy="0"/>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1BC9D98-E10A-DD4B-8DC1-A139B9FBC102}"/>
              </a:ext>
            </a:extLst>
          </p:cNvPr>
          <p:cNvGrpSpPr/>
          <p:nvPr/>
        </p:nvGrpSpPr>
        <p:grpSpPr>
          <a:xfrm>
            <a:off x="2043505" y="2024632"/>
            <a:ext cx="800153" cy="719219"/>
            <a:chOff x="4606923" y="3408358"/>
            <a:chExt cx="800153" cy="719219"/>
          </a:xfrm>
        </p:grpSpPr>
        <p:pic>
          <p:nvPicPr>
            <p:cNvPr id="42" name="Picture 41">
              <a:extLst>
                <a:ext uri="{FF2B5EF4-FFF2-40B4-BE49-F238E27FC236}">
                  <a16:creationId xmlns:a16="http://schemas.microsoft.com/office/drawing/2014/main" id="{7C397BEE-A195-EA46-984F-231146971FC4}"/>
                </a:ext>
              </a:extLst>
            </p:cNvPr>
            <p:cNvPicPr>
              <a:picLocks noChangeAspect="1"/>
            </p:cNvPicPr>
            <p:nvPr/>
          </p:nvPicPr>
          <p:blipFill>
            <a:blip r:embed="rId7"/>
            <a:stretch>
              <a:fillRect/>
            </a:stretch>
          </p:blipFill>
          <p:spPr>
            <a:xfrm>
              <a:off x="4723871" y="3408358"/>
              <a:ext cx="567343" cy="569525"/>
            </a:xfrm>
            <a:prstGeom prst="rect">
              <a:avLst/>
            </a:prstGeom>
          </p:spPr>
        </p:pic>
        <p:sp>
          <p:nvSpPr>
            <p:cNvPr id="13" name="Rounded Rectangle 12">
              <a:extLst>
                <a:ext uri="{FF2B5EF4-FFF2-40B4-BE49-F238E27FC236}">
                  <a16:creationId xmlns:a16="http://schemas.microsoft.com/office/drawing/2014/main" id="{4287B938-3E01-6A49-9282-202BB0438B57}"/>
                </a:ext>
              </a:extLst>
            </p:cNvPr>
            <p:cNvSpPr/>
            <p:nvPr/>
          </p:nvSpPr>
          <p:spPr>
            <a:xfrm>
              <a:off x="4606923" y="3918060"/>
              <a:ext cx="800153" cy="209517"/>
            </a:xfrm>
            <a:prstGeom prst="roundRect">
              <a:avLst>
                <a:gd name="adj" fmla="val 50000"/>
              </a:avLst>
            </a:prstGeom>
            <a:solidFill>
              <a:schemeClr val="bg2"/>
            </a:solidFill>
            <a:ln>
              <a:solidFill>
                <a:schemeClr val="tx1"/>
              </a:solidFill>
            </a:ln>
          </p:spPr>
          <p:txBody>
            <a:bodyPr wrap="square" lIns="0" tIns="0" rIns="0" bIns="0" rtlCol="0" anchor="ctr">
              <a:noAutofit/>
            </a:bodyPr>
            <a:lstStyle/>
            <a:p>
              <a:pPr algn="ctr"/>
              <a:r>
                <a:rPr lang="en-GB" sz="788" dirty="0">
                  <a:cs typeface="Arial"/>
                </a:rPr>
                <a:t>z/OS Connect</a:t>
              </a:r>
            </a:p>
          </p:txBody>
        </p:sp>
      </p:grpSp>
      <p:pic>
        <p:nvPicPr>
          <p:cNvPr id="44" name="Picture 43">
            <a:extLst>
              <a:ext uri="{FF2B5EF4-FFF2-40B4-BE49-F238E27FC236}">
                <a16:creationId xmlns:a16="http://schemas.microsoft.com/office/drawing/2014/main" id="{12992AE6-3E7C-1345-A996-9C83BEEF71C0}"/>
              </a:ext>
            </a:extLst>
          </p:cNvPr>
          <p:cNvPicPr>
            <a:picLocks noChangeAspect="1"/>
          </p:cNvPicPr>
          <p:nvPr/>
        </p:nvPicPr>
        <p:blipFill>
          <a:blip r:embed="rId8"/>
          <a:stretch>
            <a:fillRect/>
          </a:stretch>
        </p:blipFill>
        <p:spPr>
          <a:xfrm>
            <a:off x="1185342" y="2140237"/>
            <a:ext cx="378209" cy="378209"/>
          </a:xfrm>
          <a:prstGeom prst="rect">
            <a:avLst/>
          </a:prstGeom>
        </p:spPr>
      </p:pic>
      <p:pic>
        <p:nvPicPr>
          <p:cNvPr id="45" name="Picture 44">
            <a:extLst>
              <a:ext uri="{FF2B5EF4-FFF2-40B4-BE49-F238E27FC236}">
                <a16:creationId xmlns:a16="http://schemas.microsoft.com/office/drawing/2014/main" id="{1D4254EE-2383-CB4B-B319-3A2EFE7D2160}"/>
              </a:ext>
            </a:extLst>
          </p:cNvPr>
          <p:cNvPicPr>
            <a:picLocks noChangeAspect="1"/>
          </p:cNvPicPr>
          <p:nvPr/>
        </p:nvPicPr>
        <p:blipFill rotWithShape="1">
          <a:blip r:embed="rId9"/>
          <a:srcRect l="10074" t="10074" r="10074" b="10074"/>
          <a:stretch/>
        </p:blipFill>
        <p:spPr>
          <a:xfrm>
            <a:off x="1338020" y="1488875"/>
            <a:ext cx="398040" cy="398040"/>
          </a:xfrm>
          <a:prstGeom prst="roundRect">
            <a:avLst/>
          </a:prstGeom>
        </p:spPr>
      </p:pic>
      <p:pic>
        <p:nvPicPr>
          <p:cNvPr id="47" name="Picture 46">
            <a:extLst>
              <a:ext uri="{FF2B5EF4-FFF2-40B4-BE49-F238E27FC236}">
                <a16:creationId xmlns:a16="http://schemas.microsoft.com/office/drawing/2014/main" id="{45E68838-979B-FF4B-B070-7E057F792028}"/>
              </a:ext>
            </a:extLst>
          </p:cNvPr>
          <p:cNvPicPr>
            <a:picLocks noChangeAspect="1"/>
          </p:cNvPicPr>
          <p:nvPr/>
        </p:nvPicPr>
        <p:blipFill>
          <a:blip r:embed="rId10"/>
          <a:stretch>
            <a:fillRect/>
          </a:stretch>
        </p:blipFill>
        <p:spPr>
          <a:xfrm>
            <a:off x="735037" y="3723427"/>
            <a:ext cx="1604006" cy="756435"/>
          </a:xfrm>
          <a:prstGeom prst="rect">
            <a:avLst/>
          </a:prstGeom>
        </p:spPr>
      </p:pic>
      <p:cxnSp>
        <p:nvCxnSpPr>
          <p:cNvPr id="50" name="Straight Arrow Connector 49">
            <a:extLst>
              <a:ext uri="{FF2B5EF4-FFF2-40B4-BE49-F238E27FC236}">
                <a16:creationId xmlns:a16="http://schemas.microsoft.com/office/drawing/2014/main" id="{3E76C071-67C9-5C4F-815F-A1DD61CF7BBD}"/>
              </a:ext>
            </a:extLst>
          </p:cNvPr>
          <p:cNvCxnSpPr>
            <a:cxnSpLocks/>
          </p:cNvCxnSpPr>
          <p:nvPr/>
        </p:nvCxnSpPr>
        <p:spPr>
          <a:xfrm>
            <a:off x="4089332" y="3155332"/>
            <a:ext cx="92532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D1C697A-645C-C949-B320-582C68184B20}"/>
              </a:ext>
            </a:extLst>
          </p:cNvPr>
          <p:cNvCxnSpPr>
            <a:cxnSpLocks/>
          </p:cNvCxnSpPr>
          <p:nvPr/>
        </p:nvCxnSpPr>
        <p:spPr>
          <a:xfrm>
            <a:off x="4089332" y="3148017"/>
            <a:ext cx="0" cy="1443082"/>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C898B31C-FEFE-4B41-B7AA-42F0318B65F3}"/>
              </a:ext>
            </a:extLst>
          </p:cNvPr>
          <p:cNvSpPr/>
          <p:nvPr/>
        </p:nvSpPr>
        <p:spPr>
          <a:xfrm>
            <a:off x="3674653" y="4458564"/>
            <a:ext cx="829358" cy="260846"/>
          </a:xfrm>
          <a:prstGeom prst="roundRect">
            <a:avLst>
              <a:gd name="adj" fmla="val 50000"/>
            </a:avLst>
          </a:prstGeom>
          <a:solidFill>
            <a:schemeClr val="bg2"/>
          </a:solidFill>
          <a:ln w="15875">
            <a:solidFill>
              <a:schemeClr val="tx2"/>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r>
              <a:rPr lang="en-US" sz="900" dirty="0">
                <a:solidFill>
                  <a:schemeClr val="tx1"/>
                </a:solidFill>
                <a:cs typeface="Arial"/>
              </a:rPr>
              <a:t>Applications</a:t>
            </a:r>
          </a:p>
        </p:txBody>
      </p:sp>
      <p:sp>
        <p:nvSpPr>
          <p:cNvPr id="57" name="TextBox 56">
            <a:extLst>
              <a:ext uri="{FF2B5EF4-FFF2-40B4-BE49-F238E27FC236}">
                <a16:creationId xmlns:a16="http://schemas.microsoft.com/office/drawing/2014/main" id="{4F4EED36-C09B-BC48-8340-09C698B98F5B}"/>
              </a:ext>
            </a:extLst>
          </p:cNvPr>
          <p:cNvSpPr txBox="1"/>
          <p:nvPr/>
        </p:nvSpPr>
        <p:spPr>
          <a:xfrm>
            <a:off x="3689921" y="2566738"/>
            <a:ext cx="452368" cy="215444"/>
          </a:xfrm>
          <a:prstGeom prst="rect">
            <a:avLst/>
          </a:prstGeom>
          <a:noFill/>
        </p:spPr>
        <p:txBody>
          <a:bodyPr wrap="none" rtlCol="0">
            <a:spAutoFit/>
          </a:bodyPr>
          <a:lstStyle/>
          <a:p>
            <a:r>
              <a:rPr lang="en-GB" sz="800" dirty="0"/>
              <a:t>HTTP</a:t>
            </a:r>
          </a:p>
        </p:txBody>
      </p:sp>
      <p:sp>
        <p:nvSpPr>
          <p:cNvPr id="58" name="TextBox 57">
            <a:extLst>
              <a:ext uri="{FF2B5EF4-FFF2-40B4-BE49-F238E27FC236}">
                <a16:creationId xmlns:a16="http://schemas.microsoft.com/office/drawing/2014/main" id="{3A0F12CC-0CFC-B843-95DD-6CD3B738B09B}"/>
              </a:ext>
            </a:extLst>
          </p:cNvPr>
          <p:cNvSpPr txBox="1"/>
          <p:nvPr/>
        </p:nvSpPr>
        <p:spPr>
          <a:xfrm>
            <a:off x="4032821" y="2977421"/>
            <a:ext cx="452368" cy="215444"/>
          </a:xfrm>
          <a:prstGeom prst="rect">
            <a:avLst/>
          </a:prstGeom>
          <a:noFill/>
        </p:spPr>
        <p:txBody>
          <a:bodyPr wrap="none" rtlCol="0">
            <a:spAutoFit/>
          </a:bodyPr>
          <a:lstStyle/>
          <a:p>
            <a:r>
              <a:rPr lang="en-GB" sz="800" dirty="0"/>
              <a:t>HTTP</a:t>
            </a:r>
          </a:p>
        </p:txBody>
      </p:sp>
      <p:cxnSp>
        <p:nvCxnSpPr>
          <p:cNvPr id="59" name="Straight Arrow Connector 58">
            <a:extLst>
              <a:ext uri="{FF2B5EF4-FFF2-40B4-BE49-F238E27FC236}">
                <a16:creationId xmlns:a16="http://schemas.microsoft.com/office/drawing/2014/main" id="{65AB887F-D46F-B64A-9781-D03DD82287E2}"/>
              </a:ext>
            </a:extLst>
          </p:cNvPr>
          <p:cNvCxnSpPr>
            <a:cxnSpLocks/>
          </p:cNvCxnSpPr>
          <p:nvPr/>
        </p:nvCxnSpPr>
        <p:spPr>
          <a:xfrm>
            <a:off x="5300912" y="2758426"/>
            <a:ext cx="550482" cy="0"/>
          </a:xfrm>
          <a:prstGeom prst="straightConnector1">
            <a:avLst/>
          </a:prstGeom>
          <a:ln w="34925" cap="rnd">
            <a:solidFill>
              <a:srgbClr val="0260FC"/>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C1005D92-5A35-E94A-8F7E-81232C21ED1D}"/>
              </a:ext>
            </a:extLst>
          </p:cNvPr>
          <p:cNvSpPr txBox="1"/>
          <p:nvPr/>
        </p:nvSpPr>
        <p:spPr>
          <a:xfrm>
            <a:off x="4768314" y="3398914"/>
            <a:ext cx="1064009" cy="323165"/>
          </a:xfrm>
          <a:prstGeom prst="rect">
            <a:avLst/>
          </a:prstGeom>
          <a:noFill/>
        </p:spPr>
        <p:txBody>
          <a:bodyPr wrap="none" rtlCol="0">
            <a:spAutoFit/>
          </a:bodyPr>
          <a:lstStyle/>
          <a:p>
            <a:r>
              <a:rPr lang="en-GB" sz="1500" b="1" dirty="0"/>
              <a:t>REST API</a:t>
            </a:r>
          </a:p>
        </p:txBody>
      </p:sp>
      <p:sp>
        <p:nvSpPr>
          <p:cNvPr id="74" name="TextBox 73">
            <a:extLst>
              <a:ext uri="{FF2B5EF4-FFF2-40B4-BE49-F238E27FC236}">
                <a16:creationId xmlns:a16="http://schemas.microsoft.com/office/drawing/2014/main" id="{28FB3E5A-03C7-454F-AD63-A8C898935612}"/>
              </a:ext>
            </a:extLst>
          </p:cNvPr>
          <p:cNvSpPr txBox="1"/>
          <p:nvPr/>
        </p:nvSpPr>
        <p:spPr>
          <a:xfrm>
            <a:off x="6425263" y="1961477"/>
            <a:ext cx="1358064" cy="248209"/>
          </a:xfrm>
          <a:prstGeom prst="rect">
            <a:avLst/>
          </a:prstGeom>
          <a:noFill/>
        </p:spPr>
        <p:txBody>
          <a:bodyPr wrap="none" rtlCol="0">
            <a:spAutoFit/>
          </a:bodyPr>
          <a:lstStyle/>
          <a:p>
            <a:r>
              <a:rPr lang="en-GB" sz="1013" dirty="0"/>
              <a:t>IBM </a:t>
            </a:r>
            <a:r>
              <a:rPr lang="en-GB" sz="1013" b="1" dirty="0"/>
              <a:t>Event Streams</a:t>
            </a:r>
          </a:p>
        </p:txBody>
      </p:sp>
      <p:sp>
        <p:nvSpPr>
          <p:cNvPr id="48" name="Slide Number Placeholder 2">
            <a:extLst>
              <a:ext uri="{FF2B5EF4-FFF2-40B4-BE49-F238E27FC236}">
                <a16:creationId xmlns:a16="http://schemas.microsoft.com/office/drawing/2014/main" id="{533BED6C-EBCF-994A-92FE-D6C5A374B9FA}"/>
              </a:ext>
            </a:extLst>
          </p:cNvPr>
          <p:cNvSpPr txBox="1">
            <a:spLocks/>
          </p:cNvSpPr>
          <p:nvPr/>
        </p:nvSpPr>
        <p:spPr>
          <a:xfrm>
            <a:off x="8773672" y="4949175"/>
            <a:ext cx="366712" cy="228853"/>
          </a:xfrm>
          <a:prstGeom prst="rect">
            <a:avLst/>
          </a:prstGeom>
        </p:spPr>
        <p:txBody>
          <a:bodyPr/>
          <a:lstStyle>
            <a:defPPr>
              <a:defRPr lang="en-US"/>
            </a:defPPr>
            <a:lvl1pPr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kern="1200" baseline="-25000">
                <a:solidFill>
                  <a:schemeClr val="tx1"/>
                </a:solidFill>
                <a:latin typeface="Arial" charset="0"/>
                <a:ea typeface="ＭＳ Ｐゴシック" charset="0"/>
                <a:cs typeface="ＭＳ Ｐゴシック" charset="0"/>
              </a:defRPr>
            </a:lvl9pPr>
          </a:lstStyle>
          <a:p>
            <a:pPr algn="r"/>
            <a:fld id="{64A8A213-8E92-D94A-82D7-8578C89CAF17}" type="slidenum">
              <a:rPr lang="en-US" sz="750" baseline="0">
                <a:solidFill>
                  <a:srgbClr val="1D3548"/>
                </a:solidFill>
                <a:latin typeface="IBM Plex Sans" panose="020B0503050203000203" pitchFamily="34" charset="77"/>
              </a:rPr>
              <a:pPr algn="r"/>
              <a:t>12</a:t>
            </a:fld>
            <a:endParaRPr lang="en-US" sz="750" baseline="0" dirty="0">
              <a:solidFill>
                <a:srgbClr val="1D3548"/>
              </a:solidFill>
              <a:latin typeface="IBM Plex Sans" panose="020B0503050203000203" pitchFamily="34" charset="77"/>
            </a:endParaRPr>
          </a:p>
        </p:txBody>
      </p:sp>
      <p:sp>
        <p:nvSpPr>
          <p:cNvPr id="3" name="Slide Number Placeholder 2">
            <a:extLst>
              <a:ext uri="{FF2B5EF4-FFF2-40B4-BE49-F238E27FC236}">
                <a16:creationId xmlns:a16="http://schemas.microsoft.com/office/drawing/2014/main" id="{5ECA63D2-D62F-D847-AD7C-DB1E8180F312}"/>
              </a:ext>
            </a:extLst>
          </p:cNvPr>
          <p:cNvSpPr>
            <a:spLocks noGrp="1"/>
          </p:cNvSpPr>
          <p:nvPr>
            <p:ph type="sldNum" sz="quarter" idx="10"/>
          </p:nvPr>
        </p:nvSpPr>
        <p:spPr/>
        <p:txBody>
          <a:bodyPr/>
          <a:lstStyle/>
          <a:p>
            <a:fld id="{D0BE6F14-FF48-0F4F-A8AA-2E3F25371E4A}" type="slidenum">
              <a:rPr lang="en-US" smtClean="0"/>
              <a:pPr/>
              <a:t>12</a:t>
            </a:fld>
            <a:endParaRPr lang="en-US"/>
          </a:p>
        </p:txBody>
      </p:sp>
    </p:spTree>
    <p:extLst>
      <p:ext uri="{BB962C8B-B14F-4D97-AF65-F5344CB8AC3E}">
        <p14:creationId xmlns:p14="http://schemas.microsoft.com/office/powerpoint/2010/main" val="84883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IBM Event Streams</a:t>
            </a:r>
            <a:br>
              <a:rPr lang="en-US" dirty="0"/>
            </a:br>
            <a:r>
              <a:rPr lang="en-US" dirty="0"/>
              <a:t>Event Driven Application Patterns</a:t>
            </a:r>
          </a:p>
        </p:txBody>
      </p:sp>
      <p:pic>
        <p:nvPicPr>
          <p:cNvPr id="21" name="Picture 20">
            <a:extLst>
              <a:ext uri="{FF2B5EF4-FFF2-40B4-BE49-F238E27FC236}">
                <a16:creationId xmlns:a16="http://schemas.microsoft.com/office/drawing/2014/main" id="{634BC333-5B36-AC4C-ADC5-F0F391F90BBA}"/>
              </a:ext>
            </a:extLst>
          </p:cNvPr>
          <p:cNvPicPr>
            <a:picLocks noChangeAspect="1"/>
          </p:cNvPicPr>
          <p:nvPr/>
        </p:nvPicPr>
        <p:blipFill>
          <a:blip r:embed="rId3"/>
          <a:stretch>
            <a:fillRect/>
          </a:stretch>
        </p:blipFill>
        <p:spPr>
          <a:xfrm>
            <a:off x="152400" y="1191126"/>
            <a:ext cx="8839200" cy="3771900"/>
          </a:xfrm>
          <a:prstGeom prst="rect">
            <a:avLst/>
          </a:prstGeom>
        </p:spPr>
      </p:pic>
      <p:sp>
        <p:nvSpPr>
          <p:cNvPr id="3" name="Slide Number Placeholder 2">
            <a:extLst>
              <a:ext uri="{FF2B5EF4-FFF2-40B4-BE49-F238E27FC236}">
                <a16:creationId xmlns:a16="http://schemas.microsoft.com/office/drawing/2014/main" id="{12990CA4-2BFF-5742-AFD8-B5853960E04E}"/>
              </a:ext>
            </a:extLst>
          </p:cNvPr>
          <p:cNvSpPr>
            <a:spLocks noGrp="1"/>
          </p:cNvSpPr>
          <p:nvPr>
            <p:ph type="sldNum" sz="quarter" idx="10"/>
          </p:nvPr>
        </p:nvSpPr>
        <p:spPr/>
        <p:txBody>
          <a:bodyPr/>
          <a:lstStyle/>
          <a:p>
            <a:fld id="{2F63A97E-D605-DC42-8452-C14CD1FA87FA}" type="slidenum">
              <a:rPr lang="en-US" smtClean="0">
                <a:solidFill>
                  <a:srgbClr val="5AAAFA"/>
                </a:solidFill>
              </a:rPr>
              <a:pPr/>
              <a:t>13</a:t>
            </a:fld>
            <a:endParaRPr lang="en-US">
              <a:solidFill>
                <a:srgbClr val="5AAAFA"/>
              </a:solidFill>
            </a:endParaRPr>
          </a:p>
        </p:txBody>
      </p:sp>
    </p:spTree>
    <p:extLst>
      <p:ext uri="{BB962C8B-B14F-4D97-AF65-F5344CB8AC3E}">
        <p14:creationId xmlns:p14="http://schemas.microsoft.com/office/powerpoint/2010/main" val="389476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Event Sourcing: From a relational model…</a:t>
            </a:r>
          </a:p>
        </p:txBody>
      </p:sp>
      <p:sp>
        <p:nvSpPr>
          <p:cNvPr id="14" name="Content Placeholder 13">
            <a:extLst>
              <a:ext uri="{FF2B5EF4-FFF2-40B4-BE49-F238E27FC236}">
                <a16:creationId xmlns:a16="http://schemas.microsoft.com/office/drawing/2014/main" id="{E0608D8D-7138-A949-8E35-658D9AA091F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5" name="Rectangle 4">
            <a:extLst>
              <a:ext uri="{FF2B5EF4-FFF2-40B4-BE49-F238E27FC236}">
                <a16:creationId xmlns:a16="http://schemas.microsoft.com/office/drawing/2014/main" id="{070F3FB6-A407-E04F-8C72-07DA4AE44356}"/>
              </a:ext>
            </a:extLst>
          </p:cNvPr>
          <p:cNvSpPr/>
          <p:nvPr/>
        </p:nvSpPr>
        <p:spPr>
          <a:xfrm>
            <a:off x="142503" y="1294410"/>
            <a:ext cx="1816925" cy="659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Shipment Order</a:t>
            </a:r>
          </a:p>
        </p:txBody>
      </p:sp>
      <p:sp>
        <p:nvSpPr>
          <p:cNvPr id="6" name="Rectangle 5">
            <a:extLst>
              <a:ext uri="{FF2B5EF4-FFF2-40B4-BE49-F238E27FC236}">
                <a16:creationId xmlns:a16="http://schemas.microsoft.com/office/drawing/2014/main" id="{357208DE-A8F2-4B4E-BAC1-4DA64171FA6C}"/>
              </a:ext>
            </a:extLst>
          </p:cNvPr>
          <p:cNvSpPr/>
          <p:nvPr/>
        </p:nvSpPr>
        <p:spPr>
          <a:xfrm>
            <a:off x="3663537" y="1294409"/>
            <a:ext cx="1816925" cy="659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 ref</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Quantity</a:t>
            </a:r>
          </a:p>
        </p:txBody>
      </p:sp>
      <p:sp>
        <p:nvSpPr>
          <p:cNvPr id="7" name="Rectangle 6">
            <a:extLst>
              <a:ext uri="{FF2B5EF4-FFF2-40B4-BE49-F238E27FC236}">
                <a16:creationId xmlns:a16="http://schemas.microsoft.com/office/drawing/2014/main" id="{39E2B86A-87DB-3F41-882B-F2B6A40F7AFF}"/>
              </a:ext>
            </a:extLst>
          </p:cNvPr>
          <p:cNvSpPr/>
          <p:nvPr/>
        </p:nvSpPr>
        <p:spPr>
          <a:xfrm>
            <a:off x="3780311" y="1138050"/>
            <a:ext cx="1816925" cy="659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 ref</a:t>
            </a:r>
          </a:p>
          <a:p>
            <a:pPr marL="0" marR="0" lvl="0" indent="0"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Quantity</a:t>
            </a:r>
          </a:p>
          <a:p>
            <a:pPr marL="0" marR="0" lvl="0" indent="0" defTabSz="6858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Arial"/>
              </a:rPr>
              <a:t>Product type</a:t>
            </a:r>
            <a:endParaRPr kumimoji="0" lang="en-US" sz="1350" b="0" i="0" u="none" strike="noStrike" kern="1200" cap="none" spc="0" normalizeH="0" baseline="0" noProof="0" dirty="0">
              <a:ln>
                <a:noFill/>
              </a:ln>
              <a:solidFill>
                <a:srgbClr val="002060"/>
              </a:solidFill>
              <a:effectLst/>
              <a:uLnTx/>
              <a:uFillTx/>
              <a:latin typeface="Arial"/>
              <a:ea typeface="+mn-ea"/>
              <a:cs typeface="+mn-cs"/>
            </a:endParaRPr>
          </a:p>
        </p:txBody>
      </p:sp>
      <p:cxnSp>
        <p:nvCxnSpPr>
          <p:cNvPr id="9" name="Elbow Connector 8">
            <a:extLst>
              <a:ext uri="{FF2B5EF4-FFF2-40B4-BE49-F238E27FC236}">
                <a16:creationId xmlns:a16="http://schemas.microsoft.com/office/drawing/2014/main" id="{DCD2D10A-4F0A-6540-8198-8296E404A64A}"/>
              </a:ext>
            </a:extLst>
          </p:cNvPr>
          <p:cNvCxnSpPr>
            <a:cxnSpLocks/>
            <a:stCxn id="5" idx="3"/>
            <a:endCxn id="6" idx="1"/>
          </p:cNvCxnSpPr>
          <p:nvPr/>
        </p:nvCxnSpPr>
        <p:spPr>
          <a:xfrm flipV="1">
            <a:off x="1959428" y="1624112"/>
            <a:ext cx="1704109" cy="1"/>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32ECD565-DFA0-3142-B251-8C9D9DE79A5B}"/>
              </a:ext>
            </a:extLst>
          </p:cNvPr>
          <p:cNvCxnSpPr>
            <a:cxnSpLocks/>
            <a:stCxn id="5" idx="3"/>
            <a:endCxn id="12" idx="1"/>
          </p:cNvCxnSpPr>
          <p:nvPr/>
        </p:nvCxnSpPr>
        <p:spPr>
          <a:xfrm>
            <a:off x="1959428" y="1624113"/>
            <a:ext cx="1387434" cy="1087344"/>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6B4E41C-9F19-7B47-87A6-D29DB7DE8094}"/>
              </a:ext>
            </a:extLst>
          </p:cNvPr>
          <p:cNvSpPr/>
          <p:nvPr/>
        </p:nvSpPr>
        <p:spPr>
          <a:xfrm>
            <a:off x="3346862" y="2381754"/>
            <a:ext cx="1816925" cy="659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Shipping Address</a:t>
            </a:r>
          </a:p>
        </p:txBody>
      </p:sp>
      <p:sp>
        <p:nvSpPr>
          <p:cNvPr id="13" name="Rectangle 12">
            <a:extLst>
              <a:ext uri="{FF2B5EF4-FFF2-40B4-BE49-F238E27FC236}">
                <a16:creationId xmlns:a16="http://schemas.microsoft.com/office/drawing/2014/main" id="{65A4E4A9-D611-6A41-8039-81C7210CBD21}"/>
              </a:ext>
            </a:extLst>
          </p:cNvPr>
          <p:cNvSpPr/>
          <p:nvPr/>
        </p:nvSpPr>
        <p:spPr>
          <a:xfrm>
            <a:off x="1551708" y="3316697"/>
            <a:ext cx="1816925" cy="659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Pickup Address</a:t>
            </a:r>
          </a:p>
        </p:txBody>
      </p:sp>
      <p:cxnSp>
        <p:nvCxnSpPr>
          <p:cNvPr id="16" name="Elbow Connector 15">
            <a:extLst>
              <a:ext uri="{FF2B5EF4-FFF2-40B4-BE49-F238E27FC236}">
                <a16:creationId xmlns:a16="http://schemas.microsoft.com/office/drawing/2014/main" id="{7948AD95-D893-2E4E-99D0-5C5D7E6EE94E}"/>
              </a:ext>
            </a:extLst>
          </p:cNvPr>
          <p:cNvCxnSpPr>
            <a:cxnSpLocks/>
            <a:stCxn id="5" idx="3"/>
            <a:endCxn id="13" idx="0"/>
          </p:cNvCxnSpPr>
          <p:nvPr/>
        </p:nvCxnSpPr>
        <p:spPr>
          <a:xfrm>
            <a:off x="1959428" y="1624113"/>
            <a:ext cx="500743" cy="169258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Can 18">
            <a:extLst>
              <a:ext uri="{FF2B5EF4-FFF2-40B4-BE49-F238E27FC236}">
                <a16:creationId xmlns:a16="http://schemas.microsoft.com/office/drawing/2014/main" id="{4BEBAAC2-C772-7641-8884-4E00B9700908}"/>
              </a:ext>
            </a:extLst>
          </p:cNvPr>
          <p:cNvSpPr/>
          <p:nvPr/>
        </p:nvSpPr>
        <p:spPr>
          <a:xfrm>
            <a:off x="7184571" y="1138050"/>
            <a:ext cx="1074717" cy="812387"/>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Orders</a:t>
            </a:r>
          </a:p>
        </p:txBody>
      </p:sp>
      <p:sp>
        <p:nvSpPr>
          <p:cNvPr id="20" name="Can 19">
            <a:extLst>
              <a:ext uri="{FF2B5EF4-FFF2-40B4-BE49-F238E27FC236}">
                <a16:creationId xmlns:a16="http://schemas.microsoft.com/office/drawing/2014/main" id="{A78C0861-700A-7449-8AF6-A10CA875F66A}"/>
              </a:ext>
            </a:extLst>
          </p:cNvPr>
          <p:cNvSpPr/>
          <p:nvPr/>
        </p:nvSpPr>
        <p:spPr>
          <a:xfrm>
            <a:off x="7184571" y="2244078"/>
            <a:ext cx="1074717" cy="853803"/>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Addresses</a:t>
            </a:r>
          </a:p>
        </p:txBody>
      </p:sp>
      <p:sp>
        <p:nvSpPr>
          <p:cNvPr id="22" name="Can 21">
            <a:extLst>
              <a:ext uri="{FF2B5EF4-FFF2-40B4-BE49-F238E27FC236}">
                <a16:creationId xmlns:a16="http://schemas.microsoft.com/office/drawing/2014/main" id="{49BC73F9-1442-FD47-A101-FD62CA227E42}"/>
              </a:ext>
            </a:extLst>
          </p:cNvPr>
          <p:cNvSpPr/>
          <p:nvPr/>
        </p:nvSpPr>
        <p:spPr>
          <a:xfrm>
            <a:off x="7184571" y="3359411"/>
            <a:ext cx="1074717" cy="853803"/>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Products</a:t>
            </a:r>
          </a:p>
        </p:txBody>
      </p:sp>
      <p:sp>
        <p:nvSpPr>
          <p:cNvPr id="8" name="Rectangle 7">
            <a:extLst>
              <a:ext uri="{FF2B5EF4-FFF2-40B4-BE49-F238E27FC236}">
                <a16:creationId xmlns:a16="http://schemas.microsoft.com/office/drawing/2014/main" id="{BC883328-65E2-864B-834A-217D478348AB}"/>
              </a:ext>
            </a:extLst>
          </p:cNvPr>
          <p:cNvSpPr/>
          <p:nvPr/>
        </p:nvSpPr>
        <p:spPr>
          <a:xfrm>
            <a:off x="5504247" y="2001064"/>
            <a:ext cx="3021283" cy="584775"/>
          </a:xfrm>
          <a:prstGeom prst="rect">
            <a:avLst/>
          </a:prstGeom>
        </p:spPr>
        <p:txBody>
          <a:bodyPr wrap="square">
            <a:spAutoFit/>
          </a:bodyPr>
          <a:lstStyle/>
          <a:p>
            <a:r>
              <a:rPr lang="en-US" sz="1600" dirty="0">
                <a:solidFill>
                  <a:srgbClr val="24292E"/>
                </a:solidFill>
                <a:latin typeface="-apple-system"/>
              </a:rPr>
              <a:t>updates the previous state of business entities</a:t>
            </a:r>
            <a:endParaRPr lang="en-US" sz="1600" dirty="0"/>
          </a:p>
        </p:txBody>
      </p:sp>
      <p:sp>
        <p:nvSpPr>
          <p:cNvPr id="10" name="Rectangle 9">
            <a:extLst>
              <a:ext uri="{FF2B5EF4-FFF2-40B4-BE49-F238E27FC236}">
                <a16:creationId xmlns:a16="http://schemas.microsoft.com/office/drawing/2014/main" id="{7C6AED90-A0BD-5245-8144-CAD19C1F9EF0}"/>
              </a:ext>
            </a:extLst>
          </p:cNvPr>
          <p:cNvSpPr/>
          <p:nvPr/>
        </p:nvSpPr>
        <p:spPr>
          <a:xfrm>
            <a:off x="525481" y="4460255"/>
            <a:ext cx="7932719" cy="300082"/>
          </a:xfrm>
          <a:prstGeom prst="rect">
            <a:avLst/>
          </a:prstGeom>
        </p:spPr>
        <p:txBody>
          <a:bodyPr wrap="square">
            <a:spAutoFit/>
          </a:bodyPr>
          <a:lstStyle/>
          <a:p>
            <a:r>
              <a:rPr lang="en-US" dirty="0">
                <a:hlinkClick r:id="rId2"/>
              </a:rPr>
              <a:t>https://</a:t>
            </a:r>
            <a:r>
              <a:rPr lang="en-US" dirty="0" err="1">
                <a:hlinkClick r:id="rId2"/>
              </a:rPr>
              <a:t>ibm</a:t>
            </a:r>
            <a:r>
              <a:rPr lang="en-US" dirty="0">
                <a:hlinkClick r:id="rId2"/>
              </a:rPr>
              <a:t>-cloud-</a:t>
            </a:r>
            <a:r>
              <a:rPr lang="en-US" dirty="0" err="1">
                <a:hlinkClick r:id="rId2"/>
              </a:rPr>
              <a:t>architecture.github.io</a:t>
            </a:r>
            <a:r>
              <a:rPr lang="en-US" dirty="0">
                <a:hlinkClick r:id="rId2"/>
              </a:rPr>
              <a:t>/</a:t>
            </a:r>
            <a:r>
              <a:rPr lang="en-US" dirty="0" err="1">
                <a:hlinkClick r:id="rId2"/>
              </a:rPr>
              <a:t>refarch-eda</a:t>
            </a:r>
            <a:r>
              <a:rPr lang="en-US" dirty="0">
                <a:hlinkClick r:id="rId2"/>
              </a:rPr>
              <a:t>/</a:t>
            </a:r>
            <a:r>
              <a:rPr lang="en-US" dirty="0" err="1">
                <a:hlinkClick r:id="rId2"/>
              </a:rPr>
              <a:t>evt</a:t>
            </a:r>
            <a:r>
              <a:rPr lang="en-US" dirty="0">
                <a:hlinkClick r:id="rId2"/>
              </a:rPr>
              <a:t>-microservices/ED-patterns/</a:t>
            </a:r>
            <a:endParaRPr lang="en-US" dirty="0"/>
          </a:p>
        </p:txBody>
      </p:sp>
    </p:spTree>
    <p:extLst>
      <p:ext uri="{BB962C8B-B14F-4D97-AF65-F5344CB8AC3E}">
        <p14:creationId xmlns:p14="http://schemas.microsoft.com/office/powerpoint/2010/main" val="316250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To a sequence of events - Event Sourcing</a:t>
            </a:r>
          </a:p>
        </p:txBody>
      </p:sp>
      <p:sp>
        <p:nvSpPr>
          <p:cNvPr id="5" name="Content Placeholder 4">
            <a:extLst>
              <a:ext uri="{FF2B5EF4-FFF2-40B4-BE49-F238E27FC236}">
                <a16:creationId xmlns:a16="http://schemas.microsoft.com/office/drawing/2014/main" id="{F1CF2F0F-5AA2-3949-B89A-BBE7A8C6473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878BB841-1124-1447-9F6C-536D5CBF1FC5}"/>
              </a:ext>
            </a:extLst>
          </p:cNvPr>
          <p:cNvSpPr/>
          <p:nvPr/>
        </p:nvSpPr>
        <p:spPr>
          <a:xfrm>
            <a:off x="293090"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Shipment 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Created</a:t>
            </a:r>
          </a:p>
        </p:txBody>
      </p:sp>
      <p:sp>
        <p:nvSpPr>
          <p:cNvPr id="21" name="Rounded Rectangle 20">
            <a:extLst>
              <a:ext uri="{FF2B5EF4-FFF2-40B4-BE49-F238E27FC236}">
                <a16:creationId xmlns:a16="http://schemas.microsoft.com/office/drawing/2014/main" id="{F43DC7D5-C9F6-8C43-AFB1-75D6E8CB5D6D}"/>
              </a:ext>
            </a:extLst>
          </p:cNvPr>
          <p:cNvSpPr/>
          <p:nvPr/>
        </p:nvSpPr>
        <p:spPr>
          <a:xfrm>
            <a:off x="1312305" y="1213337"/>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Pickup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3" name="Rounded Rectangle 22">
            <a:extLst>
              <a:ext uri="{FF2B5EF4-FFF2-40B4-BE49-F238E27FC236}">
                <a16:creationId xmlns:a16="http://schemas.microsoft.com/office/drawing/2014/main" id="{96EE33B7-E19E-324C-8660-0F748C838907}"/>
              </a:ext>
            </a:extLst>
          </p:cNvPr>
          <p:cNvSpPr/>
          <p:nvPr/>
        </p:nvSpPr>
        <p:spPr>
          <a:xfrm>
            <a:off x="2331520"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3 Products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4" name="Rounded Rectangle 23">
            <a:extLst>
              <a:ext uri="{FF2B5EF4-FFF2-40B4-BE49-F238E27FC236}">
                <a16:creationId xmlns:a16="http://schemas.microsoft.com/office/drawing/2014/main" id="{7CCDFD19-76C0-DF41-AF39-D3F7E6018285}"/>
              </a:ext>
            </a:extLst>
          </p:cNvPr>
          <p:cNvSpPr/>
          <p:nvPr/>
        </p:nvSpPr>
        <p:spPr>
          <a:xfrm>
            <a:off x="3350735"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Shipping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Updated</a:t>
            </a:r>
          </a:p>
        </p:txBody>
      </p:sp>
      <p:sp>
        <p:nvSpPr>
          <p:cNvPr id="25" name="Rounded Rectangle 24">
            <a:extLst>
              <a:ext uri="{FF2B5EF4-FFF2-40B4-BE49-F238E27FC236}">
                <a16:creationId xmlns:a16="http://schemas.microsoft.com/office/drawing/2014/main" id="{C54F7473-EE56-2A40-8874-CA13294585D5}"/>
              </a:ext>
            </a:extLst>
          </p:cNvPr>
          <p:cNvSpPr/>
          <p:nvPr/>
        </p:nvSpPr>
        <p:spPr>
          <a:xfrm>
            <a:off x="4369950" y="1213337"/>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Shipped</a:t>
            </a:r>
          </a:p>
        </p:txBody>
      </p:sp>
      <p:sp>
        <p:nvSpPr>
          <p:cNvPr id="17" name="TextBox 16">
            <a:extLst>
              <a:ext uri="{FF2B5EF4-FFF2-40B4-BE49-F238E27FC236}">
                <a16:creationId xmlns:a16="http://schemas.microsoft.com/office/drawing/2014/main" id="{954562B7-AD10-8445-9406-C32A2A340D8F}"/>
              </a:ext>
            </a:extLst>
          </p:cNvPr>
          <p:cNvSpPr txBox="1"/>
          <p:nvPr/>
        </p:nvSpPr>
        <p:spPr>
          <a:xfrm>
            <a:off x="6329548" y="2368750"/>
            <a:ext cx="2464136" cy="113107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Immutable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Only append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solidFill>
                <a:srgbClr val="6D7777"/>
              </a:solidFill>
              <a:latin typeface="Arial"/>
            </a:endParaRPr>
          </a:p>
          <a:p>
            <a:pPr lvl="0">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Keep a </a:t>
            </a:r>
            <a:r>
              <a:rPr lang="en-US" dirty="0"/>
              <a:t>log of all the changes</a:t>
            </a: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p:txBody>
      </p:sp>
      <p:cxnSp>
        <p:nvCxnSpPr>
          <p:cNvPr id="26" name="Straight Arrow Connector 25">
            <a:extLst>
              <a:ext uri="{FF2B5EF4-FFF2-40B4-BE49-F238E27FC236}">
                <a16:creationId xmlns:a16="http://schemas.microsoft.com/office/drawing/2014/main" id="{346D86A4-DFC6-2546-8703-ACE4EE2FFD51}"/>
              </a:ext>
            </a:extLst>
          </p:cNvPr>
          <p:cNvCxnSpPr>
            <a:cxnSpLocks/>
          </p:cNvCxnSpPr>
          <p:nvPr/>
        </p:nvCxnSpPr>
        <p:spPr>
          <a:xfrm>
            <a:off x="363358" y="3828742"/>
            <a:ext cx="525788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48B80CC-6388-E74F-B543-8FA70CD677B1}"/>
              </a:ext>
            </a:extLst>
          </p:cNvPr>
          <p:cNvSpPr txBox="1"/>
          <p:nvPr/>
        </p:nvSpPr>
        <p:spPr>
          <a:xfrm>
            <a:off x="5551445" y="3533754"/>
            <a:ext cx="562975" cy="30008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
        <p:nvSpPr>
          <p:cNvPr id="13" name="Rectangle 12">
            <a:extLst>
              <a:ext uri="{FF2B5EF4-FFF2-40B4-BE49-F238E27FC236}">
                <a16:creationId xmlns:a16="http://schemas.microsoft.com/office/drawing/2014/main" id="{A5A6B120-042D-8C4C-BD41-793E4705FCCC}"/>
              </a:ext>
            </a:extLst>
          </p:cNvPr>
          <p:cNvSpPr/>
          <p:nvPr/>
        </p:nvSpPr>
        <p:spPr>
          <a:xfrm>
            <a:off x="525481" y="4460255"/>
            <a:ext cx="7932719" cy="300082"/>
          </a:xfrm>
          <a:prstGeom prst="rect">
            <a:avLst/>
          </a:prstGeom>
        </p:spPr>
        <p:txBody>
          <a:bodyPr wrap="square">
            <a:spAutoFit/>
          </a:bodyPr>
          <a:lstStyle/>
          <a:p>
            <a:r>
              <a:rPr lang="en-US" dirty="0">
                <a:hlinkClick r:id="rId3"/>
              </a:rPr>
              <a:t>https://</a:t>
            </a:r>
            <a:r>
              <a:rPr lang="en-US" dirty="0" err="1">
                <a:hlinkClick r:id="rId3"/>
              </a:rPr>
              <a:t>ibm</a:t>
            </a:r>
            <a:r>
              <a:rPr lang="en-US" dirty="0">
                <a:hlinkClick r:id="rId3"/>
              </a:rPr>
              <a:t>-cloud-</a:t>
            </a:r>
            <a:r>
              <a:rPr lang="en-US" dirty="0" err="1">
                <a:hlinkClick r:id="rId3"/>
              </a:rPr>
              <a:t>architecture.github.io</a:t>
            </a:r>
            <a:r>
              <a:rPr lang="en-US" dirty="0">
                <a:hlinkClick r:id="rId3"/>
              </a:rPr>
              <a:t>/</a:t>
            </a:r>
            <a:r>
              <a:rPr lang="en-US" dirty="0" err="1">
                <a:hlinkClick r:id="rId3"/>
              </a:rPr>
              <a:t>refarch-eda</a:t>
            </a:r>
            <a:r>
              <a:rPr lang="en-US" dirty="0">
                <a:hlinkClick r:id="rId3"/>
              </a:rPr>
              <a:t>/</a:t>
            </a:r>
            <a:r>
              <a:rPr lang="en-US" dirty="0" err="1">
                <a:hlinkClick r:id="rId3"/>
              </a:rPr>
              <a:t>evt</a:t>
            </a:r>
            <a:r>
              <a:rPr lang="en-US" dirty="0">
                <a:hlinkClick r:id="rId3"/>
              </a:rPr>
              <a:t>-microservices/ED-patterns/</a:t>
            </a:r>
            <a:endParaRPr lang="en-US" dirty="0"/>
          </a:p>
        </p:txBody>
      </p:sp>
    </p:spTree>
    <p:extLst>
      <p:ext uri="{BB962C8B-B14F-4D97-AF65-F5344CB8AC3E}">
        <p14:creationId xmlns:p14="http://schemas.microsoft.com/office/powerpoint/2010/main" val="64393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Event Sourcing</a:t>
            </a:r>
          </a:p>
        </p:txBody>
      </p:sp>
      <p:sp>
        <p:nvSpPr>
          <p:cNvPr id="6" name="Content Placeholder 5">
            <a:extLst>
              <a:ext uri="{FF2B5EF4-FFF2-40B4-BE49-F238E27FC236}">
                <a16:creationId xmlns:a16="http://schemas.microsoft.com/office/drawing/2014/main" id="{F1D68EBC-E54D-DB49-A4EC-3F9B2470755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878BB841-1124-1447-9F6C-536D5CBF1FC5}"/>
              </a:ext>
            </a:extLst>
          </p:cNvPr>
          <p:cNvSpPr/>
          <p:nvPr/>
        </p:nvSpPr>
        <p:spPr>
          <a:xfrm>
            <a:off x="293090"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Shipment 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Created</a:t>
            </a:r>
          </a:p>
        </p:txBody>
      </p:sp>
      <p:sp>
        <p:nvSpPr>
          <p:cNvPr id="21" name="Rounded Rectangle 20">
            <a:extLst>
              <a:ext uri="{FF2B5EF4-FFF2-40B4-BE49-F238E27FC236}">
                <a16:creationId xmlns:a16="http://schemas.microsoft.com/office/drawing/2014/main" id="{F43DC7D5-C9F6-8C43-AFB1-75D6E8CB5D6D}"/>
              </a:ext>
            </a:extLst>
          </p:cNvPr>
          <p:cNvSpPr/>
          <p:nvPr/>
        </p:nvSpPr>
        <p:spPr>
          <a:xfrm>
            <a:off x="1312305" y="1213337"/>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Pickup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3" name="Rounded Rectangle 22">
            <a:extLst>
              <a:ext uri="{FF2B5EF4-FFF2-40B4-BE49-F238E27FC236}">
                <a16:creationId xmlns:a16="http://schemas.microsoft.com/office/drawing/2014/main" id="{96EE33B7-E19E-324C-8660-0F748C838907}"/>
              </a:ext>
            </a:extLst>
          </p:cNvPr>
          <p:cNvSpPr/>
          <p:nvPr/>
        </p:nvSpPr>
        <p:spPr>
          <a:xfrm>
            <a:off x="2331520"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3 Products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4" name="Rounded Rectangle 23">
            <a:extLst>
              <a:ext uri="{FF2B5EF4-FFF2-40B4-BE49-F238E27FC236}">
                <a16:creationId xmlns:a16="http://schemas.microsoft.com/office/drawing/2014/main" id="{7CCDFD19-76C0-DF41-AF39-D3F7E6018285}"/>
              </a:ext>
            </a:extLst>
          </p:cNvPr>
          <p:cNvSpPr/>
          <p:nvPr/>
        </p:nvSpPr>
        <p:spPr>
          <a:xfrm>
            <a:off x="3350735" y="1228021"/>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Shipping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Updated</a:t>
            </a:r>
          </a:p>
        </p:txBody>
      </p:sp>
      <p:sp>
        <p:nvSpPr>
          <p:cNvPr id="25" name="Rounded Rectangle 24">
            <a:extLst>
              <a:ext uri="{FF2B5EF4-FFF2-40B4-BE49-F238E27FC236}">
                <a16:creationId xmlns:a16="http://schemas.microsoft.com/office/drawing/2014/main" id="{C54F7473-EE56-2A40-8874-CA13294585D5}"/>
              </a:ext>
            </a:extLst>
          </p:cNvPr>
          <p:cNvSpPr/>
          <p:nvPr/>
        </p:nvSpPr>
        <p:spPr>
          <a:xfrm>
            <a:off x="4369950" y="1213337"/>
            <a:ext cx="979549" cy="23108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Remove one Product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Arial"/>
              <a:ea typeface="+mn-ea"/>
              <a:cs typeface="+mn-cs"/>
            </a:endParaRPr>
          </a:p>
        </p:txBody>
      </p:sp>
      <p:sp>
        <p:nvSpPr>
          <p:cNvPr id="3" name="TextBox 2">
            <a:extLst>
              <a:ext uri="{FF2B5EF4-FFF2-40B4-BE49-F238E27FC236}">
                <a16:creationId xmlns:a16="http://schemas.microsoft.com/office/drawing/2014/main" id="{13534BBD-8864-EF40-B7CE-CD90DA49D312}"/>
              </a:ext>
            </a:extLst>
          </p:cNvPr>
          <p:cNvSpPr txBox="1"/>
          <p:nvPr/>
        </p:nvSpPr>
        <p:spPr>
          <a:xfrm>
            <a:off x="6694871" y="1382963"/>
            <a:ext cx="2242922" cy="23775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Does not loose information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Keep facts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Derive state from facts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Auditing</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Time based query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Behavior pattern over time</a:t>
            </a:r>
          </a:p>
        </p:txBody>
      </p:sp>
      <p:cxnSp>
        <p:nvCxnSpPr>
          <p:cNvPr id="13" name="Straight Arrow Connector 12">
            <a:extLst>
              <a:ext uri="{FF2B5EF4-FFF2-40B4-BE49-F238E27FC236}">
                <a16:creationId xmlns:a16="http://schemas.microsoft.com/office/drawing/2014/main" id="{4B0F64B2-82DB-D745-A831-F2BFC9DF9D95}"/>
              </a:ext>
            </a:extLst>
          </p:cNvPr>
          <p:cNvCxnSpPr>
            <a:cxnSpLocks/>
          </p:cNvCxnSpPr>
          <p:nvPr/>
        </p:nvCxnSpPr>
        <p:spPr>
          <a:xfrm>
            <a:off x="363358" y="3828742"/>
            <a:ext cx="525788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A63B36B-CE37-5A47-A612-4464DE0631AD}"/>
              </a:ext>
            </a:extLst>
          </p:cNvPr>
          <p:cNvSpPr txBox="1"/>
          <p:nvPr/>
        </p:nvSpPr>
        <p:spPr>
          <a:xfrm>
            <a:off x="5551445" y="3533754"/>
            <a:ext cx="562975" cy="30008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Tree>
    <p:extLst>
      <p:ext uri="{BB962C8B-B14F-4D97-AF65-F5344CB8AC3E}">
        <p14:creationId xmlns:p14="http://schemas.microsoft.com/office/powerpoint/2010/main" val="234495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p:txBody>
          <a:bodyPr/>
          <a:lstStyle/>
          <a:p>
            <a:r>
              <a:rPr lang="en-US" sz="1500" dirty="0"/>
              <a:t>Immutable Ordered Events</a:t>
            </a:r>
          </a:p>
          <a:p>
            <a:r>
              <a:rPr lang="en-US" sz="1500" dirty="0"/>
              <a:t>Offset read / committed</a:t>
            </a:r>
          </a:p>
          <a:p>
            <a:r>
              <a:rPr lang="en-US" sz="1500" dirty="0"/>
              <a:t>Replay and auditability</a:t>
            </a:r>
          </a:p>
          <a:p>
            <a:r>
              <a:rPr lang="en-US" sz="1500" dirty="0"/>
              <a:t>Key example:  </a:t>
            </a:r>
            <a:r>
              <a:rPr lang="en-US" sz="1500" dirty="0" err="1"/>
              <a:t>OrderID</a:t>
            </a:r>
            <a:endParaRPr lang="en-US" sz="15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0"/>
          </p:nvPr>
        </p:nvSpPr>
        <p:spPr/>
        <p:txBody>
          <a:body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900" b="0" i="0" u="none" strike="noStrike" kern="1200" cap="none" spc="0" normalizeH="0" baseline="0" noProof="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17</a:t>
            </a:fld>
            <a:endParaRPr kumimoji="0" lang="en-US" sz="9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123809"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Created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5" name="Straight Arrow Connector 14">
            <a:extLst>
              <a:ext uri="{FF2B5EF4-FFF2-40B4-BE49-F238E27FC236}">
                <a16:creationId xmlns:a16="http://schemas.microsoft.com/office/drawing/2014/main" id="{19B57508-9301-9941-B025-A868AF395A91}"/>
              </a:ext>
            </a:extLst>
          </p:cNvPr>
          <p:cNvCxnSpPr>
            <a:cxnSpLocks/>
          </p:cNvCxnSpPr>
          <p:nvPr/>
        </p:nvCxnSpPr>
        <p:spPr>
          <a:xfrm>
            <a:off x="1736385" y="3557438"/>
            <a:ext cx="4740903"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2506942"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2890074"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081080"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Confirmed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4847595"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Shipped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5613859"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Delivered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5230727"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In Transit</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6420386" y="1212520"/>
            <a:ext cx="1115130" cy="47476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6733981" y="942811"/>
            <a:ext cx="626831" cy="266407"/>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7590481" y="1353974"/>
            <a:ext cx="515474" cy="46143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a:ea typeface="+mn-ea"/>
                <a:cs typeface="+mn-cs"/>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038046" y="880054"/>
            <a:ext cx="932240" cy="560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UI Web SPA</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BFF</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399263" y="895697"/>
            <a:ext cx="479910" cy="647896"/>
            <a:chOff x="8826" y="-1"/>
            <a:chExt cx="707232" cy="899521"/>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3" y="707232"/>
              <a:ext cx="472462" cy="1922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0" fontAlgn="base" latinLnBrk="0" hangingPunct="0">
                <a:lnSpc>
                  <a:spcPct val="100000"/>
                </a:lnSpc>
                <a:spcBef>
                  <a:spcPct val="0"/>
                </a:spcBef>
                <a:spcAft>
                  <a:spcPct val="0"/>
                </a:spcAft>
                <a:buClrTx/>
                <a:buSzTx/>
                <a:buFontTx/>
                <a:buNone/>
                <a:tabLst/>
                <a:defRPr sz="1800" b="0">
                  <a:solidFill>
                    <a:srgbClr val="000000"/>
                  </a:solidFill>
                </a:defRPr>
              </a:pPr>
              <a:r>
                <a:rPr kumimoji="0" sz="900" b="0" i="0" u="none" strike="noStrike" kern="1200" cap="none" spc="0" normalizeH="0" baseline="0" noProof="0" dirty="0">
                  <a:ln>
                    <a:noFill/>
                  </a:ln>
                  <a:solidFill>
                    <a:srgbClr val="000000"/>
                  </a:solidFill>
                  <a:effectLst/>
                  <a:uLnTx/>
                  <a:uFillTx/>
                  <a:latin typeface="Helvetica"/>
                  <a:sym typeface="Helvetica"/>
                </a:rPr>
                <a:t>USER</a:t>
              </a:r>
              <a:endParaRPr kumimoji="0" sz="530"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42" name="Elbow Connector 41">
            <a:extLst>
              <a:ext uri="{FF2B5EF4-FFF2-40B4-BE49-F238E27FC236}">
                <a16:creationId xmlns:a16="http://schemas.microsoft.com/office/drawing/2014/main" id="{7FE2FBE0-47C5-C942-A85F-5836C8E0615D}"/>
              </a:ext>
            </a:extLst>
          </p:cNvPr>
          <p:cNvCxnSpPr>
            <a:cxnSpLocks/>
            <a:stCxn id="34" idx="3"/>
            <a:endCxn id="18" idx="0"/>
          </p:cNvCxnSpPr>
          <p:nvPr/>
        </p:nvCxnSpPr>
        <p:spPr>
          <a:xfrm>
            <a:off x="1970286" y="1160255"/>
            <a:ext cx="2302360" cy="704372"/>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5" idx="0"/>
          </p:cNvCxnSpPr>
          <p:nvPr/>
        </p:nvCxnSpPr>
        <p:spPr>
          <a:xfrm>
            <a:off x="1970286" y="1160255"/>
            <a:ext cx="345089" cy="704372"/>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8" idx="0"/>
            <a:endCxn id="22" idx="1"/>
          </p:cNvCxnSpPr>
          <p:nvPr/>
        </p:nvCxnSpPr>
        <p:spPr>
          <a:xfrm rot="5400000" flipH="1" flipV="1">
            <a:off x="5139153" y="583394"/>
            <a:ext cx="414726" cy="2147740"/>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6291692" y="3191639"/>
            <a:ext cx="562975"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4215744" y="1442837"/>
            <a:ext cx="604717"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3267453"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Pending</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3654049"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Booked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4478582" y="1864627"/>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Assigned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86416D3D-04CA-0A4F-879D-BE3220D1AD6D}"/>
              </a:ext>
            </a:extLst>
          </p:cNvPr>
          <p:cNvSpPr txBox="1"/>
          <p:nvPr/>
        </p:nvSpPr>
        <p:spPr>
          <a:xfrm>
            <a:off x="830368" y="1729569"/>
            <a:ext cx="90601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Publisher</a:t>
            </a:r>
          </a:p>
        </p:txBody>
      </p:sp>
      <p:sp>
        <p:nvSpPr>
          <p:cNvPr id="46" name="TextBox 45">
            <a:extLst>
              <a:ext uri="{FF2B5EF4-FFF2-40B4-BE49-F238E27FC236}">
                <a16:creationId xmlns:a16="http://schemas.microsoft.com/office/drawing/2014/main" id="{1139BAB0-06E8-AC4C-BC58-8468ED222173}"/>
              </a:ext>
            </a:extLst>
          </p:cNvPr>
          <p:cNvSpPr txBox="1"/>
          <p:nvPr/>
        </p:nvSpPr>
        <p:spPr>
          <a:xfrm>
            <a:off x="6477288" y="1757495"/>
            <a:ext cx="98296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Consumer</a:t>
            </a:r>
          </a:p>
        </p:txBody>
      </p:sp>
    </p:spTree>
    <p:extLst>
      <p:ext uri="{BB962C8B-B14F-4D97-AF65-F5344CB8AC3E}">
        <p14:creationId xmlns:p14="http://schemas.microsoft.com/office/powerpoint/2010/main" val="10893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p:txBody>
          <a:bodyPr/>
          <a:lstStyle/>
          <a:p>
            <a:r>
              <a:rPr lang="en-US" sz="15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437912" y="1573306"/>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Created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5" name="Straight Arrow Connector 14">
            <a:extLst>
              <a:ext uri="{FF2B5EF4-FFF2-40B4-BE49-F238E27FC236}">
                <a16:creationId xmlns:a16="http://schemas.microsoft.com/office/drawing/2014/main" id="{19B57508-9301-9941-B025-A868AF395A91}"/>
              </a:ext>
            </a:extLst>
          </p:cNvPr>
          <p:cNvCxnSpPr>
            <a:cxnSpLocks/>
          </p:cNvCxnSpPr>
          <p:nvPr/>
        </p:nvCxnSpPr>
        <p:spPr>
          <a:xfrm>
            <a:off x="86944" y="3379510"/>
            <a:ext cx="4564255"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2821044" y="1573306"/>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204176" y="1573306"/>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3587308" y="1573306"/>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Confirmed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3970441" y="1573306"/>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Shipped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5695020" y="708097"/>
            <a:ext cx="1115130" cy="47476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7143677" y="1253746"/>
            <a:ext cx="515474" cy="46143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4231467" y="109754"/>
            <a:ext cx="627829" cy="2299278"/>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4600175" y="3097618"/>
            <a:ext cx="474810"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4145932" y="1005537"/>
            <a:ext cx="50526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86944" y="1582243"/>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Created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484597" y="1582242"/>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Confirmed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867730" y="1582242"/>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Shipped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054779" y="158020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Delivered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250862" y="1582242"/>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In Transit</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1642252" y="1580205"/>
            <a:ext cx="383132" cy="1627094"/>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a:ea typeface="+mn-ea"/>
                <a:cs typeface="+mn-cs"/>
              </a:rPr>
              <a:t>Snapshot</a:t>
            </a:r>
            <a:endParaRPr kumimoji="0" lang="en-US" sz="675" b="0" i="0" u="none" strike="noStrike" kern="1200" cap="none" spc="0" normalizeH="0" baseline="0" noProof="0" dirty="0">
              <a:ln>
                <a:noFill/>
              </a:ln>
              <a:solidFill>
                <a:srgbClr val="7030A0"/>
              </a:solidFill>
              <a:effectLst/>
              <a:uLnTx/>
              <a:uFillTx/>
              <a:latin typeface="Arial"/>
              <a:ea typeface="+mn-ea"/>
              <a:cs typeface="+mn-cs"/>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5937167" y="580352"/>
            <a:ext cx="685800" cy="6858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a:ea typeface="+mn-ea"/>
              <a:cs typeface="+mn-cs"/>
            </a:endParaRPr>
          </a:p>
        </p:txBody>
      </p:sp>
      <p:sp>
        <p:nvSpPr>
          <p:cNvPr id="54" name="Rounded Rectangle 53">
            <a:extLst>
              <a:ext uri="{FF2B5EF4-FFF2-40B4-BE49-F238E27FC236}">
                <a16:creationId xmlns:a16="http://schemas.microsoft.com/office/drawing/2014/main" id="{1B4D8FB8-E7CE-D540-AAD0-35BD0C1B1CDE}"/>
              </a:ext>
            </a:extLst>
          </p:cNvPr>
          <p:cNvSpPr/>
          <p:nvPr/>
        </p:nvSpPr>
        <p:spPr>
          <a:xfrm>
            <a:off x="5695020" y="1703958"/>
            <a:ext cx="1115130" cy="47476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4169799" y="416118"/>
            <a:ext cx="368032" cy="2682410"/>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E22596B-F558-7D42-9814-8AF1346DCF80}"/>
              </a:ext>
            </a:extLst>
          </p:cNvPr>
          <p:cNvSpPr/>
          <p:nvPr/>
        </p:nvSpPr>
        <p:spPr>
          <a:xfrm>
            <a:off x="397929" y="4531082"/>
            <a:ext cx="4079963" cy="300082"/>
          </a:xfrm>
          <a:prstGeom prst="rect">
            <a:avLst/>
          </a:prstGeom>
        </p:spPr>
        <p:txBody>
          <a:bodyPr wrap="none">
            <a:spAutoFit/>
          </a:bodyPr>
          <a:lstStyle/>
          <a:p>
            <a:r>
              <a:rPr lang="en-US" dirty="0">
                <a:solidFill>
                  <a:srgbClr val="0000FF"/>
                </a:solidFill>
                <a:hlinkClick r:id="rId2"/>
              </a:rPr>
              <a:t>https://</a:t>
            </a:r>
            <a:r>
              <a:rPr lang="en-US" dirty="0" err="1">
                <a:solidFill>
                  <a:srgbClr val="0000FF"/>
                </a:solidFill>
                <a:hlinkClick r:id="rId2"/>
              </a:rPr>
              <a:t>chriskiehl.com</a:t>
            </a:r>
            <a:r>
              <a:rPr lang="en-US" dirty="0">
                <a:solidFill>
                  <a:srgbClr val="0000FF"/>
                </a:solidFill>
                <a:hlinkClick r:id="rId2"/>
              </a:rPr>
              <a:t>/article/event-sourcing-is-hard</a:t>
            </a:r>
            <a:endParaRPr lang="en-US" dirty="0">
              <a:solidFill>
                <a:srgbClr val="0000FF"/>
              </a:solidFill>
            </a:endParaRPr>
          </a:p>
        </p:txBody>
      </p:sp>
    </p:spTree>
    <p:extLst>
      <p:ext uri="{BB962C8B-B14F-4D97-AF65-F5344CB8AC3E}">
        <p14:creationId xmlns:p14="http://schemas.microsoft.com/office/powerpoint/2010/main" val="53912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2125-8AD0-6743-A089-1EEED378852E}"/>
              </a:ext>
            </a:extLst>
          </p:cNvPr>
          <p:cNvSpPr>
            <a:spLocks noGrp="1"/>
          </p:cNvSpPr>
          <p:nvPr>
            <p:ph type="title"/>
          </p:nvPr>
        </p:nvSpPr>
        <p:spPr/>
        <p:txBody>
          <a:bodyPr/>
          <a:lstStyle/>
          <a:p>
            <a:r>
              <a:rPr lang="en-US" dirty="0"/>
              <a:t>Integration tests to proof event sourcing</a:t>
            </a:r>
          </a:p>
        </p:txBody>
      </p:sp>
      <p:sp>
        <p:nvSpPr>
          <p:cNvPr id="3" name="Content Placeholder 2">
            <a:extLst>
              <a:ext uri="{FF2B5EF4-FFF2-40B4-BE49-F238E27FC236}">
                <a16:creationId xmlns:a16="http://schemas.microsoft.com/office/drawing/2014/main" id="{187D6FC3-6086-2249-B6AF-C449A8254FDF}"/>
              </a:ext>
            </a:extLst>
          </p:cNvPr>
          <p:cNvSpPr>
            <a:spLocks noGrp="1"/>
          </p:cNvSpPr>
          <p:nvPr>
            <p:ph idx="1"/>
          </p:nvPr>
        </p:nvSpPr>
        <p:spPr/>
        <p:txBody>
          <a:bodyPr/>
          <a:lstStyle/>
          <a:p>
            <a:r>
              <a:rPr lang="en-US" dirty="0"/>
              <a:t>What happened to order ID 75?</a:t>
            </a:r>
          </a:p>
        </p:txBody>
      </p:sp>
      <p:sp>
        <p:nvSpPr>
          <p:cNvPr id="4" name="Slide Number Placeholder 3">
            <a:extLst>
              <a:ext uri="{FF2B5EF4-FFF2-40B4-BE49-F238E27FC236}">
                <a16:creationId xmlns:a16="http://schemas.microsoft.com/office/drawing/2014/main" id="{ED1F4D4B-0C6F-DB41-B7C3-642CFD6DD1BF}"/>
              </a:ext>
            </a:extLst>
          </p:cNvPr>
          <p:cNvSpPr>
            <a:spLocks noGrp="1"/>
          </p:cNvSpPr>
          <p:nvPr>
            <p:ph type="sldNum" sz="quarter" idx="10"/>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sp>
        <p:nvSpPr>
          <p:cNvPr id="5" name="Rounded Rectangle 4">
            <a:extLst>
              <a:ext uri="{FF2B5EF4-FFF2-40B4-BE49-F238E27FC236}">
                <a16:creationId xmlns:a16="http://schemas.microsoft.com/office/drawing/2014/main" id="{13A5D52D-E2E2-8D4F-A520-313F6603ED26}"/>
              </a:ext>
            </a:extLst>
          </p:cNvPr>
          <p:cNvSpPr/>
          <p:nvPr/>
        </p:nvSpPr>
        <p:spPr bwMode="auto">
          <a:xfrm>
            <a:off x="4112331" y="228582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Created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F7AE081B-6575-6846-8356-64A1A47D4E41}"/>
              </a:ext>
            </a:extLst>
          </p:cNvPr>
          <p:cNvCxnSpPr>
            <a:cxnSpLocks/>
          </p:cNvCxnSpPr>
          <p:nvPr/>
        </p:nvCxnSpPr>
        <p:spPr>
          <a:xfrm>
            <a:off x="1761363" y="4092029"/>
            <a:ext cx="4564255"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2FD5E2C3-F36C-F740-89FF-B84AB48B9F96}"/>
              </a:ext>
            </a:extLst>
          </p:cNvPr>
          <p:cNvSpPr/>
          <p:nvPr/>
        </p:nvSpPr>
        <p:spPr bwMode="auto">
          <a:xfrm>
            <a:off x="4495463" y="228582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BFEF57EE-81B7-894B-8F8B-26F3ED40FFB8}"/>
              </a:ext>
            </a:extLst>
          </p:cNvPr>
          <p:cNvSpPr/>
          <p:nvPr/>
        </p:nvSpPr>
        <p:spPr bwMode="auto">
          <a:xfrm>
            <a:off x="4878595" y="228582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Updated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1AD1C6E8-A89B-344E-9323-62682AEA4F59}"/>
              </a:ext>
            </a:extLst>
          </p:cNvPr>
          <p:cNvSpPr/>
          <p:nvPr/>
        </p:nvSpPr>
        <p:spPr bwMode="auto">
          <a:xfrm>
            <a:off x="5261727" y="228582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Confirmed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DAE6550E-F908-CE4B-8FAB-D557FD9BA014}"/>
              </a:ext>
            </a:extLst>
          </p:cNvPr>
          <p:cNvSpPr/>
          <p:nvPr/>
        </p:nvSpPr>
        <p:spPr bwMode="auto">
          <a:xfrm>
            <a:off x="5644860" y="2285825"/>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Shipped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6BEF73E2-6DF2-ED49-B86C-0BCC7572392B}"/>
              </a:ext>
            </a:extLst>
          </p:cNvPr>
          <p:cNvSpPr txBox="1"/>
          <p:nvPr/>
        </p:nvSpPr>
        <p:spPr>
          <a:xfrm>
            <a:off x="6274594" y="3810137"/>
            <a:ext cx="474810"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Time</a:t>
            </a:r>
          </a:p>
        </p:txBody>
      </p:sp>
      <p:sp>
        <p:nvSpPr>
          <p:cNvPr id="12" name="Rounded Rectangle 11">
            <a:extLst>
              <a:ext uri="{FF2B5EF4-FFF2-40B4-BE49-F238E27FC236}">
                <a16:creationId xmlns:a16="http://schemas.microsoft.com/office/drawing/2014/main" id="{513DD7FB-9C9B-D24D-82B8-CEE0E69A9CD1}"/>
              </a:ext>
            </a:extLst>
          </p:cNvPr>
          <p:cNvSpPr/>
          <p:nvPr/>
        </p:nvSpPr>
        <p:spPr bwMode="auto">
          <a:xfrm>
            <a:off x="1761363" y="2294762"/>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Created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B1A516E0-3009-1C46-9F97-FBB9AD41C5EF}"/>
              </a:ext>
            </a:extLst>
          </p:cNvPr>
          <p:cNvSpPr/>
          <p:nvPr/>
        </p:nvSpPr>
        <p:spPr bwMode="auto">
          <a:xfrm>
            <a:off x="2159016" y="2294761"/>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Confirmed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147BC9B2-CC5C-E74D-B881-3A462F2B349D}"/>
              </a:ext>
            </a:extLst>
          </p:cNvPr>
          <p:cNvSpPr/>
          <p:nvPr/>
        </p:nvSpPr>
        <p:spPr bwMode="auto">
          <a:xfrm>
            <a:off x="2542149" y="2294761"/>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Shipped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Rounded Rectangle 14">
            <a:extLst>
              <a:ext uri="{FF2B5EF4-FFF2-40B4-BE49-F238E27FC236}">
                <a16:creationId xmlns:a16="http://schemas.microsoft.com/office/drawing/2014/main" id="{CECBEA6B-2BE0-DE4C-9B1F-371B369121AB}"/>
              </a:ext>
            </a:extLst>
          </p:cNvPr>
          <p:cNvSpPr/>
          <p:nvPr/>
        </p:nvSpPr>
        <p:spPr bwMode="auto">
          <a:xfrm>
            <a:off x="3729198" y="2292724"/>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Delivered</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18E808EF-96DF-6841-9659-4FECD7CEDA95}"/>
              </a:ext>
            </a:extLst>
          </p:cNvPr>
          <p:cNvSpPr/>
          <p:nvPr/>
        </p:nvSpPr>
        <p:spPr bwMode="auto">
          <a:xfrm>
            <a:off x="2925281" y="2294761"/>
            <a:ext cx="383132" cy="162709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Order In Transit</a:t>
            </a:r>
            <a:endParaRPr kumimoji="0" lang="en-US" sz="675"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FA652042-EE20-7B4E-A0F6-B028D407349A}"/>
              </a:ext>
            </a:extLst>
          </p:cNvPr>
          <p:cNvSpPr/>
          <p:nvPr/>
        </p:nvSpPr>
        <p:spPr bwMode="auto">
          <a:xfrm>
            <a:off x="3316671" y="2292724"/>
            <a:ext cx="383132" cy="1627094"/>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a:ea typeface="+mn-ea"/>
                <a:cs typeface="+mn-cs"/>
              </a:rPr>
              <a:t>Snapshot</a:t>
            </a:r>
            <a:endParaRPr kumimoji="0" lang="en-US" sz="675" b="0" i="0" u="none" strike="noStrike" kern="1200" cap="none" spc="0" normalizeH="0" baseline="0" noProof="0" dirty="0">
              <a:ln>
                <a:noFill/>
              </a:ln>
              <a:solidFill>
                <a:srgbClr val="7030A0"/>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03AFF89E-23BD-EE45-8EFE-9E210FE47E9E}"/>
              </a:ext>
            </a:extLst>
          </p:cNvPr>
          <p:cNvSpPr/>
          <p:nvPr/>
        </p:nvSpPr>
        <p:spPr>
          <a:xfrm>
            <a:off x="7369439" y="2416477"/>
            <a:ext cx="1115130" cy="47476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consumer</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rgbClr val="5596E6">
                  <a:lumMod val="50000"/>
                </a:srgbClr>
              </a:solidFill>
              <a:latin typeface="Arial"/>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Whathappen.py</a:t>
            </a:r>
            <a:endPar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endParaRPr>
          </a:p>
        </p:txBody>
      </p:sp>
      <p:cxnSp>
        <p:nvCxnSpPr>
          <p:cNvPr id="19" name="Elbow Connector 18">
            <a:extLst>
              <a:ext uri="{FF2B5EF4-FFF2-40B4-BE49-F238E27FC236}">
                <a16:creationId xmlns:a16="http://schemas.microsoft.com/office/drawing/2014/main" id="{AEDE0A6E-EC7B-6E48-8B1F-13E072A16C73}"/>
              </a:ext>
            </a:extLst>
          </p:cNvPr>
          <p:cNvCxnSpPr>
            <a:cxnSpLocks/>
            <a:stCxn id="7" idx="0"/>
            <a:endCxn id="18" idx="1"/>
          </p:cNvCxnSpPr>
          <p:nvPr/>
        </p:nvCxnSpPr>
        <p:spPr>
          <a:xfrm rot="16200000" flipH="1">
            <a:off x="5844218" y="1128637"/>
            <a:ext cx="368032" cy="2682410"/>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38B509B-DA5F-5B45-BB05-262C17A236AF}"/>
              </a:ext>
            </a:extLst>
          </p:cNvPr>
          <p:cNvSpPr/>
          <p:nvPr/>
        </p:nvSpPr>
        <p:spPr>
          <a:xfrm>
            <a:off x="515216" y="1521803"/>
            <a:ext cx="932240" cy="560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producer</a:t>
            </a:r>
          </a:p>
          <a:p>
            <a:pPr marL="0" marR="0" lvl="0" indent="0" algn="ctr" defTabSz="685800" rtl="0" eaLnBrk="0" fontAlgn="base" latinLnBrk="0" hangingPunct="0">
              <a:lnSpc>
                <a:spcPct val="100000"/>
              </a:lnSpc>
              <a:spcBef>
                <a:spcPct val="0"/>
              </a:spcBef>
              <a:spcAft>
                <a:spcPct val="0"/>
              </a:spcAft>
              <a:buClrTx/>
              <a:buSzTx/>
              <a:buFontTx/>
              <a:buNone/>
              <a:tabLst/>
              <a:defRPr/>
            </a:pPr>
            <a:r>
              <a:rPr lang="en-US" sz="1050" dirty="0" err="1">
                <a:solidFill>
                  <a:srgbClr val="7030A0"/>
                </a:solidFill>
                <a:latin typeface="Arial"/>
              </a:rPr>
              <a:t>Simulator.py</a:t>
            </a:r>
            <a:endParaRPr kumimoji="0" lang="en-US" sz="1050" b="0" i="0" u="none" strike="noStrike" kern="1200" cap="none" spc="0" normalizeH="0" baseline="0" noProof="0" dirty="0">
              <a:ln>
                <a:noFill/>
              </a:ln>
              <a:solidFill>
                <a:srgbClr val="7030A0"/>
              </a:solidFill>
              <a:effectLst/>
              <a:uLnTx/>
              <a:uFillTx/>
              <a:latin typeface="Arial"/>
              <a:ea typeface="+mn-ea"/>
              <a:cs typeface="+mn-cs"/>
            </a:endParaRPr>
          </a:p>
        </p:txBody>
      </p:sp>
      <p:cxnSp>
        <p:nvCxnSpPr>
          <p:cNvPr id="21" name="Elbow Connector 20">
            <a:extLst>
              <a:ext uri="{FF2B5EF4-FFF2-40B4-BE49-F238E27FC236}">
                <a16:creationId xmlns:a16="http://schemas.microsoft.com/office/drawing/2014/main" id="{006DD510-0224-DB42-A5E5-DF52D2CC3BBF}"/>
              </a:ext>
            </a:extLst>
          </p:cNvPr>
          <p:cNvCxnSpPr>
            <a:cxnSpLocks/>
            <a:stCxn id="20" idx="3"/>
            <a:endCxn id="10" idx="0"/>
          </p:cNvCxnSpPr>
          <p:nvPr/>
        </p:nvCxnSpPr>
        <p:spPr>
          <a:xfrm>
            <a:off x="1447456" y="1802004"/>
            <a:ext cx="4388970" cy="483821"/>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Folded Corner 23">
            <a:extLst>
              <a:ext uri="{FF2B5EF4-FFF2-40B4-BE49-F238E27FC236}">
                <a16:creationId xmlns:a16="http://schemas.microsoft.com/office/drawing/2014/main" id="{77DA2B9E-C860-5345-9B51-2E52FA7EAFDE}"/>
              </a:ext>
            </a:extLst>
          </p:cNvPr>
          <p:cNvSpPr/>
          <p:nvPr/>
        </p:nvSpPr>
        <p:spPr>
          <a:xfrm>
            <a:off x="7721617" y="3205783"/>
            <a:ext cx="423786" cy="886245"/>
          </a:xfrm>
          <a:prstGeom prst="foldedCorner">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8F51FF-2231-0A48-A2FB-7173CAE3F814}"/>
              </a:ext>
            </a:extLst>
          </p:cNvPr>
          <p:cNvSpPr/>
          <p:nvPr/>
        </p:nvSpPr>
        <p:spPr>
          <a:xfrm>
            <a:off x="801283" y="4547401"/>
            <a:ext cx="7541434" cy="300082"/>
          </a:xfrm>
          <a:prstGeom prst="rect">
            <a:avLst/>
          </a:prstGeom>
        </p:spPr>
        <p:txBody>
          <a:bodyPr wrap="square">
            <a:spAutoFit/>
          </a:bodyPr>
          <a:lstStyle/>
          <a:p>
            <a:r>
              <a:rPr lang="en-US" dirty="0">
                <a:hlinkClick r:id="rId2"/>
              </a:rPr>
              <a:t>https://ibm-cloud-architecture.github.io/refarch-kc/itg-tests/ - replay-all-events-for-a-given-key</a:t>
            </a:r>
            <a:endParaRPr lang="en-US" dirty="0"/>
          </a:p>
        </p:txBody>
      </p:sp>
    </p:spTree>
    <p:extLst>
      <p:ext uri="{BB962C8B-B14F-4D97-AF65-F5344CB8AC3E}">
        <p14:creationId xmlns:p14="http://schemas.microsoft.com/office/powerpoint/2010/main" val="29508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p:txBody>
          <a:bodyPr/>
          <a:lstStyle/>
          <a:p>
            <a:r>
              <a:rPr lang="en-US" u="sng" dirty="0"/>
              <a:t>Table Of Content</a:t>
            </a:r>
            <a:endParaRPr lang="en-US" dirty="0"/>
          </a:p>
        </p:txBody>
      </p:sp>
      <p:sp>
        <p:nvSpPr>
          <p:cNvPr id="7" name="Content Placeholder 6">
            <a:extLst>
              <a:ext uri="{FF2B5EF4-FFF2-40B4-BE49-F238E27FC236}">
                <a16:creationId xmlns:a16="http://schemas.microsoft.com/office/drawing/2014/main" id="{C26DA107-4A1A-6347-A7DC-360C483FAE61}"/>
              </a:ext>
            </a:extLst>
          </p:cNvPr>
          <p:cNvSpPr>
            <a:spLocks noGrp="1"/>
          </p:cNvSpPr>
          <p:nvPr>
            <p:ph idx="1"/>
          </p:nvPr>
        </p:nvSpPr>
        <p:spPr/>
        <p:txBody>
          <a:bodyPr/>
          <a:lstStyle/>
          <a:p>
            <a:r>
              <a:rPr lang="en-US" dirty="0"/>
              <a:t>Why EDA in 2018?</a:t>
            </a:r>
          </a:p>
          <a:p>
            <a:r>
              <a:rPr lang="en-US" dirty="0"/>
              <a:t>Microservice Challenges</a:t>
            </a:r>
          </a:p>
          <a:p>
            <a:r>
              <a:rPr lang="en-US" dirty="0"/>
              <a:t>Reference Architecture</a:t>
            </a:r>
          </a:p>
          <a:p>
            <a:r>
              <a:rPr lang="en-US" dirty="0"/>
              <a:t>Kafka and Event Streams</a:t>
            </a:r>
          </a:p>
          <a:p>
            <a:r>
              <a:rPr lang="en-US" b="1" dirty="0"/>
              <a:t>Event Storming Methodology</a:t>
            </a:r>
          </a:p>
          <a:p>
            <a:r>
              <a:rPr lang="en-US" dirty="0"/>
              <a:t>Even-driven design patterns</a:t>
            </a:r>
          </a:p>
          <a:p>
            <a:r>
              <a:rPr lang="en-US" dirty="0"/>
              <a:t>Reference Implementation</a:t>
            </a:r>
          </a:p>
          <a:p>
            <a:r>
              <a:rPr lang="en-US" dirty="0"/>
              <a:t>Data replication for continuous availability</a:t>
            </a:r>
          </a:p>
          <a:p>
            <a:r>
              <a:rPr lang="en-US" dirty="0"/>
              <a:t>Real time analytics and AI</a:t>
            </a:r>
          </a:p>
          <a:p>
            <a:endParaRPr lang="en-US" dirty="0"/>
          </a:p>
        </p:txBody>
      </p:sp>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927164" y="3026879"/>
            <a:ext cx="3148599" cy="2110031"/>
          </a:xfrm>
          <a:prstGeom prst="rect">
            <a:avLst/>
          </a:prstGeom>
        </p:spPr>
      </p:pic>
    </p:spTree>
    <p:extLst>
      <p:ext uri="{BB962C8B-B14F-4D97-AF65-F5344CB8AC3E}">
        <p14:creationId xmlns:p14="http://schemas.microsoft.com/office/powerpoint/2010/main" val="3980504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p:txBody>
          <a:bodyPr/>
          <a:lstStyle/>
          <a:p>
            <a:r>
              <a:rPr lang="en-US" dirty="0"/>
              <a:t>Order Life Cycle</a:t>
            </a:r>
          </a:p>
        </p:txBody>
      </p:sp>
      <p:sp>
        <p:nvSpPr>
          <p:cNvPr id="9" name="Content Placeholder 8">
            <a:extLst>
              <a:ext uri="{FF2B5EF4-FFF2-40B4-BE49-F238E27FC236}">
                <a16:creationId xmlns:a16="http://schemas.microsoft.com/office/drawing/2014/main" id="{2920B472-54A0-9746-9599-7A24B31CF9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0"/>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085477" y="1155949"/>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572621" y="2311774"/>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2504409" y="2272156"/>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4856860" y="2831727"/>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7174686" y="2366947"/>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6313527" y="4129226"/>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059221" y="3982715"/>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585181" y="1737409"/>
            <a:ext cx="788162" cy="51285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866083" y="2612333"/>
            <a:ext cx="76145" cy="362644"/>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1598334" y="2532132"/>
            <a:ext cx="906076" cy="3961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3530121" y="2532132"/>
            <a:ext cx="196958" cy="67612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1990941" y="3032536"/>
            <a:ext cx="1266752" cy="785897"/>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139330" y="3208256"/>
            <a:ext cx="1175497" cy="6050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6371131" y="1932171"/>
            <a:ext cx="464780" cy="1486624"/>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5953897" y="3181847"/>
            <a:ext cx="853691" cy="104106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5444610" y="3351680"/>
            <a:ext cx="868918" cy="103752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4314827" y="3091704"/>
            <a:ext cx="542033" cy="41908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3648285" y="2861968"/>
            <a:ext cx="967157" cy="179429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4571204" y="1290918"/>
            <a:ext cx="0" cy="3540246"/>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2942427" y="698451"/>
            <a:ext cx="1176925" cy="248209"/>
          </a:xfrm>
          <a:prstGeom prst="rect">
            <a:avLst/>
          </a:prstGeom>
          <a:noFill/>
        </p:spPr>
        <p:txBody>
          <a:bodyPr wrap="none" rtlCol="0">
            <a:spAutoFit/>
          </a:bodyPr>
          <a:lstStyle/>
          <a:p>
            <a:r>
              <a:rPr lang="en-US" sz="1013"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4774482" y="701971"/>
            <a:ext cx="1456168" cy="248209"/>
          </a:xfrm>
          <a:prstGeom prst="rect">
            <a:avLst/>
          </a:prstGeom>
          <a:noFill/>
        </p:spPr>
        <p:txBody>
          <a:bodyPr wrap="square" rtlCol="0">
            <a:spAutoFit/>
          </a:bodyPr>
          <a:lstStyle/>
          <a:p>
            <a:r>
              <a:rPr lang="en-US" sz="1013"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5271205" y="1492389"/>
            <a:ext cx="1018227" cy="253916"/>
          </a:xfrm>
          <a:prstGeom prst="rect">
            <a:avLst/>
          </a:prstGeom>
          <a:noFill/>
        </p:spPr>
        <p:txBody>
          <a:bodyPr wrap="none" rtlCol="0">
            <a:spAutoFit/>
          </a:bodyPr>
          <a:lstStyle/>
          <a:p>
            <a:r>
              <a:rPr lang="en-US" sz="105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253776" y="1027142"/>
            <a:ext cx="971741" cy="253916"/>
          </a:xfrm>
          <a:prstGeom prst="rect">
            <a:avLst/>
          </a:prstGeom>
          <a:noFill/>
        </p:spPr>
        <p:txBody>
          <a:bodyPr wrap="none" rtlCol="0">
            <a:spAutoFit/>
          </a:bodyPr>
          <a:lstStyle/>
          <a:p>
            <a:r>
              <a:rPr lang="en-US" sz="105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241990" y="1320187"/>
            <a:ext cx="843488" cy="9573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19463" y="1802275"/>
            <a:ext cx="1002197" cy="253916"/>
          </a:xfrm>
          <a:prstGeom prst="rect">
            <a:avLst/>
          </a:prstGeom>
          <a:noFill/>
        </p:spPr>
        <p:txBody>
          <a:bodyPr wrap="none" rtlCol="0">
            <a:spAutoFit/>
          </a:bodyPr>
          <a:lstStyle/>
          <a:p>
            <a:r>
              <a:rPr lang="en-US" sz="105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231369" y="1686858"/>
            <a:ext cx="1039067" cy="253916"/>
          </a:xfrm>
          <a:prstGeom prst="rect">
            <a:avLst/>
          </a:prstGeom>
          <a:noFill/>
        </p:spPr>
        <p:txBody>
          <a:bodyPr wrap="none" rtlCol="0">
            <a:spAutoFit/>
          </a:bodyPr>
          <a:lstStyle/>
          <a:p>
            <a:r>
              <a:rPr lang="en-US" sz="105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593155" y="3383237"/>
            <a:ext cx="987771" cy="253916"/>
          </a:xfrm>
          <a:prstGeom prst="rect">
            <a:avLst/>
          </a:prstGeom>
          <a:noFill/>
        </p:spPr>
        <p:txBody>
          <a:bodyPr wrap="none" rtlCol="0">
            <a:spAutoFit/>
          </a:bodyPr>
          <a:lstStyle/>
          <a:p>
            <a:r>
              <a:rPr lang="en-US" sz="105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3342062" y="2778877"/>
            <a:ext cx="1534394" cy="415498"/>
          </a:xfrm>
          <a:prstGeom prst="rect">
            <a:avLst/>
          </a:prstGeom>
          <a:noFill/>
        </p:spPr>
        <p:txBody>
          <a:bodyPr wrap="none" rtlCol="0">
            <a:spAutoFit/>
          </a:bodyPr>
          <a:lstStyle/>
          <a:p>
            <a:r>
              <a:rPr lang="en-US" sz="1050" dirty="0">
                <a:solidFill>
                  <a:schemeClr val="accent5">
                    <a:lumMod val="75000"/>
                  </a:schemeClr>
                </a:solidFill>
              </a:rPr>
              <a:t>Allocate Voyage and   </a:t>
            </a:r>
          </a:p>
          <a:p>
            <a:r>
              <a:rPr lang="en-US" sz="105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010116" y="3193586"/>
            <a:ext cx="1487111" cy="6111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152922" y="1407812"/>
            <a:ext cx="672399" cy="10562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1637883" y="2251052"/>
            <a:ext cx="1039067" cy="253916"/>
          </a:xfrm>
          <a:prstGeom prst="rect">
            <a:avLst/>
          </a:prstGeom>
          <a:noFill/>
        </p:spPr>
        <p:txBody>
          <a:bodyPr wrap="none" rtlCol="0">
            <a:spAutoFit/>
          </a:bodyPr>
          <a:lstStyle/>
          <a:p>
            <a:r>
              <a:rPr lang="en-US" sz="105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506730" y="2699709"/>
            <a:ext cx="2566790" cy="46088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68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3B86B5-C17E-C049-89B3-0D1C1C3CB72E}"/>
              </a:ext>
            </a:extLst>
          </p:cNvPr>
          <p:cNvSpPr>
            <a:spLocks noGrp="1"/>
          </p:cNvSpPr>
          <p:nvPr>
            <p:ph type="title"/>
          </p:nvPr>
        </p:nvSpPr>
        <p:spPr/>
        <p:txBody>
          <a:bodyPr anchor="ctr"/>
          <a:lstStyle/>
          <a:p>
            <a:r>
              <a:rPr lang="en-US" dirty="0"/>
              <a:t>Eventual Data Consistency </a:t>
            </a:r>
          </a:p>
        </p:txBody>
      </p:sp>
      <p:sp>
        <p:nvSpPr>
          <p:cNvPr id="3" name="Content Placeholder 2">
            <a:extLst>
              <a:ext uri="{FF2B5EF4-FFF2-40B4-BE49-F238E27FC236}">
                <a16:creationId xmlns:a16="http://schemas.microsoft.com/office/drawing/2014/main" id="{B68D8C3B-4093-FE40-864E-22BF8A3C39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32058E2-9BB3-B749-848F-14249C6E9BB5}"/>
              </a:ext>
            </a:extLst>
          </p:cNvPr>
          <p:cNvSpPr>
            <a:spLocks noGrp="1"/>
          </p:cNvSpPr>
          <p:nvPr>
            <p:ph type="sldNum" sz="quarter" idx="10"/>
          </p:nvPr>
        </p:nvSpPr>
        <p:spPr/>
        <p:txBody>
          <a:bodyPr/>
          <a:lstStyle/>
          <a:p>
            <a:fld id="{2F63A97E-D605-DC42-8452-C14CD1FA87FA}" type="slidenum">
              <a:rPr lang="en-US" smtClean="0">
                <a:solidFill>
                  <a:srgbClr val="5AAAFA"/>
                </a:solidFill>
              </a:rPr>
              <a:pPr/>
              <a:t>21</a:t>
            </a:fld>
            <a:endParaRPr lang="en-US">
              <a:solidFill>
                <a:srgbClr val="5AAAFA"/>
              </a:solidFill>
            </a:endParaRPr>
          </a:p>
        </p:txBody>
      </p:sp>
    </p:spTree>
    <p:extLst>
      <p:ext uri="{BB962C8B-B14F-4D97-AF65-F5344CB8AC3E}">
        <p14:creationId xmlns:p14="http://schemas.microsoft.com/office/powerpoint/2010/main" val="1770373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3B86B5-C17E-C049-89B3-0D1C1C3CB72E}"/>
              </a:ext>
            </a:extLst>
          </p:cNvPr>
          <p:cNvSpPr>
            <a:spLocks noGrp="1"/>
          </p:cNvSpPr>
          <p:nvPr>
            <p:ph type="title"/>
          </p:nvPr>
        </p:nvSpPr>
        <p:spPr/>
        <p:txBody>
          <a:bodyPr anchor="ctr"/>
          <a:lstStyle/>
          <a:p>
            <a:r>
              <a:rPr lang="en-US" dirty="0"/>
              <a:t>Command Query Responsibility Segregation</a:t>
            </a:r>
          </a:p>
        </p:txBody>
      </p:sp>
      <p:sp>
        <p:nvSpPr>
          <p:cNvPr id="3" name="Content Placeholder 2">
            <a:extLst>
              <a:ext uri="{FF2B5EF4-FFF2-40B4-BE49-F238E27FC236}">
                <a16:creationId xmlns:a16="http://schemas.microsoft.com/office/drawing/2014/main" id="{AD60EFBA-1D24-7E42-8CC6-78F22DB143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32058E2-9BB3-B749-848F-14249C6E9BB5}"/>
              </a:ext>
            </a:extLst>
          </p:cNvPr>
          <p:cNvSpPr>
            <a:spLocks noGrp="1"/>
          </p:cNvSpPr>
          <p:nvPr>
            <p:ph type="sldNum" sz="quarter" idx="10"/>
          </p:nvPr>
        </p:nvSpPr>
        <p:spPr/>
        <p:txBody>
          <a:bodyPr/>
          <a:lstStyle/>
          <a:p>
            <a:fld id="{2F63A97E-D605-DC42-8452-C14CD1FA87FA}" type="slidenum">
              <a:rPr lang="en-US" smtClean="0">
                <a:solidFill>
                  <a:srgbClr val="5AAAFA"/>
                </a:solidFill>
              </a:rPr>
              <a:pPr/>
              <a:t>22</a:t>
            </a:fld>
            <a:endParaRPr lang="en-US">
              <a:solidFill>
                <a:srgbClr val="5AAAFA"/>
              </a:solidFill>
            </a:endParaRPr>
          </a:p>
        </p:txBody>
      </p:sp>
    </p:spTree>
    <p:extLst>
      <p:ext uri="{BB962C8B-B14F-4D97-AF65-F5344CB8AC3E}">
        <p14:creationId xmlns:p14="http://schemas.microsoft.com/office/powerpoint/2010/main" val="335212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sz="2400"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965458" y="1493891"/>
            <a:ext cx="3038666" cy="182080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ea typeface="+mn-ea"/>
                <a:cs typeface="+mn-cs"/>
              </a:rPr>
              <a:t>Order MS</a:t>
            </a:r>
          </a:p>
        </p:txBody>
      </p:sp>
      <p:sp>
        <p:nvSpPr>
          <p:cNvPr id="7" name="Can 6">
            <a:extLst>
              <a:ext uri="{FF2B5EF4-FFF2-40B4-BE49-F238E27FC236}">
                <a16:creationId xmlns:a16="http://schemas.microsoft.com/office/drawing/2014/main" id="{E6D4EA1D-6A39-714A-9E5C-421D88572842}"/>
              </a:ext>
            </a:extLst>
          </p:cNvPr>
          <p:cNvSpPr/>
          <p:nvPr/>
        </p:nvSpPr>
        <p:spPr>
          <a:xfrm>
            <a:off x="1890886" y="3825081"/>
            <a:ext cx="593906"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126379" y="3293213"/>
            <a:ext cx="1340059" cy="188958"/>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1699842" y="2719751"/>
            <a:ext cx="720887" cy="71671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284" y="3438551"/>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126423" y="1865851"/>
            <a:ext cx="1151012" cy="8518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2583602" y="1873474"/>
            <a:ext cx="1151012" cy="8518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2625997" y="2725288"/>
            <a:ext cx="533111" cy="858311"/>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4198572" y="2189549"/>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3734614" y="2299381"/>
            <a:ext cx="463958" cy="10491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endCxn id="23" idx="0"/>
          </p:cNvCxnSpPr>
          <p:nvPr/>
        </p:nvCxnSpPr>
        <p:spPr>
          <a:xfrm rot="5400000">
            <a:off x="1907037" y="1288093"/>
            <a:ext cx="372649" cy="78286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endCxn id="29" idx="0"/>
          </p:cNvCxnSpPr>
          <p:nvPr/>
        </p:nvCxnSpPr>
        <p:spPr>
          <a:xfrm rot="16200000" flipH="1">
            <a:off x="2631814" y="1346180"/>
            <a:ext cx="380273" cy="674316"/>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038903" y="3085918"/>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Events</a:t>
            </a:r>
          </a:p>
        </p:txBody>
      </p:sp>
      <p:pic>
        <p:nvPicPr>
          <p:cNvPr id="32" name="Picture 31">
            <a:extLst>
              <a:ext uri="{FF2B5EF4-FFF2-40B4-BE49-F238E27FC236}">
                <a16:creationId xmlns:a16="http://schemas.microsoft.com/office/drawing/2014/main" id="{EC4ED7CF-6313-DB4F-B4BB-5739A5D41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60" y="3424532"/>
            <a:ext cx="414713" cy="290095"/>
          </a:xfrm>
          <a:prstGeom prst="rect">
            <a:avLst/>
          </a:prstGeom>
        </p:spPr>
      </p:pic>
      <p:pic>
        <p:nvPicPr>
          <p:cNvPr id="33" name="Picture 32">
            <a:extLst>
              <a:ext uri="{FF2B5EF4-FFF2-40B4-BE49-F238E27FC236}">
                <a16:creationId xmlns:a16="http://schemas.microsoft.com/office/drawing/2014/main" id="{DFA31C7C-5FC0-7C4B-9911-F234A5CA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879" y="3569579"/>
            <a:ext cx="414713" cy="290095"/>
          </a:xfrm>
          <a:prstGeom prst="rect">
            <a:avLst/>
          </a:prstGeom>
        </p:spPr>
      </p:pic>
      <p:cxnSp>
        <p:nvCxnSpPr>
          <p:cNvPr id="34" name="Elbow Connector 33">
            <a:extLst>
              <a:ext uri="{FF2B5EF4-FFF2-40B4-BE49-F238E27FC236}">
                <a16:creationId xmlns:a16="http://schemas.microsoft.com/office/drawing/2014/main" id="{0F34A877-A470-AD4B-A313-74C17DEB8FDC}"/>
              </a:ext>
            </a:extLst>
          </p:cNvPr>
          <p:cNvCxnSpPr>
            <a:cxnSpLocks/>
            <a:stCxn id="32" idx="1"/>
            <a:endCxn id="29" idx="2"/>
          </p:cNvCxnSpPr>
          <p:nvPr/>
        </p:nvCxnSpPr>
        <p:spPr>
          <a:xfrm rot="10800000">
            <a:off x="3159108" y="2725288"/>
            <a:ext cx="433152" cy="844293"/>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BFC243-BB4B-A049-BE45-A957BD3BB7A5}"/>
              </a:ext>
            </a:extLst>
          </p:cNvPr>
          <p:cNvSpPr txBox="1"/>
          <p:nvPr/>
        </p:nvSpPr>
        <p:spPr>
          <a:xfrm>
            <a:off x="3042109" y="1099871"/>
            <a:ext cx="55015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Arial"/>
                <a:ea typeface="+mn-ea"/>
                <a:cs typeface="+mn-cs"/>
              </a:rPr>
              <a:t>APIs</a:t>
            </a:r>
          </a:p>
        </p:txBody>
      </p:sp>
      <p:sp>
        <p:nvSpPr>
          <p:cNvPr id="9" name="Rectangle 8">
            <a:extLst>
              <a:ext uri="{FF2B5EF4-FFF2-40B4-BE49-F238E27FC236}">
                <a16:creationId xmlns:a16="http://schemas.microsoft.com/office/drawing/2014/main" id="{FCC32123-C868-194A-9ED2-8007F817C7CF}"/>
              </a:ext>
            </a:extLst>
          </p:cNvPr>
          <p:cNvSpPr/>
          <p:nvPr/>
        </p:nvSpPr>
        <p:spPr>
          <a:xfrm>
            <a:off x="132639" y="4423651"/>
            <a:ext cx="8916357" cy="2616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https://</a:t>
            </a:r>
            <a:r>
              <a:rPr kumimoji="0" lang="en-US" sz="1100" b="0" i="0" u="none" strike="noStrike" kern="1200" cap="none" spc="0" normalizeH="0" baseline="0" noProof="0" dirty="0" err="1">
                <a:ln>
                  <a:noFill/>
                </a:ln>
                <a:solidFill>
                  <a:prstClr val="black"/>
                </a:solidFill>
                <a:effectLst/>
                <a:uLnTx/>
                <a:uFillTx/>
                <a:latin typeface="Arial"/>
                <a:ea typeface="+mn-ea"/>
                <a:cs typeface="+mn-cs"/>
              </a:rPr>
              <a:t>github.com</a:t>
            </a:r>
            <a:r>
              <a:rPr kumimoji="0" lang="en-US" sz="1100" b="0" i="0" u="none" strike="noStrike" kern="1200" cap="none" spc="0" normalizeH="0" baseline="0" noProof="0" dirty="0">
                <a:ln>
                  <a:noFill/>
                </a:ln>
                <a:solidFill>
                  <a:prstClr val="black"/>
                </a:solidFill>
                <a:effectLst/>
                <a:uLnTx/>
                <a:uFillTx/>
                <a:latin typeface="Arial"/>
                <a:ea typeface="+mn-ea"/>
                <a:cs typeface="+mn-cs"/>
              </a:rPr>
              <a:t>/</a:t>
            </a:r>
            <a:r>
              <a:rPr kumimoji="0" lang="en-US" sz="1100" b="0" i="0" u="none" strike="noStrike" kern="1200" cap="none" spc="0" normalizeH="0" baseline="0" noProof="0" dirty="0" err="1">
                <a:ln>
                  <a:noFill/>
                </a:ln>
                <a:solidFill>
                  <a:prstClr val="black"/>
                </a:solidFill>
                <a:effectLst/>
                <a:uLnTx/>
                <a:uFillTx/>
                <a:latin typeface="Arial"/>
                <a:ea typeface="+mn-ea"/>
                <a:cs typeface="+mn-cs"/>
              </a:rPr>
              <a:t>ibm</a:t>
            </a:r>
            <a:r>
              <a:rPr kumimoji="0" lang="en-US" sz="1100" b="0" i="0" u="none" strike="noStrike" kern="1200" cap="none" spc="0" normalizeH="0" baseline="0" noProof="0" dirty="0">
                <a:ln>
                  <a:noFill/>
                </a:ln>
                <a:solidFill>
                  <a:prstClr val="black"/>
                </a:solidFill>
                <a:effectLst/>
                <a:uLnTx/>
                <a:uFillTx/>
                <a:latin typeface="Arial"/>
                <a:ea typeface="+mn-ea"/>
                <a:cs typeface="+mn-cs"/>
              </a:rPr>
              <a:t>-cloud-architecture/refarch-kc-order-ms#command-query-responsibility-segregation-cqrs-pattern</a:t>
            </a:r>
          </a:p>
        </p:txBody>
      </p:sp>
      <p:grpSp>
        <p:nvGrpSpPr>
          <p:cNvPr id="36" name="Group 35">
            <a:extLst>
              <a:ext uri="{FF2B5EF4-FFF2-40B4-BE49-F238E27FC236}">
                <a16:creationId xmlns:a16="http://schemas.microsoft.com/office/drawing/2014/main" id="{1AB4FAAD-B6CB-6649-8552-B1E338A0995A}"/>
              </a:ext>
            </a:extLst>
          </p:cNvPr>
          <p:cNvGrpSpPr/>
          <p:nvPr/>
        </p:nvGrpSpPr>
        <p:grpSpPr>
          <a:xfrm>
            <a:off x="2038904" y="1065482"/>
            <a:ext cx="785022" cy="420094"/>
            <a:chOff x="3383969" y="684409"/>
            <a:chExt cx="626831" cy="266407"/>
          </a:xfrm>
        </p:grpSpPr>
        <p:grpSp>
          <p:nvGrpSpPr>
            <p:cNvPr id="37" name="Group 36">
              <a:extLst>
                <a:ext uri="{FF2B5EF4-FFF2-40B4-BE49-F238E27FC236}">
                  <a16:creationId xmlns:a16="http://schemas.microsoft.com/office/drawing/2014/main" id="{C1090BE0-575E-7744-935E-F567069B2EF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A34EF395-3E58-9740-AA13-0961E2C22ED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F102DA59-8E24-9C4B-9AFD-39E2F20E389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32BBDDE3-D705-0440-9E79-7A8A6EECBF71}"/>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45" name="Oval 44">
                <a:extLst>
                  <a:ext uri="{FF2B5EF4-FFF2-40B4-BE49-F238E27FC236}">
                    <a16:creationId xmlns:a16="http://schemas.microsoft.com/office/drawing/2014/main" id="{081ABCD9-39C9-AE49-926B-7BF483A8CF69}"/>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7" name="Straight Connector 46">
                <a:extLst>
                  <a:ext uri="{FF2B5EF4-FFF2-40B4-BE49-F238E27FC236}">
                    <a16:creationId xmlns:a16="http://schemas.microsoft.com/office/drawing/2014/main" id="{11E97CCD-C9D2-E04F-8A5A-F2E3F64A02B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5645F35F-A119-AC4A-9C0E-1EC5261F193E}"/>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2" name="Oval 41">
                <a:extLst>
                  <a:ext uri="{FF2B5EF4-FFF2-40B4-BE49-F238E27FC236}">
                    <a16:creationId xmlns:a16="http://schemas.microsoft.com/office/drawing/2014/main" id="{0AEBABC3-212A-764B-B79A-DC78ED411E1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4" name="Straight Connector 43">
                <a:extLst>
                  <a:ext uri="{FF2B5EF4-FFF2-40B4-BE49-F238E27FC236}">
                    <a16:creationId xmlns:a16="http://schemas.microsoft.com/office/drawing/2014/main" id="{76DBEE8F-D619-8549-8C77-C001024E076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Rectangle 2">
            <a:extLst>
              <a:ext uri="{FF2B5EF4-FFF2-40B4-BE49-F238E27FC236}">
                <a16:creationId xmlns:a16="http://schemas.microsoft.com/office/drawing/2014/main" id="{0070E44E-4601-1F49-9797-67A9261AA887}"/>
              </a:ext>
            </a:extLst>
          </p:cNvPr>
          <p:cNvSpPr/>
          <p:nvPr/>
        </p:nvSpPr>
        <p:spPr>
          <a:xfrm>
            <a:off x="5107390" y="968745"/>
            <a:ext cx="3819634" cy="1338828"/>
          </a:xfrm>
          <a:prstGeom prst="rect">
            <a:avLst/>
          </a:prstGeom>
        </p:spPr>
        <p:txBody>
          <a:bodyPr wrap="square">
            <a:spAutoFit/>
          </a:bodyPr>
          <a:lstStyle/>
          <a:p>
            <a:r>
              <a:rPr lang="en-US" dirty="0"/>
              <a:t>CRUD works for totally isolated data but becoming hard to do cross domain services with consistency</a:t>
            </a:r>
          </a:p>
          <a:p>
            <a:endParaRPr lang="en-US" dirty="0"/>
          </a:p>
          <a:p>
            <a:endParaRPr lang="en-US" dirty="0"/>
          </a:p>
          <a:p>
            <a:r>
              <a:rPr lang="en-US" dirty="0"/>
              <a:t>How to </a:t>
            </a:r>
            <a:r>
              <a:rPr lang="en-US" b="1" dirty="0"/>
              <a:t>join </a:t>
            </a:r>
            <a:r>
              <a:rPr lang="en-US" dirty="0"/>
              <a:t>data / entities ?</a:t>
            </a:r>
            <a:endParaRPr lang="en-US" b="1" dirty="0"/>
          </a:p>
        </p:txBody>
      </p:sp>
    </p:spTree>
    <p:extLst>
      <p:ext uri="{BB962C8B-B14F-4D97-AF65-F5344CB8AC3E}">
        <p14:creationId xmlns:p14="http://schemas.microsoft.com/office/powerpoint/2010/main" val="1972944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220064" y="3546310"/>
            <a:ext cx="4784648" cy="74413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Event Backbone</a:t>
            </a:r>
          </a:p>
        </p:txBody>
      </p:sp>
      <p:sp>
        <p:nvSpPr>
          <p:cNvPr id="2" name="Title 1"/>
          <p:cNvSpPr>
            <a:spLocks noGrp="1"/>
          </p:cNvSpPr>
          <p:nvPr>
            <p:ph type="title"/>
          </p:nvPr>
        </p:nvSpPr>
        <p:spPr>
          <a:xfrm>
            <a:off x="99757" y="121459"/>
            <a:ext cx="8152409" cy="400193"/>
          </a:xfrm>
        </p:spPr>
        <p:txBody>
          <a:bodyPr/>
          <a:lstStyle/>
          <a:p>
            <a:pPr algn="l"/>
            <a:r>
              <a:rPr lang="en-US" dirty="0"/>
              <a:t>Orders Microservice: Event Sourcing &amp; CQRS</a:t>
            </a:r>
          </a:p>
        </p:txBody>
      </p:sp>
      <p:cxnSp>
        <p:nvCxnSpPr>
          <p:cNvPr id="52" name="Elbow Connector 51"/>
          <p:cNvCxnSpPr>
            <a:cxnSpLocks/>
            <a:stCxn id="31" idx="2"/>
          </p:cNvCxnSpPr>
          <p:nvPr/>
        </p:nvCxnSpPr>
        <p:spPr>
          <a:xfrm rot="16200000" flipH="1">
            <a:off x="1327780" y="1736278"/>
            <a:ext cx="518921" cy="10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086266" y="1969189"/>
            <a:ext cx="824010" cy="68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solidFill>
                <a:effectLst/>
                <a:uLnTx/>
                <a:uFillTx/>
                <a:latin typeface="Arial"/>
                <a:ea typeface="+mn-ea"/>
                <a:cs typeface="+mn-cs"/>
              </a:rPr>
              <a:t>Order Command MS</a:t>
            </a:r>
          </a:p>
        </p:txBody>
      </p:sp>
      <p:sp>
        <p:nvSpPr>
          <p:cNvPr id="53" name="Rectangle 52"/>
          <p:cNvSpPr/>
          <p:nvPr/>
        </p:nvSpPr>
        <p:spPr>
          <a:xfrm>
            <a:off x="1179331" y="2116097"/>
            <a:ext cx="824010" cy="41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a:ea typeface="+mn-ea"/>
                <a:cs typeface="+mn-cs"/>
              </a:rPr>
              <a:t>BFF</a:t>
            </a:r>
          </a:p>
        </p:txBody>
      </p:sp>
      <p:cxnSp>
        <p:nvCxnSpPr>
          <p:cNvPr id="60" name="Elbow Connector 59"/>
          <p:cNvCxnSpPr>
            <a:cxnSpLocks/>
            <a:stCxn id="34" idx="2"/>
          </p:cNvCxnSpPr>
          <p:nvPr/>
        </p:nvCxnSpPr>
        <p:spPr>
          <a:xfrm rot="5400000">
            <a:off x="5327763" y="637207"/>
            <a:ext cx="443498" cy="184810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43760" y="1063153"/>
            <a:ext cx="1285875" cy="414207"/>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sp>
        <p:nvSpPr>
          <p:cNvPr id="34" name="Rectangle 33"/>
          <p:cNvSpPr/>
          <p:nvPr/>
        </p:nvSpPr>
        <p:spPr>
          <a:xfrm>
            <a:off x="5830627" y="925304"/>
            <a:ext cx="1285875" cy="414207"/>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Dashboard Web</a:t>
            </a:r>
          </a:p>
        </p:txBody>
      </p:sp>
      <p:sp>
        <p:nvSpPr>
          <p:cNvPr id="48" name="TextBox 47"/>
          <p:cNvSpPr txBox="1"/>
          <p:nvPr/>
        </p:nvSpPr>
        <p:spPr>
          <a:xfrm>
            <a:off x="5083546" y="1559933"/>
            <a:ext cx="968535" cy="21358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Arial"/>
                <a:ea typeface="+mn-ea"/>
                <a:cs typeface="+mn-cs"/>
              </a:rPr>
              <a:t>Complex Queries</a:t>
            </a:r>
          </a:p>
        </p:txBody>
      </p:sp>
      <p:sp>
        <p:nvSpPr>
          <p:cNvPr id="55" name="TextBox 54"/>
          <p:cNvSpPr txBox="1"/>
          <p:nvPr/>
        </p:nvSpPr>
        <p:spPr>
          <a:xfrm>
            <a:off x="640313" y="1644515"/>
            <a:ext cx="949299" cy="33483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178BE">
                    <a:lumMod val="25000"/>
                  </a:srgbClr>
                </a:solidFill>
                <a:effectLst/>
                <a:uLnTx/>
                <a:uFillTx/>
                <a:latin typeface="Arial"/>
                <a:ea typeface="+mn-ea"/>
                <a:cs typeface="+mn-cs"/>
              </a:rPr>
              <a:t>Add, read by ID,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178BE">
                    <a:lumMod val="25000"/>
                  </a:srgbClr>
                </a:solidFill>
                <a:effectLst/>
                <a:uLnTx/>
                <a:uFillTx/>
                <a:latin typeface="Arial"/>
                <a:ea typeface="+mn-ea"/>
                <a:cs typeface="+mn-cs"/>
              </a:rPr>
              <a:t>update Order</a:t>
            </a:r>
          </a:p>
        </p:txBody>
      </p:sp>
      <p:cxnSp>
        <p:nvCxnSpPr>
          <p:cNvPr id="56" name="Elbow Connector 55"/>
          <p:cNvCxnSpPr>
            <a:cxnSpLocks/>
            <a:endCxn id="88" idx="2"/>
          </p:cNvCxnSpPr>
          <p:nvPr/>
        </p:nvCxnSpPr>
        <p:spPr>
          <a:xfrm flipV="1">
            <a:off x="4418928" y="2668970"/>
            <a:ext cx="208816" cy="1154786"/>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47" idx="2"/>
          </p:cNvCxnSpPr>
          <p:nvPr/>
        </p:nvCxnSpPr>
        <p:spPr>
          <a:xfrm rot="5400000">
            <a:off x="2633352" y="2958837"/>
            <a:ext cx="1167838" cy="562000"/>
          </a:xfrm>
          <a:prstGeom prst="bentConnector4">
            <a:avLst>
              <a:gd name="adj1" fmla="val 43708"/>
              <a:gd name="adj2" fmla="val 1406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187891" y="992605"/>
            <a:ext cx="468022" cy="631144"/>
            <a:chOff x="8826" y="-1"/>
            <a:chExt cx="707232" cy="953727"/>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85832" cy="2464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END</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7289093" y="848670"/>
            <a:ext cx="468022" cy="631144"/>
            <a:chOff x="8826" y="-1"/>
            <a:chExt cx="707232" cy="953727"/>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18375" cy="2464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BUSINESS</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endCxn id="53" idx="3"/>
          </p:cNvCxnSpPr>
          <p:nvPr/>
        </p:nvCxnSpPr>
        <p:spPr>
          <a:xfrm rot="16200000" flipH="1" flipV="1">
            <a:off x="2473042" y="1300255"/>
            <a:ext cx="553244" cy="1492646"/>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3786244" y="2298679"/>
            <a:ext cx="267746" cy="35723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44E51D17-B445-A14E-B573-92EB0C82C6DB}"/>
              </a:ext>
            </a:extLst>
          </p:cNvPr>
          <p:cNvSpPr/>
          <p:nvPr/>
        </p:nvSpPr>
        <p:spPr>
          <a:xfrm>
            <a:off x="4215739" y="1982241"/>
            <a:ext cx="824010" cy="68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solidFill>
                <a:effectLst/>
                <a:uLnTx/>
                <a:uFillTx/>
                <a:latin typeface="Arial"/>
                <a:ea typeface="+mn-ea"/>
                <a:cs typeface="+mn-cs"/>
              </a:rPr>
              <a:t>Order Queries MS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928" y="3218779"/>
            <a:ext cx="414713" cy="2900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629" y="2977479"/>
            <a:ext cx="414713" cy="290095"/>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endCxn id="53" idx="3"/>
          </p:cNvCxnSpPr>
          <p:nvPr/>
        </p:nvCxnSpPr>
        <p:spPr>
          <a:xfrm rot="16200000" flipH="1" flipV="1">
            <a:off x="3044304" y="742045"/>
            <a:ext cx="540193" cy="2622119"/>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16C78587-C305-8E4F-9E46-8B03C58DD9B6}"/>
              </a:ext>
            </a:extLst>
          </p:cNvPr>
          <p:cNvSpPr/>
          <p:nvPr/>
        </p:nvSpPr>
        <p:spPr bwMode="auto">
          <a:xfrm>
            <a:off x="2948942"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7EDE5BCB-E9B5-F243-8618-573B9CA5E25B}"/>
              </a:ext>
            </a:extLst>
          </p:cNvPr>
          <p:cNvSpPr/>
          <p:nvPr/>
        </p:nvSpPr>
        <p:spPr bwMode="auto">
          <a:xfrm>
            <a:off x="3131820"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6383300F-167E-044E-A428-95CC8D7EFA81}"/>
              </a:ext>
            </a:extLst>
          </p:cNvPr>
          <p:cNvSpPr/>
          <p:nvPr/>
        </p:nvSpPr>
        <p:spPr bwMode="auto">
          <a:xfrm>
            <a:off x="3315991"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ounded Rectangle 41">
            <a:extLst>
              <a:ext uri="{FF2B5EF4-FFF2-40B4-BE49-F238E27FC236}">
                <a16:creationId xmlns:a16="http://schemas.microsoft.com/office/drawing/2014/main" id="{EFD70F6B-4B52-C442-A4EF-74CD0856A926}"/>
              </a:ext>
            </a:extLst>
          </p:cNvPr>
          <p:cNvSpPr/>
          <p:nvPr/>
        </p:nvSpPr>
        <p:spPr bwMode="auto">
          <a:xfrm>
            <a:off x="3498869"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Rounded Rectangle 42">
            <a:extLst>
              <a:ext uri="{FF2B5EF4-FFF2-40B4-BE49-F238E27FC236}">
                <a16:creationId xmlns:a16="http://schemas.microsoft.com/office/drawing/2014/main" id="{E3B972D3-E7C8-3D4F-8831-8DDE49258781}"/>
              </a:ext>
            </a:extLst>
          </p:cNvPr>
          <p:cNvSpPr/>
          <p:nvPr/>
        </p:nvSpPr>
        <p:spPr bwMode="auto">
          <a:xfrm>
            <a:off x="3683040"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Rounded Rectangle 43">
            <a:extLst>
              <a:ext uri="{FF2B5EF4-FFF2-40B4-BE49-F238E27FC236}">
                <a16:creationId xmlns:a16="http://schemas.microsoft.com/office/drawing/2014/main" id="{D6B816F5-9CE3-4743-9772-B7E59793130B}"/>
              </a:ext>
            </a:extLst>
          </p:cNvPr>
          <p:cNvSpPr/>
          <p:nvPr/>
        </p:nvSpPr>
        <p:spPr bwMode="auto">
          <a:xfrm>
            <a:off x="3869819"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Rounded Rectangle 44">
            <a:extLst>
              <a:ext uri="{FF2B5EF4-FFF2-40B4-BE49-F238E27FC236}">
                <a16:creationId xmlns:a16="http://schemas.microsoft.com/office/drawing/2014/main" id="{2FB68ACB-82A3-2147-9348-153685F50EEB}"/>
              </a:ext>
            </a:extLst>
          </p:cNvPr>
          <p:cNvSpPr/>
          <p:nvPr/>
        </p:nvSpPr>
        <p:spPr bwMode="auto">
          <a:xfrm>
            <a:off x="4050089" y="3636983"/>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B60A4CEF-5BBE-6C42-8F50-8C026673E18B}"/>
              </a:ext>
            </a:extLst>
          </p:cNvPr>
          <p:cNvSpPr/>
          <p:nvPr/>
        </p:nvSpPr>
        <p:spPr bwMode="auto">
          <a:xfrm>
            <a:off x="4230359" y="3636983"/>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Can 49">
            <a:extLst>
              <a:ext uri="{FF2B5EF4-FFF2-40B4-BE49-F238E27FC236}">
                <a16:creationId xmlns:a16="http://schemas.microsoft.com/office/drawing/2014/main" id="{08677E26-4C99-334F-B272-C29B26BA4A31}"/>
              </a:ext>
            </a:extLst>
          </p:cNvPr>
          <p:cNvSpPr/>
          <p:nvPr/>
        </p:nvSpPr>
        <p:spPr>
          <a:xfrm>
            <a:off x="4952518" y="2307420"/>
            <a:ext cx="267746" cy="35723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3D297CC9-095F-E34C-BE35-C102CC63EE32}"/>
              </a:ext>
            </a:extLst>
          </p:cNvPr>
          <p:cNvGrpSpPr/>
          <p:nvPr/>
        </p:nvGrpSpPr>
        <p:grpSpPr>
          <a:xfrm>
            <a:off x="3215215" y="1779016"/>
            <a:ext cx="599030" cy="186182"/>
            <a:chOff x="3383969" y="684409"/>
            <a:chExt cx="626831" cy="266407"/>
          </a:xfrm>
        </p:grpSpPr>
        <p:grpSp>
          <p:nvGrpSpPr>
            <p:cNvPr id="54" name="Group 53">
              <a:extLst>
                <a:ext uri="{FF2B5EF4-FFF2-40B4-BE49-F238E27FC236}">
                  <a16:creationId xmlns:a16="http://schemas.microsoft.com/office/drawing/2014/main" id="{B841E361-693A-2E48-B105-695569FBB9D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70" name="Oval 69">
                <a:extLst>
                  <a:ext uri="{FF2B5EF4-FFF2-40B4-BE49-F238E27FC236}">
                    <a16:creationId xmlns:a16="http://schemas.microsoft.com/office/drawing/2014/main" id="{552129DA-0BFA-9645-AD70-81888EEBD5C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FD1107B-3DDC-E544-8B10-69E63EEBBF1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976EAF13-BF2D-B54F-8F6C-8AF7EEE0DFE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68" name="Oval 67">
                <a:extLst>
                  <a:ext uri="{FF2B5EF4-FFF2-40B4-BE49-F238E27FC236}">
                    <a16:creationId xmlns:a16="http://schemas.microsoft.com/office/drawing/2014/main" id="{08A5F7C9-D5C1-384A-B310-8FFFAF7557C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69" name="Straight Connector 68">
                <a:extLst>
                  <a:ext uri="{FF2B5EF4-FFF2-40B4-BE49-F238E27FC236}">
                    <a16:creationId xmlns:a16="http://schemas.microsoft.com/office/drawing/2014/main" id="{AFAC790A-DFE0-234E-BE4C-12D05833A6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a:extLst>
                <a:ext uri="{FF2B5EF4-FFF2-40B4-BE49-F238E27FC236}">
                  <a16:creationId xmlns:a16="http://schemas.microsoft.com/office/drawing/2014/main" id="{F5AF5707-E42B-F44E-8D08-7716D07324B1}"/>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65" name="Oval 64">
                <a:extLst>
                  <a:ext uri="{FF2B5EF4-FFF2-40B4-BE49-F238E27FC236}">
                    <a16:creationId xmlns:a16="http://schemas.microsoft.com/office/drawing/2014/main" id="{F4652F23-ACBC-5B4A-936E-26893AC6662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66" name="Straight Connector 65">
                <a:extLst>
                  <a:ext uri="{FF2B5EF4-FFF2-40B4-BE49-F238E27FC236}">
                    <a16:creationId xmlns:a16="http://schemas.microsoft.com/office/drawing/2014/main" id="{C7D733F4-F34C-1847-8E4E-EA5CDD14C1F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72" name="Group 71">
            <a:extLst>
              <a:ext uri="{FF2B5EF4-FFF2-40B4-BE49-F238E27FC236}">
                <a16:creationId xmlns:a16="http://schemas.microsoft.com/office/drawing/2014/main" id="{1B3F0891-277D-D74B-A847-FDE5EAB9E651}"/>
              </a:ext>
            </a:extLst>
          </p:cNvPr>
          <p:cNvGrpSpPr/>
          <p:nvPr/>
        </p:nvGrpSpPr>
        <p:grpSpPr>
          <a:xfrm>
            <a:off x="1300157" y="1911197"/>
            <a:ext cx="599030" cy="186182"/>
            <a:chOff x="3383969" y="684409"/>
            <a:chExt cx="626831" cy="266407"/>
          </a:xfrm>
        </p:grpSpPr>
        <p:grpSp>
          <p:nvGrpSpPr>
            <p:cNvPr id="74" name="Group 73">
              <a:extLst>
                <a:ext uri="{FF2B5EF4-FFF2-40B4-BE49-F238E27FC236}">
                  <a16:creationId xmlns:a16="http://schemas.microsoft.com/office/drawing/2014/main" id="{2DDB8DF0-411D-2540-9852-2943A965AF1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92" name="Oval 91">
                <a:extLst>
                  <a:ext uri="{FF2B5EF4-FFF2-40B4-BE49-F238E27FC236}">
                    <a16:creationId xmlns:a16="http://schemas.microsoft.com/office/drawing/2014/main" id="{062914FE-AF53-1140-882A-2199DEBD37B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3" name="Straight Connector 92">
                <a:extLst>
                  <a:ext uri="{FF2B5EF4-FFF2-40B4-BE49-F238E27FC236}">
                    <a16:creationId xmlns:a16="http://schemas.microsoft.com/office/drawing/2014/main" id="{5AC213C3-7F13-6540-B0CC-4A1E5DA57D3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394B4C0B-1A4C-7746-BCCC-1408679AB6A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83" name="Oval 82">
                <a:extLst>
                  <a:ext uri="{FF2B5EF4-FFF2-40B4-BE49-F238E27FC236}">
                    <a16:creationId xmlns:a16="http://schemas.microsoft.com/office/drawing/2014/main" id="{D719099D-7762-B84C-83A2-F0244AA8839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0" name="Straight Connector 89">
                <a:extLst>
                  <a:ext uri="{FF2B5EF4-FFF2-40B4-BE49-F238E27FC236}">
                    <a16:creationId xmlns:a16="http://schemas.microsoft.com/office/drawing/2014/main" id="{854EA636-DC65-004D-9658-4BB0AE56425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D485925-7CE7-9344-8A63-5E1521D602F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77" name="Oval 76">
                <a:extLst>
                  <a:ext uri="{FF2B5EF4-FFF2-40B4-BE49-F238E27FC236}">
                    <a16:creationId xmlns:a16="http://schemas.microsoft.com/office/drawing/2014/main" id="{006E0720-BD2E-3F45-873B-8D6AE64A406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82" name="Straight Connector 81">
                <a:extLst>
                  <a:ext uri="{FF2B5EF4-FFF2-40B4-BE49-F238E27FC236}">
                    <a16:creationId xmlns:a16="http://schemas.microsoft.com/office/drawing/2014/main" id="{5A6EDB27-5B86-7745-B47B-22247649DC9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94" name="Group 93">
            <a:extLst>
              <a:ext uri="{FF2B5EF4-FFF2-40B4-BE49-F238E27FC236}">
                <a16:creationId xmlns:a16="http://schemas.microsoft.com/office/drawing/2014/main" id="{0602803D-3FDD-684C-9519-C6EF213F3397}"/>
              </a:ext>
            </a:extLst>
          </p:cNvPr>
          <p:cNvGrpSpPr/>
          <p:nvPr/>
        </p:nvGrpSpPr>
        <p:grpSpPr>
          <a:xfrm>
            <a:off x="4340099" y="1788829"/>
            <a:ext cx="599030" cy="186182"/>
            <a:chOff x="3383969" y="684409"/>
            <a:chExt cx="626831" cy="266407"/>
          </a:xfrm>
        </p:grpSpPr>
        <p:grpSp>
          <p:nvGrpSpPr>
            <p:cNvPr id="95" name="Group 94">
              <a:extLst>
                <a:ext uri="{FF2B5EF4-FFF2-40B4-BE49-F238E27FC236}">
                  <a16:creationId xmlns:a16="http://schemas.microsoft.com/office/drawing/2014/main" id="{6E3336C3-B411-F44D-A98C-2FBC05A7F617}"/>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2" name="Oval 101">
                <a:extLst>
                  <a:ext uri="{FF2B5EF4-FFF2-40B4-BE49-F238E27FC236}">
                    <a16:creationId xmlns:a16="http://schemas.microsoft.com/office/drawing/2014/main" id="{2F18F5FF-D180-7D4B-A55B-ED73D99B68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3" name="Straight Connector 102">
                <a:extLst>
                  <a:ext uri="{FF2B5EF4-FFF2-40B4-BE49-F238E27FC236}">
                    <a16:creationId xmlns:a16="http://schemas.microsoft.com/office/drawing/2014/main" id="{AC3D4D8F-11B3-DA4C-B55A-56D412D0F1C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4D651CDB-F67E-4943-98BD-5CA87720E230}"/>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0" name="Oval 99">
                <a:extLst>
                  <a:ext uri="{FF2B5EF4-FFF2-40B4-BE49-F238E27FC236}">
                    <a16:creationId xmlns:a16="http://schemas.microsoft.com/office/drawing/2014/main" id="{1B227507-B51C-8346-9207-52E04EDA0429}"/>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1" name="Straight Connector 100">
                <a:extLst>
                  <a:ext uri="{FF2B5EF4-FFF2-40B4-BE49-F238E27FC236}">
                    <a16:creationId xmlns:a16="http://schemas.microsoft.com/office/drawing/2014/main" id="{C00CB02D-6CEE-944E-9ED0-F12CB2D4045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130A0940-278D-F544-B3E3-902F80B8A2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98" name="Oval 97">
                <a:extLst>
                  <a:ext uri="{FF2B5EF4-FFF2-40B4-BE49-F238E27FC236}">
                    <a16:creationId xmlns:a16="http://schemas.microsoft.com/office/drawing/2014/main" id="{608E5BC4-EF5D-4F41-8FDA-9F9C7CCF6EE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9" name="Straight Connector 98">
                <a:extLst>
                  <a:ext uri="{FF2B5EF4-FFF2-40B4-BE49-F238E27FC236}">
                    <a16:creationId xmlns:a16="http://schemas.microsoft.com/office/drawing/2014/main" id="{08DA1EEA-DE45-2541-9939-F458EF46E08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 name="Slide Number Placeholder 4">
            <a:extLst>
              <a:ext uri="{FF2B5EF4-FFF2-40B4-BE49-F238E27FC236}">
                <a16:creationId xmlns:a16="http://schemas.microsoft.com/office/drawing/2014/main" id="{86EF0809-F6B0-F342-82F7-9BB4697E600C}"/>
              </a:ext>
            </a:extLst>
          </p:cNvPr>
          <p:cNvSpPr>
            <a:spLocks noGrp="1"/>
          </p:cNvSpPr>
          <p:nvPr>
            <p:ph type="sldNum" sz="quarter" idx="10"/>
          </p:nvPr>
        </p:nvSpPr>
        <p:spPr/>
        <p:txBody>
          <a:bodyPr/>
          <a:lstStyle/>
          <a:p>
            <a:fld id="{2F63A97E-D605-DC42-8452-C14CD1FA87FA}" type="slidenum">
              <a:rPr lang="en-US" smtClean="0">
                <a:solidFill>
                  <a:srgbClr val="5AAAFA"/>
                </a:solidFill>
              </a:rPr>
              <a:pPr/>
              <a:t>24</a:t>
            </a:fld>
            <a:endParaRPr lang="en-US">
              <a:solidFill>
                <a:srgbClr val="5AAAFA"/>
              </a:solidFill>
            </a:endParaRPr>
          </a:p>
        </p:txBody>
      </p:sp>
    </p:spTree>
    <p:extLst>
      <p:ext uri="{BB962C8B-B14F-4D97-AF65-F5344CB8AC3E}">
        <p14:creationId xmlns:p14="http://schemas.microsoft.com/office/powerpoint/2010/main" val="24580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6656538" y="2407280"/>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5017731" y="1414385"/>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6593791" y="2534515"/>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4940518" y="1539172"/>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4862654" y="1655238"/>
            <a:ext cx="1550436"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293091" y="45090"/>
            <a:ext cx="8165110" cy="460199"/>
          </a:xfrm>
        </p:spPr>
        <p:txBody>
          <a:bodyPr/>
          <a:lstStyle/>
          <a:p>
            <a:r>
              <a:rPr lang="en-US" sz="2400"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34397" y="1655238"/>
            <a:ext cx="1767599" cy="1699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219133" y="936052"/>
            <a:ext cx="3038665" cy="263985"/>
          </a:xfrm>
          <a:prstGeom prst="rect">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030A0"/>
                </a:solidFill>
                <a:effectLst/>
                <a:uLnTx/>
                <a:uFillTx/>
                <a:latin typeface="Arial"/>
                <a:ea typeface="+mn-ea"/>
                <a:cs typeface="+mn-cs"/>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3103479" y="2505138"/>
            <a:ext cx="593906"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2464492" y="2310899"/>
            <a:ext cx="638987" cy="426881"/>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1530646" y="3198225"/>
            <a:ext cx="1508837" cy="62839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696" y="3669009"/>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395361" y="2086002"/>
            <a:ext cx="1151012" cy="672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4064849" y="2794858"/>
            <a:ext cx="1520190" cy="1471983"/>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6160544" y="2438322"/>
            <a:ext cx="376806" cy="41029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411684" y="759220"/>
            <a:ext cx="885965" cy="176759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4220878" y="717624"/>
            <a:ext cx="881749" cy="1846574"/>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156203" y="3581791"/>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806820" y="1391254"/>
            <a:ext cx="6904190" cy="2078084"/>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6537351" y="263387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5009533"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259926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27821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296631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314918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333335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352013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370040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388067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219133" y="3773301"/>
            <a:ext cx="4954001"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33362" y="4352056"/>
            <a:ext cx="719507" cy="378203"/>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5538" y="3940442"/>
            <a:ext cx="414713" cy="290095"/>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2542719" y="3755892"/>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7845" y="3114185"/>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9817"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971657" y="720034"/>
            <a:ext cx="1082348"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178BE">
                    <a:lumMod val="25000"/>
                  </a:srgbClr>
                </a:solidFill>
                <a:effectLst/>
                <a:uLnTx/>
                <a:uFillTx/>
                <a:latin typeface="Arial"/>
                <a:ea typeface="+mn-ea"/>
                <a:cs typeface="+mn-cs"/>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827774" y="751184"/>
            <a:ext cx="6883236" cy="568191"/>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6197614" y="394930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6380492" y="394930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6564663" y="394930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6747541" y="394930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528" y="3889919"/>
            <a:ext cx="414713" cy="290095"/>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5725651" y="2794858"/>
            <a:ext cx="471964" cy="142876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6380491" y="3718603"/>
            <a:ext cx="670376"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voyages</a:t>
            </a:r>
          </a:p>
        </p:txBody>
      </p:sp>
      <p:grpSp>
        <p:nvGrpSpPr>
          <p:cNvPr id="3" name="Group 2">
            <a:extLst>
              <a:ext uri="{FF2B5EF4-FFF2-40B4-BE49-F238E27FC236}">
                <a16:creationId xmlns:a16="http://schemas.microsoft.com/office/drawing/2014/main" id="{1DFDBC64-5AA0-6546-B049-4FECCB4D03A8}"/>
              </a:ext>
            </a:extLst>
          </p:cNvPr>
          <p:cNvGrpSpPr/>
          <p:nvPr/>
        </p:nvGrpSpPr>
        <p:grpSpPr>
          <a:xfrm>
            <a:off x="3383969" y="684409"/>
            <a:ext cx="626831" cy="266407"/>
            <a:chOff x="3383969" y="684409"/>
            <a:chExt cx="626831" cy="266407"/>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95" name="Group 94">
            <a:extLst>
              <a:ext uri="{FF2B5EF4-FFF2-40B4-BE49-F238E27FC236}">
                <a16:creationId xmlns:a16="http://schemas.microsoft.com/office/drawing/2014/main" id="{CE7740F1-646A-2942-80C5-92019A289D9E}"/>
              </a:ext>
            </a:extLst>
          </p:cNvPr>
          <p:cNvGrpSpPr/>
          <p:nvPr/>
        </p:nvGrpSpPr>
        <p:grpSpPr>
          <a:xfrm>
            <a:off x="5271623" y="1807469"/>
            <a:ext cx="626831" cy="266407"/>
            <a:chOff x="3383969" y="684409"/>
            <a:chExt cx="626831" cy="266407"/>
          </a:xfrm>
        </p:grpSpPr>
        <p:grpSp>
          <p:nvGrpSpPr>
            <p:cNvPr id="96" name="Group 95">
              <a:extLst>
                <a:ext uri="{FF2B5EF4-FFF2-40B4-BE49-F238E27FC236}">
                  <a16:creationId xmlns:a16="http://schemas.microsoft.com/office/drawing/2014/main" id="{518048A4-BEB6-C148-AF29-BFE1CEBB816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3" name="Oval 102">
                <a:extLst>
                  <a:ext uri="{FF2B5EF4-FFF2-40B4-BE49-F238E27FC236}">
                    <a16:creationId xmlns:a16="http://schemas.microsoft.com/office/drawing/2014/main" id="{30B61397-1E54-FA47-A291-917EB5AEBEC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82EF99F6-E4EB-D34A-9A60-69ACDAE80D7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4AD3EB83-8D3E-F843-8CBB-3214F2C9A57A}"/>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1" name="Oval 100">
                <a:extLst>
                  <a:ext uri="{FF2B5EF4-FFF2-40B4-BE49-F238E27FC236}">
                    <a16:creationId xmlns:a16="http://schemas.microsoft.com/office/drawing/2014/main" id="{04D54FF8-98C6-A94D-97CC-7245F47BAD3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2" name="Straight Connector 101">
                <a:extLst>
                  <a:ext uri="{FF2B5EF4-FFF2-40B4-BE49-F238E27FC236}">
                    <a16:creationId xmlns:a16="http://schemas.microsoft.com/office/drawing/2014/main" id="{FD2CFA6E-F540-264D-9526-A233E67B3F0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246C88DF-4701-204A-8BF2-75A60A76DF5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99" name="Oval 98">
                <a:extLst>
                  <a:ext uri="{FF2B5EF4-FFF2-40B4-BE49-F238E27FC236}">
                    <a16:creationId xmlns:a16="http://schemas.microsoft.com/office/drawing/2014/main" id="{7E1E9339-E865-094A-A95D-1C1581B6DD2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0" name="Straight Connector 99">
                <a:extLst>
                  <a:ext uri="{FF2B5EF4-FFF2-40B4-BE49-F238E27FC236}">
                    <a16:creationId xmlns:a16="http://schemas.microsoft.com/office/drawing/2014/main" id="{05A5DA62-90F7-E74E-B278-E6DD2D0F8984}"/>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05" name="Group 104">
            <a:extLst>
              <a:ext uri="{FF2B5EF4-FFF2-40B4-BE49-F238E27FC236}">
                <a16:creationId xmlns:a16="http://schemas.microsoft.com/office/drawing/2014/main" id="{C2914605-A8E3-D846-9C24-0568CC45B806}"/>
              </a:ext>
            </a:extLst>
          </p:cNvPr>
          <p:cNvGrpSpPr/>
          <p:nvPr/>
        </p:nvGrpSpPr>
        <p:grpSpPr>
          <a:xfrm>
            <a:off x="1636639" y="1807469"/>
            <a:ext cx="626831" cy="266407"/>
            <a:chOff x="3383969" y="684409"/>
            <a:chExt cx="626831" cy="266407"/>
          </a:xfrm>
        </p:grpSpPr>
        <p:grpSp>
          <p:nvGrpSpPr>
            <p:cNvPr id="106" name="Group 105">
              <a:extLst>
                <a:ext uri="{FF2B5EF4-FFF2-40B4-BE49-F238E27FC236}">
                  <a16:creationId xmlns:a16="http://schemas.microsoft.com/office/drawing/2014/main" id="{00F6ABD7-A0D3-E74B-86E7-AC09C984645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13" name="Oval 112">
                <a:extLst>
                  <a:ext uri="{FF2B5EF4-FFF2-40B4-BE49-F238E27FC236}">
                    <a16:creationId xmlns:a16="http://schemas.microsoft.com/office/drawing/2014/main" id="{3AEAD7C2-BD3F-F845-A072-75D2792C287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FEF9717-4894-5047-AF76-91AABCAFBCD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D866BECB-D179-C246-BF62-F4D80B360ED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11" name="Oval 110">
                <a:extLst>
                  <a:ext uri="{FF2B5EF4-FFF2-40B4-BE49-F238E27FC236}">
                    <a16:creationId xmlns:a16="http://schemas.microsoft.com/office/drawing/2014/main" id="{602A216B-C9F2-7A43-B098-A81F386C000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2" name="Straight Connector 111">
                <a:extLst>
                  <a:ext uri="{FF2B5EF4-FFF2-40B4-BE49-F238E27FC236}">
                    <a16:creationId xmlns:a16="http://schemas.microsoft.com/office/drawing/2014/main" id="{45671061-A3C1-0B47-962A-0614ECACDA40}"/>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D6134515-4252-194F-83B1-E29419D56EF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09" name="Oval 108">
                <a:extLst>
                  <a:ext uri="{FF2B5EF4-FFF2-40B4-BE49-F238E27FC236}">
                    <a16:creationId xmlns:a16="http://schemas.microsoft.com/office/drawing/2014/main" id="{BF6022F4-8E73-3846-AE64-2473738C163A}"/>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0" name="Straight Connector 109">
                <a:extLst>
                  <a:ext uri="{FF2B5EF4-FFF2-40B4-BE49-F238E27FC236}">
                    <a16:creationId xmlns:a16="http://schemas.microsoft.com/office/drawing/2014/main" id="{F46DBDB2-BB14-5449-8BBD-02B2C7B99C9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8250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6656538" y="1647261"/>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5017731" y="654366"/>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6593791" y="1774496"/>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4940518" y="779153"/>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4862654" y="895219"/>
            <a:ext cx="1550436"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293091" y="45090"/>
            <a:ext cx="8165110" cy="460199"/>
          </a:xfrm>
        </p:spPr>
        <p:txBody>
          <a:bodyPr/>
          <a:lstStyle/>
          <a:p>
            <a:r>
              <a:rPr lang="en-US" sz="2400" dirty="0"/>
              <a:t>CQRS and CDC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34397" y="895219"/>
            <a:ext cx="1767599" cy="1699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3247799" y="1321767"/>
            <a:ext cx="593906"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Orders table</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3"/>
            <a:endCxn id="7" idx="2"/>
          </p:cNvCxnSpPr>
          <p:nvPr/>
        </p:nvCxnSpPr>
        <p:spPr>
          <a:xfrm flipV="1">
            <a:off x="2546373" y="1554409"/>
            <a:ext cx="701426" cy="1658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13" idx="2"/>
            <a:endCxn id="31" idx="1"/>
          </p:cNvCxnSpPr>
          <p:nvPr/>
        </p:nvCxnSpPr>
        <p:spPr>
          <a:xfrm rot="5400000">
            <a:off x="2252247" y="2863135"/>
            <a:ext cx="2005532" cy="521374"/>
          </a:xfrm>
          <a:prstGeom prst="bentConnector4">
            <a:avLst>
              <a:gd name="adj1" fmla="val 43161"/>
              <a:gd name="adj2" fmla="val 14384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581" y="3331597"/>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395361" y="1325983"/>
            <a:ext cx="1151012" cy="49002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4459914" y="2034839"/>
            <a:ext cx="1125125" cy="209174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6160544" y="1678303"/>
            <a:ext cx="376806" cy="41029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04088" y="3244379"/>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806820" y="631235"/>
            <a:ext cx="6904190" cy="2078084"/>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6537351" y="1873853"/>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5009533" y="1321767"/>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2994326"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177204"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361375"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3544253"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3728424"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3915203"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095473" y="3852271"/>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4275743" y="3852271"/>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263471" y="3733256"/>
            <a:ext cx="3883326"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77699" y="4312011"/>
            <a:ext cx="719507" cy="378203"/>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875" y="3900397"/>
            <a:ext cx="414713" cy="290095"/>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2987853" y="3553370"/>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7845" y="2354166"/>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9817" y="2307652"/>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 name="Group 94">
            <a:extLst>
              <a:ext uri="{FF2B5EF4-FFF2-40B4-BE49-F238E27FC236}">
                <a16:creationId xmlns:a16="http://schemas.microsoft.com/office/drawing/2014/main" id="{CE7740F1-646A-2942-80C5-92019A289D9E}"/>
              </a:ext>
            </a:extLst>
          </p:cNvPr>
          <p:cNvGrpSpPr/>
          <p:nvPr/>
        </p:nvGrpSpPr>
        <p:grpSpPr>
          <a:xfrm>
            <a:off x="5271623" y="1047450"/>
            <a:ext cx="626831" cy="266407"/>
            <a:chOff x="3383969" y="684409"/>
            <a:chExt cx="626831" cy="266407"/>
          </a:xfrm>
        </p:grpSpPr>
        <p:grpSp>
          <p:nvGrpSpPr>
            <p:cNvPr id="96" name="Group 95">
              <a:extLst>
                <a:ext uri="{FF2B5EF4-FFF2-40B4-BE49-F238E27FC236}">
                  <a16:creationId xmlns:a16="http://schemas.microsoft.com/office/drawing/2014/main" id="{518048A4-BEB6-C148-AF29-BFE1CEBB816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3" name="Oval 102">
                <a:extLst>
                  <a:ext uri="{FF2B5EF4-FFF2-40B4-BE49-F238E27FC236}">
                    <a16:creationId xmlns:a16="http://schemas.microsoft.com/office/drawing/2014/main" id="{30B61397-1E54-FA47-A291-917EB5AEBEC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82EF99F6-E4EB-D34A-9A60-69ACDAE80D7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4AD3EB83-8D3E-F843-8CBB-3214F2C9A57A}"/>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1" name="Oval 100">
                <a:extLst>
                  <a:ext uri="{FF2B5EF4-FFF2-40B4-BE49-F238E27FC236}">
                    <a16:creationId xmlns:a16="http://schemas.microsoft.com/office/drawing/2014/main" id="{04D54FF8-98C6-A94D-97CC-7245F47BAD3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2" name="Straight Connector 101">
                <a:extLst>
                  <a:ext uri="{FF2B5EF4-FFF2-40B4-BE49-F238E27FC236}">
                    <a16:creationId xmlns:a16="http://schemas.microsoft.com/office/drawing/2014/main" id="{FD2CFA6E-F540-264D-9526-A233E67B3F0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246C88DF-4701-204A-8BF2-75A60A76DF5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99" name="Oval 98">
                <a:extLst>
                  <a:ext uri="{FF2B5EF4-FFF2-40B4-BE49-F238E27FC236}">
                    <a16:creationId xmlns:a16="http://schemas.microsoft.com/office/drawing/2014/main" id="{7E1E9339-E865-094A-A95D-1C1581B6DD2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0" name="Straight Connector 99">
                <a:extLst>
                  <a:ext uri="{FF2B5EF4-FFF2-40B4-BE49-F238E27FC236}">
                    <a16:creationId xmlns:a16="http://schemas.microsoft.com/office/drawing/2014/main" id="{05A5DA62-90F7-E74E-B278-E6DD2D0F8984}"/>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05" name="Group 104">
            <a:extLst>
              <a:ext uri="{FF2B5EF4-FFF2-40B4-BE49-F238E27FC236}">
                <a16:creationId xmlns:a16="http://schemas.microsoft.com/office/drawing/2014/main" id="{C2914605-A8E3-D846-9C24-0568CC45B806}"/>
              </a:ext>
            </a:extLst>
          </p:cNvPr>
          <p:cNvGrpSpPr/>
          <p:nvPr/>
        </p:nvGrpSpPr>
        <p:grpSpPr>
          <a:xfrm>
            <a:off x="1636639" y="1047450"/>
            <a:ext cx="626831" cy="266407"/>
            <a:chOff x="3383969" y="684409"/>
            <a:chExt cx="626831" cy="266407"/>
          </a:xfrm>
        </p:grpSpPr>
        <p:grpSp>
          <p:nvGrpSpPr>
            <p:cNvPr id="106" name="Group 105">
              <a:extLst>
                <a:ext uri="{FF2B5EF4-FFF2-40B4-BE49-F238E27FC236}">
                  <a16:creationId xmlns:a16="http://schemas.microsoft.com/office/drawing/2014/main" id="{00F6ABD7-A0D3-E74B-86E7-AC09C984645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13" name="Oval 112">
                <a:extLst>
                  <a:ext uri="{FF2B5EF4-FFF2-40B4-BE49-F238E27FC236}">
                    <a16:creationId xmlns:a16="http://schemas.microsoft.com/office/drawing/2014/main" id="{3AEAD7C2-BD3F-F845-A072-75D2792C287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FEF9717-4894-5047-AF76-91AABCAFBCD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D866BECB-D179-C246-BF62-F4D80B360ED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11" name="Oval 110">
                <a:extLst>
                  <a:ext uri="{FF2B5EF4-FFF2-40B4-BE49-F238E27FC236}">
                    <a16:creationId xmlns:a16="http://schemas.microsoft.com/office/drawing/2014/main" id="{602A216B-C9F2-7A43-B098-A81F386C000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2" name="Straight Connector 111">
                <a:extLst>
                  <a:ext uri="{FF2B5EF4-FFF2-40B4-BE49-F238E27FC236}">
                    <a16:creationId xmlns:a16="http://schemas.microsoft.com/office/drawing/2014/main" id="{45671061-A3C1-0B47-962A-0614ECACDA40}"/>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D6134515-4252-194F-83B1-E29419D56EF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09" name="Oval 108">
                <a:extLst>
                  <a:ext uri="{FF2B5EF4-FFF2-40B4-BE49-F238E27FC236}">
                    <a16:creationId xmlns:a16="http://schemas.microsoft.com/office/drawing/2014/main" id="{BF6022F4-8E73-3846-AE64-2473738C163A}"/>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0" name="Straight Connector 109">
                <a:extLst>
                  <a:ext uri="{FF2B5EF4-FFF2-40B4-BE49-F238E27FC236}">
                    <a16:creationId xmlns:a16="http://schemas.microsoft.com/office/drawing/2014/main" id="{F46DBDB2-BB14-5449-8BBD-02B2C7B99C9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 name="Rectangle 12">
            <a:extLst>
              <a:ext uri="{FF2B5EF4-FFF2-40B4-BE49-F238E27FC236}">
                <a16:creationId xmlns:a16="http://schemas.microsoft.com/office/drawing/2014/main" id="{EB79C58D-7B9B-C84E-AFAA-06E690D1F9A4}"/>
              </a:ext>
            </a:extLst>
          </p:cNvPr>
          <p:cNvSpPr/>
          <p:nvPr/>
        </p:nvSpPr>
        <p:spPr>
          <a:xfrm>
            <a:off x="3139737" y="1848736"/>
            <a:ext cx="751926" cy="2723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Tx log</a:t>
            </a:r>
          </a:p>
        </p:txBody>
      </p:sp>
      <p:sp>
        <p:nvSpPr>
          <p:cNvPr id="14" name="Rectangle 13">
            <a:extLst>
              <a:ext uri="{FF2B5EF4-FFF2-40B4-BE49-F238E27FC236}">
                <a16:creationId xmlns:a16="http://schemas.microsoft.com/office/drawing/2014/main" id="{2BB09536-E4E4-3D42-A2FF-D8FAF2818F49}"/>
              </a:ext>
            </a:extLst>
          </p:cNvPr>
          <p:cNvSpPr/>
          <p:nvPr/>
        </p:nvSpPr>
        <p:spPr>
          <a:xfrm>
            <a:off x="2767894" y="2858703"/>
            <a:ext cx="1302794" cy="4601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CDC Capture Agent</a:t>
            </a:r>
          </a:p>
        </p:txBody>
      </p:sp>
    </p:spTree>
    <p:extLst>
      <p:ext uri="{BB962C8B-B14F-4D97-AF65-F5344CB8AC3E}">
        <p14:creationId xmlns:p14="http://schemas.microsoft.com/office/powerpoint/2010/main" val="3028481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293091" y="45091"/>
            <a:ext cx="8165110" cy="407838"/>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34396" y="1655238"/>
            <a:ext cx="3573305" cy="16998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5344460" y="2589012"/>
            <a:ext cx="733611"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8D2D2">
                    <a:lumMod val="25000"/>
                  </a:srgbClr>
                </a:solidFill>
                <a:effectLst/>
                <a:uLnTx/>
                <a:uFillTx/>
                <a:latin typeface="Arial"/>
                <a:ea typeface="+mn-ea"/>
                <a:cs typeface="+mn-cs"/>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4436409" y="2821654"/>
            <a:ext cx="908051" cy="952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1867196" y="2861674"/>
            <a:ext cx="1508837" cy="130149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696" y="3669009"/>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395361" y="2086002"/>
            <a:ext cx="1151012" cy="672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1741798" y="1391203"/>
            <a:ext cx="923869" cy="46573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156203" y="3581791"/>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806820" y="1391254"/>
            <a:ext cx="6904190" cy="2078084"/>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272362"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0</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455240"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1</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639411"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2</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3822289"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3</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006460"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4</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193239" y="3992524"/>
            <a:ext cx="184171" cy="548634"/>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5</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373509" y="3992524"/>
            <a:ext cx="184171" cy="548634"/>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6</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4553779" y="3992524"/>
            <a:ext cx="184171" cy="548634"/>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7</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621614" y="3773301"/>
            <a:ext cx="2811637"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6D7777"/>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19006" y="4412561"/>
            <a:ext cx="719507" cy="37820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215820" y="3755892"/>
            <a:ext cx="50366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7845" y="3114185"/>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391083" y="1859914"/>
            <a:ext cx="1151013" cy="22187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1970476" y="601732"/>
            <a:ext cx="932240" cy="560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122722" y="563791"/>
            <a:ext cx="479910" cy="647896"/>
            <a:chOff x="8826" y="-1"/>
            <a:chExt cx="707232" cy="899521"/>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2462" cy="1922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900" b="0" i="0" u="none" strike="noStrike" kern="1200" cap="none" spc="0" normalizeH="0" baseline="0" noProof="0" dirty="0">
                  <a:ln>
                    <a:noFill/>
                  </a:ln>
                  <a:solidFill>
                    <a:srgbClr val="000000"/>
                  </a:solidFill>
                  <a:effectLst/>
                  <a:uLnTx/>
                  <a:uFillTx/>
                  <a:latin typeface="Helvetica"/>
                  <a:sym typeface="Helvetica"/>
                </a:rPr>
                <a:t>USER</a:t>
              </a:r>
              <a:endParaRPr kumimoji="0" sz="530" b="0" i="0" u="none" strike="noStrike" kern="1200" cap="none" spc="0" normalizeH="0" baseline="0" noProof="0" dirty="0">
                <a:ln>
                  <a:noFill/>
                </a:ln>
                <a:solidFill>
                  <a:srgbClr val="000000"/>
                </a:solidFill>
                <a:effectLst/>
                <a:uLnTx/>
                <a:uFillTx/>
                <a:latin typeface="Helvetica"/>
                <a:sym typeface="Helvetica"/>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3285397" y="2485653"/>
            <a:ext cx="1151012" cy="672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3860904" y="3157655"/>
            <a:ext cx="877046" cy="1109186"/>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5344460" y="1964697"/>
            <a:ext cx="733611"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8D2D2">
                    <a:lumMod val="25000"/>
                  </a:srgbClr>
                </a:solidFill>
                <a:effectLst/>
                <a:uLnTx/>
                <a:uFillTx/>
                <a:latin typeface="Arial"/>
                <a:ea typeface="+mn-ea"/>
                <a:cs typeface="+mn-cs"/>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4449445" y="2197338"/>
            <a:ext cx="895015" cy="424645"/>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119" y="3473976"/>
            <a:ext cx="414713" cy="290095"/>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7014405" y="3894391"/>
            <a:ext cx="685800" cy="685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7030A0"/>
                </a:solidFill>
                <a:effectLst/>
                <a:uLnTx/>
                <a:uFillTx/>
                <a:latin typeface="Arial"/>
                <a:ea typeface="+mn-ea"/>
                <a:cs typeface="+mn-cs"/>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6078070" y="2197338"/>
            <a:ext cx="1279235" cy="1697053"/>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3279984" y="2181585"/>
            <a:ext cx="1151012" cy="31010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3855490" y="2181585"/>
            <a:ext cx="3844715" cy="2055706"/>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1975063" y="2993517"/>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1</a:t>
            </a:r>
          </a:p>
        </p:txBody>
      </p:sp>
      <p:sp>
        <p:nvSpPr>
          <p:cNvPr id="71" name="Oval 70">
            <a:extLst>
              <a:ext uri="{FF2B5EF4-FFF2-40B4-BE49-F238E27FC236}">
                <a16:creationId xmlns:a16="http://schemas.microsoft.com/office/drawing/2014/main" id="{BA5068DF-FB86-C34A-BA2E-5F3E5AD1796F}"/>
              </a:ext>
            </a:extLst>
          </p:cNvPr>
          <p:cNvSpPr/>
          <p:nvPr/>
        </p:nvSpPr>
        <p:spPr>
          <a:xfrm>
            <a:off x="4054571" y="3187742"/>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2</a:t>
            </a:r>
          </a:p>
        </p:txBody>
      </p:sp>
      <p:sp>
        <p:nvSpPr>
          <p:cNvPr id="72" name="Oval 71">
            <a:extLst>
              <a:ext uri="{FF2B5EF4-FFF2-40B4-BE49-F238E27FC236}">
                <a16:creationId xmlns:a16="http://schemas.microsoft.com/office/drawing/2014/main" id="{5D76A1AA-A4C4-9843-936F-3DEAA849BEC1}"/>
              </a:ext>
            </a:extLst>
          </p:cNvPr>
          <p:cNvSpPr/>
          <p:nvPr/>
        </p:nvSpPr>
        <p:spPr>
          <a:xfrm>
            <a:off x="4993486" y="2879036"/>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3</a:t>
            </a:r>
          </a:p>
        </p:txBody>
      </p:sp>
      <p:sp>
        <p:nvSpPr>
          <p:cNvPr id="73" name="Oval 72">
            <a:extLst>
              <a:ext uri="{FF2B5EF4-FFF2-40B4-BE49-F238E27FC236}">
                <a16:creationId xmlns:a16="http://schemas.microsoft.com/office/drawing/2014/main" id="{E68FC668-8567-254E-AC61-9BC8F1F5321C}"/>
              </a:ext>
            </a:extLst>
          </p:cNvPr>
          <p:cNvSpPr/>
          <p:nvPr/>
        </p:nvSpPr>
        <p:spPr>
          <a:xfrm>
            <a:off x="4946423" y="2267195"/>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4</a:t>
            </a:r>
          </a:p>
        </p:txBody>
      </p:sp>
      <p:sp>
        <p:nvSpPr>
          <p:cNvPr id="74" name="Oval 73">
            <a:extLst>
              <a:ext uri="{FF2B5EF4-FFF2-40B4-BE49-F238E27FC236}">
                <a16:creationId xmlns:a16="http://schemas.microsoft.com/office/drawing/2014/main" id="{BF7ED549-503E-7046-BBBE-9ADB884ED142}"/>
              </a:ext>
            </a:extLst>
          </p:cNvPr>
          <p:cNvSpPr/>
          <p:nvPr/>
        </p:nvSpPr>
        <p:spPr>
          <a:xfrm>
            <a:off x="7353444" y="3463980"/>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5</a:t>
            </a:r>
          </a:p>
        </p:txBody>
      </p:sp>
      <p:sp>
        <p:nvSpPr>
          <p:cNvPr id="75" name="Oval 74">
            <a:extLst>
              <a:ext uri="{FF2B5EF4-FFF2-40B4-BE49-F238E27FC236}">
                <a16:creationId xmlns:a16="http://schemas.microsoft.com/office/drawing/2014/main" id="{62F55B04-F965-DF49-8F92-2027E9FF17C0}"/>
              </a:ext>
            </a:extLst>
          </p:cNvPr>
          <p:cNvSpPr/>
          <p:nvPr/>
        </p:nvSpPr>
        <p:spPr>
          <a:xfrm>
            <a:off x="7965286" y="4062373"/>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1602633" y="4772769"/>
            <a:ext cx="6904189" cy="300082"/>
          </a:xfrm>
          <a:prstGeom prst="rect">
            <a:avLst/>
          </a:prstGeom>
        </p:spPr>
        <p:txBody>
          <a:bodyPr wrap="square">
            <a:spAutoFit/>
          </a:bodyPr>
          <a:lstStyle/>
          <a:p>
            <a:r>
              <a:rPr lang="en-US" dirty="0">
                <a:hlinkClick r:id="rId7"/>
              </a:rPr>
              <a:t>https://</a:t>
            </a:r>
            <a:r>
              <a:rPr lang="en-US" dirty="0" err="1">
                <a:hlinkClick r:id="rId7"/>
              </a:rPr>
              <a:t>github.com</a:t>
            </a:r>
            <a:r>
              <a:rPr lang="en-US" dirty="0">
                <a:hlinkClick r:id="rId7"/>
              </a:rPr>
              <a:t>/</a:t>
            </a:r>
            <a:r>
              <a:rPr lang="en-US" dirty="0" err="1">
                <a:hlinkClick r:id="rId7"/>
              </a:rPr>
              <a:t>ibm</a:t>
            </a:r>
            <a:r>
              <a:rPr lang="en-US" dirty="0">
                <a:hlinkClick r:id="rId7"/>
              </a:rPr>
              <a:t>-cloud-architecture/</a:t>
            </a:r>
            <a:r>
              <a:rPr lang="en-US" dirty="0" err="1">
                <a:hlinkClick r:id="rId7"/>
              </a:rPr>
              <a:t>refarch</a:t>
            </a:r>
            <a:r>
              <a:rPr lang="en-US" dirty="0">
                <a:hlinkClick r:id="rId7"/>
              </a:rPr>
              <a:t>-kc-order-</a:t>
            </a:r>
            <a:r>
              <a:rPr lang="en-US" dirty="0" err="1">
                <a:hlinkClick r:id="rId7"/>
              </a:rPr>
              <a:t>ms</a:t>
            </a:r>
            <a:endParaRPr lang="en-US" dirty="0"/>
          </a:p>
        </p:txBody>
      </p:sp>
    </p:spTree>
    <p:extLst>
      <p:ext uri="{BB962C8B-B14F-4D97-AF65-F5344CB8AC3E}">
        <p14:creationId xmlns:p14="http://schemas.microsoft.com/office/powerpoint/2010/main" val="56875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1024CE-5F90-E74A-BB37-1260DD5DD06F}"/>
              </a:ext>
            </a:extLst>
          </p:cNvPr>
          <p:cNvSpPr/>
          <p:nvPr/>
        </p:nvSpPr>
        <p:spPr>
          <a:xfrm>
            <a:off x="293090" y="821802"/>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@POST</a:t>
            </a:r>
          </a:p>
          <a:p>
            <a:r>
              <a:rPr lang="en-US" sz="800" dirty="0">
                <a:solidFill>
                  <a:srgbClr val="002060"/>
                </a:solidFill>
              </a:rPr>
              <a:t>Response create( </a:t>
            </a:r>
            <a:r>
              <a:rPr lang="en-US" sz="800" dirty="0" err="1">
                <a:solidFill>
                  <a:srgbClr val="002060"/>
                </a:solidFill>
              </a:rPr>
              <a:t>OrderDTO</a:t>
            </a:r>
            <a:r>
              <a:rPr lang="en-US" sz="800" dirty="0">
                <a:solidFill>
                  <a:srgbClr val="002060"/>
                </a:solidFill>
              </a:rPr>
              <a:t> o)</a:t>
            </a:r>
          </a:p>
          <a:p>
            <a:endParaRPr lang="en-US" sz="800" dirty="0">
              <a:solidFill>
                <a:srgbClr val="002060"/>
              </a:solidFill>
            </a:endParaRPr>
          </a:p>
          <a:p>
            <a:r>
              <a:rPr lang="en-US" sz="800" dirty="0">
                <a:solidFill>
                  <a:srgbClr val="002060"/>
                </a:solidFill>
              </a:rPr>
              <a:t>@PUT</a:t>
            </a:r>
          </a:p>
          <a:p>
            <a:r>
              <a:rPr lang="en-US" sz="800" dirty="0">
                <a:solidFill>
                  <a:srgbClr val="002060"/>
                </a:solidFill>
              </a:rPr>
              <a:t>Response update( </a:t>
            </a:r>
            <a:r>
              <a:rPr lang="en-US" sz="800" dirty="0" err="1">
                <a:solidFill>
                  <a:srgbClr val="002060"/>
                </a:solidFill>
              </a:rPr>
              <a:t>OrderDTO</a:t>
            </a:r>
            <a:r>
              <a:rPr lang="en-US" sz="800" dirty="0">
                <a:solidFill>
                  <a:srgbClr val="002060"/>
                </a:solidFill>
              </a:rPr>
              <a:t> o)</a:t>
            </a:r>
          </a:p>
          <a:p>
            <a:endParaRPr lang="en-US" sz="800" dirty="0">
              <a:solidFill>
                <a:srgbClr val="002060"/>
              </a:solidFill>
            </a:endParaRPr>
          </a:p>
        </p:txBody>
      </p:sp>
      <p:sp>
        <p:nvSpPr>
          <p:cNvPr id="2" name="Title 1">
            <a:extLst>
              <a:ext uri="{FF2B5EF4-FFF2-40B4-BE49-F238E27FC236}">
                <a16:creationId xmlns:a16="http://schemas.microsoft.com/office/drawing/2014/main" id="{D852BAD0-89BF-8F40-B616-9CDFADEE8DE9}"/>
              </a:ext>
            </a:extLst>
          </p:cNvPr>
          <p:cNvSpPr>
            <a:spLocks noGrp="1"/>
          </p:cNvSpPr>
          <p:nvPr>
            <p:ph type="title"/>
          </p:nvPr>
        </p:nvSpPr>
        <p:spPr>
          <a:xfrm>
            <a:off x="293091" y="45091"/>
            <a:ext cx="8165110" cy="360024"/>
          </a:xfrm>
        </p:spPr>
        <p:txBody>
          <a:bodyPr/>
          <a:lstStyle/>
          <a:p>
            <a:r>
              <a:rPr lang="en-US" dirty="0" err="1"/>
              <a:t>OrderCommand</a:t>
            </a:r>
            <a:r>
              <a:rPr lang="en-US" dirty="0"/>
              <a:t> Microservice main Class Diagram</a:t>
            </a:r>
          </a:p>
        </p:txBody>
      </p:sp>
      <p:sp>
        <p:nvSpPr>
          <p:cNvPr id="4" name="Slide Number Placeholder 3">
            <a:extLst>
              <a:ext uri="{FF2B5EF4-FFF2-40B4-BE49-F238E27FC236}">
                <a16:creationId xmlns:a16="http://schemas.microsoft.com/office/drawing/2014/main" id="{71B2AC5E-8E39-C144-B3AE-39E3F1F48EFF}"/>
              </a:ext>
            </a:extLst>
          </p:cNvPr>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dirty="0">
              <a:solidFill>
                <a:srgbClr val="6D7777"/>
              </a:solidFill>
            </a:endParaRPr>
          </a:p>
        </p:txBody>
      </p:sp>
      <p:sp>
        <p:nvSpPr>
          <p:cNvPr id="5" name="Rectangle 4">
            <a:extLst>
              <a:ext uri="{FF2B5EF4-FFF2-40B4-BE49-F238E27FC236}">
                <a16:creationId xmlns:a16="http://schemas.microsoft.com/office/drawing/2014/main" id="{18C331A5-FA16-F04D-8ADC-898EBE95C5AC}"/>
              </a:ext>
            </a:extLst>
          </p:cNvPr>
          <p:cNvSpPr/>
          <p:nvPr/>
        </p:nvSpPr>
        <p:spPr>
          <a:xfrm>
            <a:off x="316240" y="821803"/>
            <a:ext cx="1720904" cy="266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OrderCRUDService</a:t>
            </a:r>
            <a:endParaRPr lang="en-US" sz="1000" dirty="0">
              <a:solidFill>
                <a:srgbClr val="002060"/>
              </a:solidFill>
            </a:endParaRPr>
          </a:p>
        </p:txBody>
      </p:sp>
      <p:sp>
        <p:nvSpPr>
          <p:cNvPr id="7" name="Rectangle 6">
            <a:extLst>
              <a:ext uri="{FF2B5EF4-FFF2-40B4-BE49-F238E27FC236}">
                <a16:creationId xmlns:a16="http://schemas.microsoft.com/office/drawing/2014/main" id="{7AB9D41C-DFD5-7C4D-9252-556F4E2F0D47}"/>
              </a:ext>
            </a:extLst>
          </p:cNvPr>
          <p:cNvSpPr/>
          <p:nvPr/>
        </p:nvSpPr>
        <p:spPr>
          <a:xfrm>
            <a:off x="293090" y="2571750"/>
            <a:ext cx="1593583" cy="75042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add( Order o)</a:t>
            </a:r>
          </a:p>
          <a:p>
            <a:r>
              <a:rPr lang="en-US" sz="800" dirty="0" err="1">
                <a:solidFill>
                  <a:srgbClr val="002060"/>
                </a:solidFill>
              </a:rPr>
              <a:t>getByID</a:t>
            </a:r>
            <a:r>
              <a:rPr lang="en-US" sz="800" dirty="0">
                <a:solidFill>
                  <a:srgbClr val="002060"/>
                </a:solidFill>
              </a:rPr>
              <a:t>(String)</a:t>
            </a:r>
          </a:p>
          <a:p>
            <a:r>
              <a:rPr lang="en-US" sz="800" dirty="0">
                <a:solidFill>
                  <a:srgbClr val="002060"/>
                </a:solidFill>
              </a:rPr>
              <a:t>Update(Order o)</a:t>
            </a:r>
          </a:p>
        </p:txBody>
      </p:sp>
      <p:sp>
        <p:nvSpPr>
          <p:cNvPr id="8" name="Rectangle 7">
            <a:extLst>
              <a:ext uri="{FF2B5EF4-FFF2-40B4-BE49-F238E27FC236}">
                <a16:creationId xmlns:a16="http://schemas.microsoft.com/office/drawing/2014/main" id="{016411ED-3214-9B43-BB43-3D13D259FE87}"/>
              </a:ext>
            </a:extLst>
          </p:cNvPr>
          <p:cNvSpPr/>
          <p:nvPr/>
        </p:nvSpPr>
        <p:spPr>
          <a:xfrm>
            <a:off x="316240" y="2594900"/>
            <a:ext cx="1570433" cy="243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OrderDAO</a:t>
            </a:r>
            <a:endParaRPr lang="en-US" sz="1000" dirty="0">
              <a:solidFill>
                <a:srgbClr val="002060"/>
              </a:solidFill>
            </a:endParaRPr>
          </a:p>
        </p:txBody>
      </p:sp>
      <p:sp>
        <p:nvSpPr>
          <p:cNvPr id="9" name="Rectangle 8">
            <a:extLst>
              <a:ext uri="{FF2B5EF4-FFF2-40B4-BE49-F238E27FC236}">
                <a16:creationId xmlns:a16="http://schemas.microsoft.com/office/drawing/2014/main" id="{ACD4AE04-9943-834F-8CF5-9A83E0A92490}"/>
              </a:ext>
            </a:extLst>
          </p:cNvPr>
          <p:cNvSpPr/>
          <p:nvPr/>
        </p:nvSpPr>
        <p:spPr>
          <a:xfrm>
            <a:off x="2644680" y="821804"/>
            <a:ext cx="1593583" cy="65975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emit( </a:t>
            </a:r>
            <a:r>
              <a:rPr lang="en-US" sz="800" dirty="0" err="1">
                <a:solidFill>
                  <a:srgbClr val="002060"/>
                </a:solidFill>
              </a:rPr>
              <a:t>OrderEvent</a:t>
            </a:r>
            <a:r>
              <a:rPr lang="en-US" sz="800" dirty="0">
                <a:solidFill>
                  <a:srgbClr val="002060"/>
                </a:solidFill>
              </a:rPr>
              <a:t> e)</a:t>
            </a:r>
          </a:p>
        </p:txBody>
      </p:sp>
      <p:sp>
        <p:nvSpPr>
          <p:cNvPr id="10" name="Rectangle 9">
            <a:extLst>
              <a:ext uri="{FF2B5EF4-FFF2-40B4-BE49-F238E27FC236}">
                <a16:creationId xmlns:a16="http://schemas.microsoft.com/office/drawing/2014/main" id="{D81C1630-0D0E-D145-8FD1-D810EDB0E0B1}"/>
              </a:ext>
            </a:extLst>
          </p:cNvPr>
          <p:cNvSpPr/>
          <p:nvPr/>
        </p:nvSpPr>
        <p:spPr>
          <a:xfrm>
            <a:off x="2667830" y="844954"/>
            <a:ext cx="1570433" cy="243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EventEmitter</a:t>
            </a:r>
            <a:endParaRPr lang="en-US" sz="1000" dirty="0">
              <a:solidFill>
                <a:srgbClr val="002060"/>
              </a:solidFill>
            </a:endParaRPr>
          </a:p>
        </p:txBody>
      </p:sp>
      <p:cxnSp>
        <p:nvCxnSpPr>
          <p:cNvPr id="12" name="Elbow Connector 11">
            <a:extLst>
              <a:ext uri="{FF2B5EF4-FFF2-40B4-BE49-F238E27FC236}">
                <a16:creationId xmlns:a16="http://schemas.microsoft.com/office/drawing/2014/main" id="{75E6F6B2-3F85-C140-9E61-EFAAC2238217}"/>
              </a:ext>
            </a:extLst>
          </p:cNvPr>
          <p:cNvCxnSpPr>
            <a:stCxn id="6" idx="3"/>
            <a:endCxn id="9" idx="1"/>
          </p:cNvCxnSpPr>
          <p:nvPr/>
        </p:nvCxnSpPr>
        <p:spPr>
          <a:xfrm flipV="1">
            <a:off x="2037144" y="1151682"/>
            <a:ext cx="607536" cy="248855"/>
          </a:xfrm>
          <a:prstGeom prst="bentConnector3">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574CCF24-39E2-4745-8B72-7BCAF9FE1FA1}"/>
              </a:ext>
            </a:extLst>
          </p:cNvPr>
          <p:cNvCxnSpPr>
            <a:cxnSpLocks/>
            <a:stCxn id="6" idx="2"/>
            <a:endCxn id="7" idx="0"/>
          </p:cNvCxnSpPr>
          <p:nvPr/>
        </p:nvCxnSpPr>
        <p:spPr>
          <a:xfrm rot="5400000">
            <a:off x="831261" y="2237893"/>
            <a:ext cx="592479" cy="7523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95C3F60-0BB5-CC43-AFFC-8DC852431C42}"/>
              </a:ext>
            </a:extLst>
          </p:cNvPr>
          <p:cNvSpPr/>
          <p:nvPr/>
        </p:nvSpPr>
        <p:spPr>
          <a:xfrm>
            <a:off x="5061861" y="821804"/>
            <a:ext cx="1593583" cy="65975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handle( </a:t>
            </a:r>
            <a:r>
              <a:rPr lang="en-US" sz="800" dirty="0" err="1">
                <a:solidFill>
                  <a:srgbClr val="002060"/>
                </a:solidFill>
              </a:rPr>
              <a:t>OrderEvent</a:t>
            </a:r>
            <a:r>
              <a:rPr lang="en-US" sz="800" dirty="0">
                <a:solidFill>
                  <a:srgbClr val="002060"/>
                </a:solidFill>
              </a:rPr>
              <a:t> e)</a:t>
            </a:r>
          </a:p>
        </p:txBody>
      </p:sp>
      <p:sp>
        <p:nvSpPr>
          <p:cNvPr id="17" name="Rectangle 16">
            <a:extLst>
              <a:ext uri="{FF2B5EF4-FFF2-40B4-BE49-F238E27FC236}">
                <a16:creationId xmlns:a16="http://schemas.microsoft.com/office/drawing/2014/main" id="{B2387D52-4403-6848-9829-F35851C73E34}"/>
              </a:ext>
            </a:extLst>
          </p:cNvPr>
          <p:cNvSpPr/>
          <p:nvPr/>
        </p:nvSpPr>
        <p:spPr>
          <a:xfrm>
            <a:off x="5085011" y="844954"/>
            <a:ext cx="1570433" cy="243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EventListener</a:t>
            </a:r>
            <a:endParaRPr lang="en-US" sz="1000" dirty="0">
              <a:solidFill>
                <a:srgbClr val="002060"/>
              </a:solidFill>
            </a:endParaRPr>
          </a:p>
        </p:txBody>
      </p:sp>
      <p:sp>
        <p:nvSpPr>
          <p:cNvPr id="18" name="Rectangle 17">
            <a:extLst>
              <a:ext uri="{FF2B5EF4-FFF2-40B4-BE49-F238E27FC236}">
                <a16:creationId xmlns:a16="http://schemas.microsoft.com/office/drawing/2014/main" id="{FE29D75D-47EF-7247-94E6-0866338FDDC5}"/>
              </a:ext>
            </a:extLst>
          </p:cNvPr>
          <p:cNvSpPr/>
          <p:nvPr/>
        </p:nvSpPr>
        <p:spPr>
          <a:xfrm>
            <a:off x="5061861" y="2120096"/>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handle( </a:t>
            </a:r>
            <a:r>
              <a:rPr lang="en-US" sz="800" dirty="0" err="1">
                <a:solidFill>
                  <a:srgbClr val="002060"/>
                </a:solidFill>
              </a:rPr>
              <a:t>OrderEvent</a:t>
            </a:r>
            <a:r>
              <a:rPr lang="en-US" sz="800" dirty="0">
                <a:solidFill>
                  <a:srgbClr val="002060"/>
                </a:solidFill>
              </a:rPr>
              <a:t> e)</a:t>
            </a:r>
          </a:p>
          <a:p>
            <a:endParaRPr lang="en-US" sz="800" dirty="0">
              <a:solidFill>
                <a:srgbClr val="002060"/>
              </a:solidFill>
            </a:endParaRPr>
          </a:p>
          <a:p>
            <a:r>
              <a:rPr lang="en-US" sz="800" dirty="0">
                <a:solidFill>
                  <a:srgbClr val="002060"/>
                </a:solidFill>
              </a:rPr>
              <a:t>@GET</a:t>
            </a:r>
          </a:p>
          <a:p>
            <a:r>
              <a:rPr lang="en-US" sz="800" dirty="0">
                <a:solidFill>
                  <a:srgbClr val="002060"/>
                </a:solidFill>
              </a:rPr>
              <a:t>Response </a:t>
            </a:r>
            <a:r>
              <a:rPr lang="en-US" sz="800" dirty="0" err="1">
                <a:solidFill>
                  <a:srgbClr val="002060"/>
                </a:solidFill>
              </a:rPr>
              <a:t>getAll</a:t>
            </a:r>
            <a:r>
              <a:rPr lang="en-US" sz="800" dirty="0">
                <a:solidFill>
                  <a:srgbClr val="002060"/>
                </a:solidFill>
              </a:rPr>
              <a:t>()</a:t>
            </a:r>
          </a:p>
          <a:p>
            <a:endParaRPr lang="en-US" sz="800" dirty="0">
              <a:solidFill>
                <a:srgbClr val="002060"/>
              </a:solidFill>
            </a:endParaRPr>
          </a:p>
        </p:txBody>
      </p:sp>
      <p:sp>
        <p:nvSpPr>
          <p:cNvPr id="19" name="Rectangle 18">
            <a:extLst>
              <a:ext uri="{FF2B5EF4-FFF2-40B4-BE49-F238E27FC236}">
                <a16:creationId xmlns:a16="http://schemas.microsoft.com/office/drawing/2014/main" id="{C3E22227-E764-E545-99FC-334A3423721C}"/>
              </a:ext>
            </a:extLst>
          </p:cNvPr>
          <p:cNvSpPr/>
          <p:nvPr/>
        </p:nvSpPr>
        <p:spPr>
          <a:xfrm>
            <a:off x="5085011" y="2120097"/>
            <a:ext cx="1720904" cy="266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OrderAdminService</a:t>
            </a:r>
            <a:endParaRPr lang="en-US" sz="1000" dirty="0">
              <a:solidFill>
                <a:srgbClr val="002060"/>
              </a:solidFill>
            </a:endParaRPr>
          </a:p>
        </p:txBody>
      </p:sp>
      <p:cxnSp>
        <p:nvCxnSpPr>
          <p:cNvPr id="20" name="Elbow Connector 19">
            <a:extLst>
              <a:ext uri="{FF2B5EF4-FFF2-40B4-BE49-F238E27FC236}">
                <a16:creationId xmlns:a16="http://schemas.microsoft.com/office/drawing/2014/main" id="{DFC73213-D354-3049-A87D-3DE470E0B2B2}"/>
              </a:ext>
            </a:extLst>
          </p:cNvPr>
          <p:cNvCxnSpPr>
            <a:cxnSpLocks/>
            <a:stCxn id="19" idx="0"/>
            <a:endCxn id="16" idx="2"/>
          </p:cNvCxnSpPr>
          <p:nvPr/>
        </p:nvCxnSpPr>
        <p:spPr>
          <a:xfrm rot="16200000" flipV="1">
            <a:off x="5582789" y="1757423"/>
            <a:ext cx="638538" cy="86810"/>
          </a:xfrm>
          <a:prstGeom prst="bentConnector3">
            <a:avLst>
              <a:gd name="adj1" fmla="val 50000"/>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6777272-E06B-B249-834B-0408B099A2D8}"/>
              </a:ext>
            </a:extLst>
          </p:cNvPr>
          <p:cNvSpPr/>
          <p:nvPr/>
        </p:nvSpPr>
        <p:spPr>
          <a:xfrm>
            <a:off x="2601140" y="2880263"/>
            <a:ext cx="1877437" cy="246221"/>
          </a:xfrm>
          <a:prstGeom prst="rect">
            <a:avLst/>
          </a:prstGeom>
          <a:solidFill>
            <a:schemeClr val="bg1">
              <a:lumMod val="65000"/>
            </a:schemeClr>
          </a:solidFill>
        </p:spPr>
        <p:txBody>
          <a:bodyPr wrap="none">
            <a:spAutoFit/>
          </a:bodyPr>
          <a:lstStyle/>
          <a:p>
            <a:r>
              <a:rPr lang="en-US" sz="1000" dirty="0" err="1">
                <a:solidFill>
                  <a:srgbClr val="002060"/>
                </a:solidFill>
                <a:latin typeface="Monaco" pitchFamily="2" charset="77"/>
              </a:rPr>
              <a:t>ServletContextListener</a:t>
            </a:r>
            <a:endParaRPr lang="en-US" sz="1000" dirty="0">
              <a:solidFill>
                <a:srgbClr val="002060"/>
              </a:solidFill>
              <a:effectLst/>
              <a:latin typeface="Monaco" pitchFamily="2" charset="77"/>
            </a:endParaRPr>
          </a:p>
        </p:txBody>
      </p:sp>
      <p:sp>
        <p:nvSpPr>
          <p:cNvPr id="24" name="Rectangle 23">
            <a:extLst>
              <a:ext uri="{FF2B5EF4-FFF2-40B4-BE49-F238E27FC236}">
                <a16:creationId xmlns:a16="http://schemas.microsoft.com/office/drawing/2014/main" id="{2A48382B-24C3-514C-B0D0-3D3AB667E5BF}"/>
              </a:ext>
            </a:extLst>
          </p:cNvPr>
          <p:cNvSpPr/>
          <p:nvPr/>
        </p:nvSpPr>
        <p:spPr>
          <a:xfrm>
            <a:off x="2656257" y="3528832"/>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i="1" dirty="0" err="1">
                <a:solidFill>
                  <a:srgbClr val="002060"/>
                </a:solidFill>
              </a:rPr>
              <a:t>KafkaConsumer</a:t>
            </a:r>
            <a:r>
              <a:rPr lang="en-US" sz="800" i="1" dirty="0">
                <a:solidFill>
                  <a:srgbClr val="002060"/>
                </a:solidFill>
              </a:rPr>
              <a:t> delegates the event processing to </a:t>
            </a:r>
            <a:r>
              <a:rPr lang="en-US" sz="800" i="1" dirty="0" err="1">
                <a:solidFill>
                  <a:srgbClr val="002060"/>
                </a:solidFill>
              </a:rPr>
              <a:t>OrderAdminService</a:t>
            </a:r>
            <a:endParaRPr lang="en-US" sz="800" i="1" dirty="0">
              <a:solidFill>
                <a:srgbClr val="002060"/>
              </a:solidFill>
            </a:endParaRPr>
          </a:p>
        </p:txBody>
      </p:sp>
      <p:sp>
        <p:nvSpPr>
          <p:cNvPr id="25" name="Rectangle 24">
            <a:extLst>
              <a:ext uri="{FF2B5EF4-FFF2-40B4-BE49-F238E27FC236}">
                <a16:creationId xmlns:a16="http://schemas.microsoft.com/office/drawing/2014/main" id="{F3D00694-1120-C843-A092-3653E1BF4C37}"/>
              </a:ext>
            </a:extLst>
          </p:cNvPr>
          <p:cNvSpPr/>
          <p:nvPr/>
        </p:nvSpPr>
        <p:spPr>
          <a:xfrm>
            <a:off x="2679407" y="3528833"/>
            <a:ext cx="1720904" cy="266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EventLoop</a:t>
            </a:r>
            <a:endParaRPr lang="en-US" sz="1000" dirty="0">
              <a:solidFill>
                <a:srgbClr val="002060"/>
              </a:solidFill>
            </a:endParaRPr>
          </a:p>
        </p:txBody>
      </p:sp>
      <p:cxnSp>
        <p:nvCxnSpPr>
          <p:cNvPr id="26" name="Elbow Connector 25">
            <a:extLst>
              <a:ext uri="{FF2B5EF4-FFF2-40B4-BE49-F238E27FC236}">
                <a16:creationId xmlns:a16="http://schemas.microsoft.com/office/drawing/2014/main" id="{6CD941B1-A03D-0944-9D45-B04D140C2CED}"/>
              </a:ext>
            </a:extLst>
          </p:cNvPr>
          <p:cNvCxnSpPr>
            <a:cxnSpLocks/>
            <a:stCxn id="24" idx="3"/>
            <a:endCxn id="18" idx="2"/>
          </p:cNvCxnSpPr>
          <p:nvPr/>
        </p:nvCxnSpPr>
        <p:spPr>
          <a:xfrm flipV="1">
            <a:off x="4400311" y="3277565"/>
            <a:ext cx="1533577" cy="830002"/>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4CBC006-62E2-8148-AFD4-09C0CE28B11A}"/>
              </a:ext>
            </a:extLst>
          </p:cNvPr>
          <p:cNvCxnSpPr>
            <a:cxnSpLocks/>
            <a:stCxn id="25" idx="0"/>
            <a:endCxn id="23" idx="2"/>
          </p:cNvCxnSpPr>
          <p:nvPr/>
        </p:nvCxnSpPr>
        <p:spPr>
          <a:xfrm rot="5400000" flipH="1" flipV="1">
            <a:off x="3338685" y="3327659"/>
            <a:ext cx="402349" cy="12700"/>
          </a:xfrm>
          <a:prstGeom prst="bentConnector3">
            <a:avLst>
              <a:gd name="adj1" fmla="val 50000"/>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61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Data Models</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3451604" y="1524690"/>
            <a:ext cx="763471" cy="90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a:ea typeface="+mn-ea"/>
                <a:cs typeface="+mn-cs"/>
              </a:rPr>
              <a:t>Order MS</a:t>
            </a:r>
          </a:p>
        </p:txBody>
      </p:sp>
      <p:sp>
        <p:nvSpPr>
          <p:cNvPr id="7" name="Can 6">
            <a:extLst>
              <a:ext uri="{FF2B5EF4-FFF2-40B4-BE49-F238E27FC236}">
                <a16:creationId xmlns:a16="http://schemas.microsoft.com/office/drawing/2014/main" id="{E6D4EA1D-6A39-714A-9E5C-421D88572842}"/>
              </a:ext>
            </a:extLst>
          </p:cNvPr>
          <p:cNvSpPr/>
          <p:nvPr/>
        </p:nvSpPr>
        <p:spPr>
          <a:xfrm>
            <a:off x="4710252" y="1651105"/>
            <a:ext cx="530108" cy="61619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6012C7E4-3333-A449-B4D8-5EC0ECE0D77D}"/>
              </a:ext>
            </a:extLst>
          </p:cNvPr>
          <p:cNvSpPr/>
          <p:nvPr/>
        </p:nvSpPr>
        <p:spPr>
          <a:xfrm>
            <a:off x="1085890" y="1368644"/>
            <a:ext cx="932240" cy="5604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320191" y="1369153"/>
            <a:ext cx="479909" cy="672519"/>
            <a:chOff x="8826" y="-1"/>
            <a:chExt cx="707232" cy="933707"/>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3" y="707232"/>
              <a:ext cx="278752" cy="22647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END</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31" idx="0"/>
          </p:cNvCxnSpPr>
          <p:nvPr/>
        </p:nvCxnSpPr>
        <p:spPr>
          <a:xfrm flipV="1">
            <a:off x="2018130" y="1267425"/>
            <a:ext cx="1789357" cy="381420"/>
          </a:xfrm>
          <a:prstGeom prst="bentConnector4">
            <a:avLst>
              <a:gd name="adj1" fmla="val 46514"/>
              <a:gd name="adj2" fmla="val 159934"/>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4215075" y="1959202"/>
            <a:ext cx="495177" cy="15611"/>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3693037" y="2528667"/>
            <a:ext cx="244034" cy="3657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411" y="2668970"/>
            <a:ext cx="414713" cy="290095"/>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5340931" y="1620967"/>
            <a:ext cx="1746392"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Order id, addresses, customer id, product id, container 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Order specifics attributes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949101" y="2108447"/>
            <a:ext cx="1601721" cy="90024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{Customer 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Src</a:t>
            </a:r>
            <a:r>
              <a:rPr kumimoji="0" lang="en-US" sz="1050" b="0" i="0" u="none" strike="noStrike" kern="1200" cap="none" spc="0" normalizeH="0" baseline="0" noProof="0" dirty="0">
                <a:ln>
                  <a:noFill/>
                </a:ln>
                <a:solidFill>
                  <a:prstClr val="black"/>
                </a:solidFill>
                <a:effectLst/>
                <a:uLnTx/>
                <a:uFillTx/>
                <a:latin typeface="Arial"/>
                <a:ea typeface="+mn-ea"/>
                <a:cs typeface="+mn-cs"/>
              </a:rPr>
              <a:t> and </a:t>
            </a:r>
            <a:r>
              <a:rPr kumimoji="0" lang="en-US" sz="1050" b="0" i="0" u="none" strike="noStrike" kern="1200" cap="none" spc="0" normalizeH="0" baseline="0" noProof="0" dirty="0" err="1">
                <a:ln>
                  <a:noFill/>
                </a:ln>
                <a:solidFill>
                  <a:prstClr val="black"/>
                </a:solidFill>
                <a:effectLst/>
                <a:uLnTx/>
                <a:uFillTx/>
                <a:latin typeface="Arial"/>
                <a:ea typeface="+mn-ea"/>
                <a:cs typeface="+mn-cs"/>
              </a:rPr>
              <a:t>dest</a:t>
            </a:r>
            <a:r>
              <a:rPr kumimoji="0" lang="en-US" sz="1050" b="0" i="0" u="none" strike="noStrike" kern="1200" cap="none" spc="0" normalizeH="0" baseline="0" noProof="0" dirty="0">
                <a:ln>
                  <a:noFill/>
                </a:ln>
                <a:solidFill>
                  <a:prstClr val="black"/>
                </a:solidFill>
                <a:effectLst/>
                <a:uLnTx/>
                <a:uFillTx/>
                <a:latin typeface="Arial"/>
                <a:ea typeface="+mn-ea"/>
                <a:cs typeface="+mn-cs"/>
              </a:rPr>
              <a:t> addresses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Product id,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Quantity,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Target delivery date }</a:t>
            </a:r>
          </a:p>
        </p:txBody>
      </p:sp>
      <p:sp>
        <p:nvSpPr>
          <p:cNvPr id="26" name="TextBox 25">
            <a:extLst>
              <a:ext uri="{FF2B5EF4-FFF2-40B4-BE49-F238E27FC236}">
                <a16:creationId xmlns:a16="http://schemas.microsoft.com/office/drawing/2014/main" id="{598248B0-22CB-894F-ACBB-9173B2F124C8}"/>
              </a:ext>
            </a:extLst>
          </p:cNvPr>
          <p:cNvSpPr txBox="1"/>
          <p:nvPr/>
        </p:nvSpPr>
        <p:spPr>
          <a:xfrm>
            <a:off x="4004124" y="2933629"/>
            <a:ext cx="1236236" cy="106182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OrderCreated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OrderCancelled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OrderUpdated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err="1">
                <a:solidFill>
                  <a:prstClr val="black"/>
                </a:solidFill>
                <a:latin typeface="Arial"/>
              </a:rPr>
              <a:t>OrderBooked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OrderDelivered</a:t>
            </a:r>
            <a:r>
              <a:rPr kumimoji="0" lang="en-US" sz="1050" b="0" i="0" u="none" strike="noStrike" kern="1200" cap="none" spc="0" normalizeH="0" baseline="0" noProof="0" dirty="0">
                <a:ln>
                  <a:noFill/>
                </a:ln>
                <a:solidFill>
                  <a:prstClr val="black"/>
                </a:solidFill>
                <a:effectLst/>
                <a:uLnTx/>
                <a:uFillTx/>
                <a:latin typeface="Arial"/>
                <a:ea typeface="+mn-ea"/>
                <a:cs typeface="+mn-cs"/>
              </a:rPr>
              <a:t>…</a:t>
            </a:r>
          </a:p>
        </p:txBody>
      </p:sp>
      <p:grpSp>
        <p:nvGrpSpPr>
          <p:cNvPr id="22" name="Group 21">
            <a:extLst>
              <a:ext uri="{FF2B5EF4-FFF2-40B4-BE49-F238E27FC236}">
                <a16:creationId xmlns:a16="http://schemas.microsoft.com/office/drawing/2014/main" id="{B0384C49-3FEB-7A4D-B8E9-5536612FDD18}"/>
              </a:ext>
            </a:extLst>
          </p:cNvPr>
          <p:cNvGrpSpPr/>
          <p:nvPr/>
        </p:nvGrpSpPr>
        <p:grpSpPr>
          <a:xfrm>
            <a:off x="3391064" y="1267425"/>
            <a:ext cx="824009" cy="244032"/>
            <a:chOff x="3383969" y="684409"/>
            <a:chExt cx="626831" cy="266407"/>
          </a:xfrm>
        </p:grpSpPr>
        <p:grpSp>
          <p:nvGrpSpPr>
            <p:cNvPr id="23" name="Group 22">
              <a:extLst>
                <a:ext uri="{FF2B5EF4-FFF2-40B4-BE49-F238E27FC236}">
                  <a16:creationId xmlns:a16="http://schemas.microsoft.com/office/drawing/2014/main" id="{DADE8B0E-3F92-0D43-B185-7C33CAF52753}"/>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33" name="Oval 32">
                <a:extLst>
                  <a:ext uri="{FF2B5EF4-FFF2-40B4-BE49-F238E27FC236}">
                    <a16:creationId xmlns:a16="http://schemas.microsoft.com/office/drawing/2014/main" id="{2C57653D-D85E-9D40-8CA7-50731C8E687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AF44CF8A-7D39-3740-8C98-559CEE5FD98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9DA7C419-13E6-944C-95BF-0CBFEFD3F6F9}"/>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31" name="Oval 30">
                <a:extLst>
                  <a:ext uri="{FF2B5EF4-FFF2-40B4-BE49-F238E27FC236}">
                    <a16:creationId xmlns:a16="http://schemas.microsoft.com/office/drawing/2014/main" id="{5954F62A-20B4-F543-BE04-005D54E9AF7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7B4CAC0A-A98C-ED46-97AA-A6C1A34EEE6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22802E36-9457-EB44-AB15-EE20586FBCD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9" name="Oval 28">
                <a:extLst>
                  <a:ext uri="{FF2B5EF4-FFF2-40B4-BE49-F238E27FC236}">
                    <a16:creationId xmlns:a16="http://schemas.microsoft.com/office/drawing/2014/main" id="{CBE29B1D-91EB-C245-A9E2-1A2CBF11840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9841B261-D3EA-4D44-8964-21EA6EA96AB9}"/>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80841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p:nvPr/>
        </p:nvSpPr>
        <p:spPr>
          <a:xfrm>
            <a:off x="533401" y="1663700"/>
            <a:ext cx="2705100" cy="2376488"/>
          </a:xfrm>
          <a:prstGeom prst="rect">
            <a:avLst/>
          </a:prstGeom>
          <a:gradFill>
            <a:gsLst>
              <a:gs pos="0">
                <a:schemeClr val="bg1"/>
              </a:gs>
              <a:gs pos="99000">
                <a:schemeClr val="bg1">
                  <a:lumMod val="95000"/>
                </a:schemeClr>
              </a:gs>
            </a:gsLst>
            <a:lin ang="2700000" scaled="1"/>
          </a:gradFill>
          <a:ln w="6350">
            <a:solidFill>
              <a:schemeClr val="bg1">
                <a:lumMod val="85000"/>
              </a:schemeClr>
            </a:solidFill>
            <a:miter lim="400000"/>
          </a:ln>
        </p:spPr>
        <p:txBody>
          <a:bodyPr lIns="17006" tIns="182880" rIns="17006" bIns="17006"/>
          <a:lstStyle>
            <a:lvl1pPr defTabSz="203200">
              <a:defRPr sz="2000">
                <a:solidFill>
                  <a:srgbClr val="595959"/>
                </a:solidFill>
                <a:latin typeface="Helvetica Neue Light" pitchFamily="1" charset="0"/>
                <a:ea typeface="MS PGothic" panose="020B0600070205080204" pitchFamily="34" charset="-128"/>
              </a:defRPr>
            </a:lvl1pPr>
            <a:lvl2pPr marL="742950" indent="-285750" defTabSz="203200">
              <a:defRPr sz="2000">
                <a:solidFill>
                  <a:srgbClr val="595959"/>
                </a:solidFill>
                <a:latin typeface="Helvetica Neue Light" pitchFamily="1" charset="0"/>
                <a:ea typeface="MS PGothic" panose="020B0600070205080204" pitchFamily="34" charset="-128"/>
              </a:defRPr>
            </a:lvl2pPr>
            <a:lvl3pPr marL="1143000" indent="-228600" defTabSz="203200">
              <a:defRPr sz="2000">
                <a:solidFill>
                  <a:srgbClr val="595959"/>
                </a:solidFill>
                <a:latin typeface="Helvetica Neue Light" pitchFamily="1" charset="0"/>
                <a:ea typeface="MS PGothic" panose="020B0600070205080204" pitchFamily="34" charset="-128"/>
              </a:defRPr>
            </a:lvl3pPr>
            <a:lvl4pPr marL="1600200" indent="-228600" defTabSz="203200">
              <a:defRPr sz="2000">
                <a:solidFill>
                  <a:srgbClr val="595959"/>
                </a:solidFill>
                <a:latin typeface="Helvetica Neue Light" pitchFamily="1" charset="0"/>
                <a:ea typeface="MS PGothic" panose="020B0600070205080204" pitchFamily="34" charset="-128"/>
              </a:defRPr>
            </a:lvl4pPr>
            <a:lvl5pPr marL="2057400" indent="-228600" defTabSz="203200">
              <a:defRPr sz="2000">
                <a:solidFill>
                  <a:srgbClr val="595959"/>
                </a:solidFill>
                <a:latin typeface="Helvetica Neue Light" pitchFamily="1" charset="0"/>
                <a:ea typeface="MS PGothic" panose="020B0600070205080204" pitchFamily="34" charset="-128"/>
              </a:defRPr>
            </a:lvl5pPr>
            <a:lvl6pPr marL="25146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6pPr>
            <a:lvl7pPr marL="29718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7pPr>
            <a:lvl8pPr marL="34290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8pPr>
            <a:lvl9pPr marL="38862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9pPr>
          </a:lstStyle>
          <a:p>
            <a:pPr algn="ctr" eaLnBrk="1" hangingPunct="1">
              <a:lnSpc>
                <a:spcPts val="1600"/>
              </a:lnSpc>
              <a:defRPr/>
            </a:pPr>
            <a:r>
              <a:rPr lang="en-US" sz="1200" b="1" dirty="0">
                <a:solidFill>
                  <a:srgbClr val="00649D"/>
                </a:solidFill>
                <a:latin typeface="Arial" panose="020B0604020202020204" pitchFamily="34" charset="0"/>
                <a:cs typeface="Helvetica Neue Light"/>
                <a:sym typeface="Helvetica Neue" panose="02000503000000020004" pitchFamily="2"/>
              </a:rPr>
              <a:t>Define event-driven app scope</a:t>
            </a:r>
          </a:p>
        </p:txBody>
      </p:sp>
      <p:sp>
        <p:nvSpPr>
          <p:cNvPr id="224" name="Shape 224"/>
          <p:cNvSpPr/>
          <p:nvPr/>
        </p:nvSpPr>
        <p:spPr>
          <a:xfrm>
            <a:off x="3289300" y="1685926"/>
            <a:ext cx="2844802" cy="2376488"/>
          </a:xfrm>
          <a:prstGeom prst="rect">
            <a:avLst/>
          </a:prstGeom>
          <a:gradFill>
            <a:gsLst>
              <a:gs pos="0">
                <a:schemeClr val="bg1"/>
              </a:gs>
              <a:gs pos="99000">
                <a:schemeClr val="bg1">
                  <a:lumMod val="95000"/>
                </a:schemeClr>
              </a:gs>
            </a:gsLst>
            <a:lin ang="2700000" scaled="1"/>
          </a:gradFill>
          <a:ln w="6350">
            <a:solidFill>
              <a:schemeClr val="bg1">
                <a:lumMod val="85000"/>
              </a:schemeClr>
            </a:solidFill>
            <a:miter lim="400000"/>
          </a:ln>
        </p:spPr>
        <p:txBody>
          <a:bodyPr lIns="17006" tIns="182880" rIns="17006" bIns="17006"/>
          <a:lstStyle>
            <a:lvl1pPr defTabSz="203200">
              <a:defRPr sz="2000">
                <a:solidFill>
                  <a:srgbClr val="595959"/>
                </a:solidFill>
                <a:latin typeface="Helvetica Neue Light" pitchFamily="1" charset="0"/>
                <a:ea typeface="MS PGothic" panose="020B0600070205080204" pitchFamily="34" charset="-128"/>
              </a:defRPr>
            </a:lvl1pPr>
            <a:lvl2pPr marL="742950" indent="-285750" defTabSz="203200">
              <a:defRPr sz="2000">
                <a:solidFill>
                  <a:srgbClr val="595959"/>
                </a:solidFill>
                <a:latin typeface="Helvetica Neue Light" pitchFamily="1" charset="0"/>
                <a:ea typeface="MS PGothic" panose="020B0600070205080204" pitchFamily="34" charset="-128"/>
              </a:defRPr>
            </a:lvl2pPr>
            <a:lvl3pPr marL="1143000" indent="-228600" defTabSz="203200">
              <a:defRPr sz="2000">
                <a:solidFill>
                  <a:srgbClr val="595959"/>
                </a:solidFill>
                <a:latin typeface="Helvetica Neue Light" pitchFamily="1" charset="0"/>
                <a:ea typeface="MS PGothic" panose="020B0600070205080204" pitchFamily="34" charset="-128"/>
              </a:defRPr>
            </a:lvl3pPr>
            <a:lvl4pPr marL="1600200" indent="-228600" defTabSz="203200">
              <a:defRPr sz="2000">
                <a:solidFill>
                  <a:srgbClr val="595959"/>
                </a:solidFill>
                <a:latin typeface="Helvetica Neue Light" pitchFamily="1" charset="0"/>
                <a:ea typeface="MS PGothic" panose="020B0600070205080204" pitchFamily="34" charset="-128"/>
              </a:defRPr>
            </a:lvl4pPr>
            <a:lvl5pPr marL="2057400" indent="-228600" defTabSz="203200">
              <a:defRPr sz="2000">
                <a:solidFill>
                  <a:srgbClr val="595959"/>
                </a:solidFill>
                <a:latin typeface="Helvetica Neue Light" pitchFamily="1" charset="0"/>
                <a:ea typeface="MS PGothic" panose="020B0600070205080204" pitchFamily="34" charset="-128"/>
              </a:defRPr>
            </a:lvl5pPr>
            <a:lvl6pPr marL="25146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6pPr>
            <a:lvl7pPr marL="29718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7pPr>
            <a:lvl8pPr marL="34290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8pPr>
            <a:lvl9pPr marL="3886200" indent="-228600" defTabSz="203200" eaLnBrk="0" fontAlgn="base" hangingPunct="0">
              <a:spcBef>
                <a:spcPct val="0"/>
              </a:spcBef>
              <a:spcAft>
                <a:spcPct val="0"/>
              </a:spcAft>
              <a:defRPr sz="2000">
                <a:solidFill>
                  <a:srgbClr val="595959"/>
                </a:solidFill>
                <a:latin typeface="Helvetica Neue Light" pitchFamily="1" charset="0"/>
                <a:ea typeface="MS PGothic" panose="020B0600070205080204" pitchFamily="34" charset="-128"/>
              </a:defRPr>
            </a:lvl9pPr>
          </a:lstStyle>
          <a:p>
            <a:pPr algn="ctr" eaLnBrk="1" hangingPunct="1">
              <a:lnSpc>
                <a:spcPts val="1600"/>
              </a:lnSpc>
              <a:defRPr/>
            </a:pPr>
            <a:r>
              <a:rPr lang="en-US" sz="1200" b="1" dirty="0">
                <a:solidFill>
                  <a:srgbClr val="00649D"/>
                </a:solidFill>
                <a:latin typeface="Helvetica Neue"/>
                <a:cs typeface="Helvetica Neue"/>
              </a:rPr>
              <a:t>Learn fast and adjust</a:t>
            </a:r>
          </a:p>
        </p:txBody>
      </p:sp>
      <p:sp>
        <p:nvSpPr>
          <p:cNvPr id="14340" name="TextBox 35"/>
          <p:cNvSpPr txBox="1">
            <a:spLocks noChangeArrowheads="1"/>
          </p:cNvSpPr>
          <p:nvPr/>
        </p:nvSpPr>
        <p:spPr bwMode="auto">
          <a:xfrm>
            <a:off x="652462" y="2311400"/>
            <a:ext cx="2484437" cy="14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spAutoFit/>
          </a:bodyPr>
          <a:lstStyle>
            <a:lvl1pPr marL="107950" indent="-107950">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Established business priorities &amp; objectives</a:t>
            </a:r>
          </a:p>
          <a:p>
            <a:pPr>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sym typeface="Helvetica Neue Light" pitchFamily="2" charset="0"/>
              </a:rPr>
              <a:t>Develop deep empathy for the target users</a:t>
            </a:r>
            <a:endParaRPr lang="en-US" altLang="en-US" sz="1200" dirty="0">
              <a:solidFill>
                <a:schemeClr val="tx1"/>
              </a:solidFill>
              <a:latin typeface="Arial" panose="020B0604020202020204" pitchFamily="34" charset="0"/>
            </a:endParaRPr>
          </a:p>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Process and Event analysis</a:t>
            </a:r>
          </a:p>
          <a:p>
            <a:pPr>
              <a:lnSpc>
                <a:spcPct val="110000"/>
              </a:lnSpc>
              <a:buClr>
                <a:srgbClr val="3D9B35"/>
              </a:buClr>
              <a:buSzPct val="100000"/>
              <a:buFont typeface="Wingdings" panose="05000000000000000000" pitchFamily="2" charset="2"/>
              <a:buChar char="§"/>
            </a:pPr>
            <a:r>
              <a:rPr lang="en-US" altLang="en-US" sz="1200" dirty="0">
                <a:solidFill>
                  <a:schemeClr val="tx1"/>
                </a:solidFill>
                <a:latin typeface="Arial" panose="020B0604020202020204" pitchFamily="34" charset="0"/>
                <a:sym typeface="Helvetica Neue Light" pitchFamily="2" charset="0"/>
              </a:rPr>
              <a:t>Define MVP scope to address the opportunity</a:t>
            </a:r>
          </a:p>
        </p:txBody>
      </p:sp>
      <p:sp>
        <p:nvSpPr>
          <p:cNvPr id="219" name="Shape 219"/>
          <p:cNvSpPr/>
          <p:nvPr/>
        </p:nvSpPr>
        <p:spPr>
          <a:xfrm flipV="1">
            <a:off x="463550" y="989013"/>
            <a:ext cx="0" cy="3154362"/>
          </a:xfrm>
          <a:prstGeom prst="line">
            <a:avLst/>
          </a:prstGeom>
          <a:ln w="28575">
            <a:solidFill>
              <a:schemeClr val="bg1">
                <a:lumMod val="50000"/>
              </a:schemeClr>
            </a:solidFill>
            <a:tailEnd type="triangle"/>
          </a:ln>
        </p:spPr>
        <p:txBody>
          <a:bodyPr lIns="15305" tIns="15305" rIns="15305" bIns="15305"/>
          <a:lstStyle/>
          <a:p>
            <a:pPr algn="ctr" defTabSz="368474" eaLnBrk="1" hangingPunct="1">
              <a:defRPr sz="3400">
                <a:latin typeface="Helvetica Light"/>
                <a:ea typeface="Helvetica Light"/>
                <a:cs typeface="Helvetica Light"/>
                <a:sym typeface="Helvetica Light"/>
              </a:defRPr>
            </a:pPr>
            <a:endParaRPr sz="3400">
              <a:solidFill>
                <a:srgbClr val="000000"/>
              </a:solidFill>
              <a:latin typeface="Helvetica Light"/>
              <a:ea typeface="Helvetica Light"/>
              <a:cs typeface="Helvetica Light"/>
              <a:sym typeface="Helvetica Light"/>
            </a:endParaRPr>
          </a:p>
        </p:txBody>
      </p:sp>
      <p:sp>
        <p:nvSpPr>
          <p:cNvPr id="220" name="Shape 220"/>
          <p:cNvSpPr/>
          <p:nvPr/>
        </p:nvSpPr>
        <p:spPr>
          <a:xfrm>
            <a:off x="471488" y="4129088"/>
            <a:ext cx="8521700" cy="0"/>
          </a:xfrm>
          <a:prstGeom prst="line">
            <a:avLst/>
          </a:prstGeom>
          <a:ln w="28575">
            <a:solidFill>
              <a:schemeClr val="bg1">
                <a:lumMod val="50000"/>
              </a:schemeClr>
            </a:solidFill>
            <a:tailEnd type="triangle"/>
          </a:ln>
        </p:spPr>
        <p:txBody>
          <a:bodyPr lIns="15305" tIns="15305" rIns="15305" bIns="15305"/>
          <a:lstStyle/>
          <a:p>
            <a:pPr defTabSz="368474" eaLnBrk="1" hangingPunct="1">
              <a:defRPr sz="3400">
                <a:latin typeface="Helvetica Light"/>
                <a:ea typeface="Helvetica Light"/>
                <a:cs typeface="Helvetica Light"/>
                <a:sym typeface="Helvetica Light"/>
              </a:defRPr>
            </a:pPr>
            <a:endParaRPr sz="3400">
              <a:solidFill>
                <a:srgbClr val="000000"/>
              </a:solidFill>
              <a:latin typeface="Helvetica Light"/>
              <a:ea typeface="Helvetica Light"/>
              <a:cs typeface="Helvetica Light"/>
              <a:sym typeface="Helvetica Light"/>
            </a:endParaRPr>
          </a:p>
        </p:txBody>
      </p:sp>
      <p:grpSp>
        <p:nvGrpSpPr>
          <p:cNvPr id="14343" name="Group 1"/>
          <p:cNvGrpSpPr>
            <a:grpSpLocks/>
          </p:cNvGrpSpPr>
          <p:nvPr/>
        </p:nvGrpSpPr>
        <p:grpSpPr bwMode="auto">
          <a:xfrm>
            <a:off x="6184901" y="1663700"/>
            <a:ext cx="2630487" cy="2457450"/>
            <a:chOff x="4868863" y="1816100"/>
            <a:chExt cx="2011362" cy="2456891"/>
          </a:xfrm>
        </p:grpSpPr>
        <p:sp>
          <p:nvSpPr>
            <p:cNvPr id="23" name="Shape 224"/>
            <p:cNvSpPr/>
            <p:nvPr/>
          </p:nvSpPr>
          <p:spPr>
            <a:xfrm>
              <a:off x="4868863" y="1816100"/>
              <a:ext cx="2011362" cy="2375947"/>
            </a:xfrm>
            <a:prstGeom prst="rect">
              <a:avLst/>
            </a:prstGeom>
            <a:gradFill>
              <a:gsLst>
                <a:gs pos="0">
                  <a:schemeClr val="bg1"/>
                </a:gs>
                <a:gs pos="99000">
                  <a:schemeClr val="bg1">
                    <a:lumMod val="95000"/>
                  </a:schemeClr>
                </a:gs>
              </a:gsLst>
              <a:lin ang="2700000" scaled="1"/>
            </a:gradFill>
            <a:ln w="6350">
              <a:solidFill>
                <a:schemeClr val="bg1">
                  <a:lumMod val="85000"/>
                </a:schemeClr>
              </a:solidFill>
              <a:miter lim="400000"/>
            </a:ln>
          </p:spPr>
          <p:txBody>
            <a:bodyPr lIns="17006" tIns="182880" rIns="17006" bIns="17006"/>
            <a:lstStyle/>
            <a:p>
              <a:pPr algn="ctr" defTabSz="203200" eaLnBrk="1" hangingPunct="1">
                <a:lnSpc>
                  <a:spcPts val="1600"/>
                </a:lnSpc>
                <a:defRPr/>
              </a:pPr>
              <a:endParaRPr lang="en-US" sz="1200" b="1">
                <a:solidFill>
                  <a:srgbClr val="00649D"/>
                </a:solidFill>
                <a:latin typeface="Helvetica Neue Light" charset="0"/>
                <a:ea typeface="MS PGothic" charset="0"/>
                <a:cs typeface="Helvetica Neue Light" charset="0"/>
              </a:endParaRPr>
            </a:p>
          </p:txBody>
        </p:sp>
        <p:sp>
          <p:nvSpPr>
            <p:cNvPr id="14361" name="Rectangle 23"/>
            <p:cNvSpPr>
              <a:spLocks noChangeArrowheads="1"/>
            </p:cNvSpPr>
            <p:nvPr/>
          </p:nvSpPr>
          <p:spPr bwMode="auto">
            <a:xfrm>
              <a:off x="4930775" y="2463265"/>
              <a:ext cx="1927235"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marL="107950" indent="-107950" defTabSz="825500">
                <a:defRPr sz="2000">
                  <a:solidFill>
                    <a:srgbClr val="595959"/>
                  </a:solidFill>
                  <a:latin typeface="Helvetica Neue Light" pitchFamily="2" charset="0"/>
                  <a:ea typeface="MS PGothic" panose="020B0600070205080204" pitchFamily="34" charset="-128"/>
                </a:defRPr>
              </a:lvl1pPr>
              <a:lvl2pPr marL="742950" indent="-285750" defTabSz="825500">
                <a:defRPr sz="2000">
                  <a:solidFill>
                    <a:srgbClr val="595959"/>
                  </a:solidFill>
                  <a:latin typeface="Helvetica Neue Light" pitchFamily="2" charset="0"/>
                  <a:ea typeface="MS PGothic" panose="020B0600070205080204" pitchFamily="34" charset="-128"/>
                </a:defRPr>
              </a:lvl2pPr>
              <a:lvl3pPr marL="1143000" indent="-228600" defTabSz="825500">
                <a:defRPr sz="2000">
                  <a:solidFill>
                    <a:srgbClr val="595959"/>
                  </a:solidFill>
                  <a:latin typeface="Helvetica Neue Light" pitchFamily="2" charset="0"/>
                  <a:ea typeface="MS PGothic" panose="020B0600070205080204" pitchFamily="34" charset="-128"/>
                </a:defRPr>
              </a:lvl3pPr>
              <a:lvl4pPr marL="1600200" indent="-228600" defTabSz="825500">
                <a:defRPr sz="2000">
                  <a:solidFill>
                    <a:srgbClr val="595959"/>
                  </a:solidFill>
                  <a:latin typeface="Helvetica Neue Light" pitchFamily="2" charset="0"/>
                  <a:ea typeface="MS PGothic" panose="020B0600070205080204" pitchFamily="34" charset="-128"/>
                </a:defRPr>
              </a:lvl4pPr>
              <a:lvl5pPr marL="2057400" indent="-228600" defTabSz="825500">
                <a:defRPr sz="2000">
                  <a:solidFill>
                    <a:srgbClr val="595959"/>
                  </a:solidFill>
                  <a:latin typeface="Helvetica Neue Light" pitchFamily="2" charset="0"/>
                  <a:ea typeface="MS PGothic" panose="020B0600070205080204" pitchFamily="34" charset="-128"/>
                </a:defRPr>
              </a:lvl5pPr>
              <a:lvl6pPr marL="2514600" indent="-228600" defTabSz="8255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defTabSz="8255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defTabSz="8255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defTabSz="8255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eaLnBrk="1" hangingPunct="1">
                <a:lnSpc>
                  <a:spcPct val="110000"/>
                </a:lnSpc>
                <a:buClr>
                  <a:srgbClr val="3D9B35"/>
                </a:buClr>
                <a:buSzPct val="100000"/>
                <a:buFont typeface="Wingdings" panose="05000000000000000000" pitchFamily="2" charset="2"/>
                <a:buChar char="§"/>
              </a:pPr>
              <a:r>
                <a:rPr lang="en-US" altLang="en-US" sz="1200">
                  <a:solidFill>
                    <a:schemeClr val="tx1"/>
                  </a:solidFill>
                  <a:latin typeface="Arial" panose="020B0604020202020204" pitchFamily="34" charset="0"/>
                  <a:sym typeface="Helvetica Neue Light" pitchFamily="2" charset="0"/>
                </a:rPr>
                <a:t>Replicate success across multiple initiatives leveraging pilot success</a:t>
              </a:r>
            </a:p>
            <a:p>
              <a:pPr eaLnBrk="1" hangingPunct="1">
                <a:lnSpc>
                  <a:spcPct val="110000"/>
                </a:lnSpc>
                <a:buClr>
                  <a:srgbClr val="3D9B35"/>
                </a:buClr>
                <a:buSzPct val="100000"/>
                <a:buFont typeface="Wingdings" panose="05000000000000000000" pitchFamily="2" charset="2"/>
                <a:buChar char="§"/>
              </a:pPr>
              <a:endParaRPr lang="en-US" altLang="en-US" sz="1200">
                <a:solidFill>
                  <a:schemeClr val="tx1"/>
                </a:solidFill>
                <a:latin typeface="Arial" panose="020B0604020202020204" pitchFamily="34" charset="0"/>
                <a:sym typeface="Helvetica Neue Light" pitchFamily="2" charset="0"/>
              </a:endParaRPr>
            </a:p>
            <a:p>
              <a:pPr eaLnBrk="1" hangingPunct="1">
                <a:lnSpc>
                  <a:spcPct val="110000"/>
                </a:lnSpc>
                <a:buClr>
                  <a:srgbClr val="3D9B35"/>
                </a:buClr>
                <a:buSzPct val="100000"/>
                <a:buFont typeface="Wingdings" panose="05000000000000000000" pitchFamily="2" charset="2"/>
                <a:buChar char="§"/>
              </a:pPr>
              <a:r>
                <a:rPr lang="en-US" altLang="en-US" sz="1200">
                  <a:solidFill>
                    <a:schemeClr val="tx1"/>
                  </a:solidFill>
                  <a:latin typeface="Arial" panose="020B0604020202020204" pitchFamily="34" charset="0"/>
                  <a:sym typeface="Helvetica Neue Light" pitchFamily="2" charset="0"/>
                </a:rPr>
                <a:t>Increase agility and maximize delivered business value</a:t>
              </a:r>
            </a:p>
          </p:txBody>
        </p:sp>
      </p:grpSp>
      <p:sp>
        <p:nvSpPr>
          <p:cNvPr id="227" name="Shape 227"/>
          <p:cNvSpPr>
            <a:spLocks/>
          </p:cNvSpPr>
          <p:nvPr/>
        </p:nvSpPr>
        <p:spPr bwMode="auto">
          <a:xfrm>
            <a:off x="541338" y="1808163"/>
            <a:ext cx="8491537" cy="160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cubicBezTo>
                  <a:pt x="1916" y="21148"/>
                  <a:pt x="3831" y="20696"/>
                  <a:pt x="5372" y="19566"/>
                </a:cubicBezTo>
                <a:cubicBezTo>
                  <a:pt x="6913" y="18436"/>
                  <a:pt x="8002" y="16579"/>
                  <a:pt x="9244" y="14820"/>
                </a:cubicBezTo>
                <a:cubicBezTo>
                  <a:pt x="10487" y="13060"/>
                  <a:pt x="11707" y="10639"/>
                  <a:pt x="12826" y="9008"/>
                </a:cubicBezTo>
                <a:cubicBezTo>
                  <a:pt x="13945" y="7378"/>
                  <a:pt x="14497" y="6538"/>
                  <a:pt x="15959" y="5037"/>
                </a:cubicBezTo>
                <a:cubicBezTo>
                  <a:pt x="17422" y="3535"/>
                  <a:pt x="21600" y="0"/>
                  <a:pt x="21600" y="0"/>
                </a:cubicBezTo>
              </a:path>
            </a:pathLst>
          </a:custGeom>
          <a:noFill/>
          <a:ln w="127000">
            <a:solidFill>
              <a:srgbClr val="24B0E6">
                <a:alpha val="15000"/>
              </a:srgbClr>
            </a:solidFill>
            <a:round/>
            <a:headEnd/>
            <a:tailEnd type="triangle" w="med" len="med"/>
          </a:ln>
          <a:effectLst>
            <a:outerShdw blurRad="127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17006" tIns="17006" rIns="17006" bIns="17006" anchor="ctr"/>
          <a:lstStyle/>
          <a:p>
            <a:endParaRPr lang="en-US"/>
          </a:p>
        </p:txBody>
      </p:sp>
      <p:sp>
        <p:nvSpPr>
          <p:cNvPr id="242" name="Shape 242"/>
          <p:cNvSpPr>
            <a:spLocks noChangeArrowheads="1"/>
          </p:cNvSpPr>
          <p:nvPr/>
        </p:nvSpPr>
        <p:spPr bwMode="auto">
          <a:xfrm rot="-5400000">
            <a:off x="-514350" y="2433638"/>
            <a:ext cx="1704975" cy="266700"/>
          </a:xfrm>
          <a:prstGeom prst="rect">
            <a:avLst/>
          </a:prstGeom>
          <a:noFill/>
          <a:ln>
            <a:noFill/>
          </a:ln>
        </p:spPr>
        <p:txBody>
          <a:bodyPr lIns="40814" tIns="40814" rIns="40814" bIns="40814" anchor="ctr">
            <a:spAutoFit/>
          </a:bodyPr>
          <a:lstStyle>
            <a:lvl1pPr algn="r" defTabSz="587022">
              <a:spcBef>
                <a:spcPts val="1500"/>
              </a:spcBef>
              <a:defRPr sz="2600" b="1">
                <a:solidFill>
                  <a:srgbClr val="FFFFFF"/>
                </a:solidFill>
                <a:latin typeface="Arial"/>
                <a:ea typeface="Arial"/>
                <a:cs typeface="Arial"/>
                <a:sym typeface="Arial"/>
              </a:defRPr>
            </a:lvl1pPr>
          </a:lstStyle>
          <a:p>
            <a:pPr algn="ctr" eaLnBrk="1" hangingPunct="1">
              <a:defRPr/>
            </a:pPr>
            <a:r>
              <a:rPr sz="1200" b="0" dirty="0">
                <a:solidFill>
                  <a:schemeClr val="tx1">
                    <a:lumMod val="75000"/>
                    <a:lumOff val="25000"/>
                  </a:schemeClr>
                </a:solidFill>
              </a:rPr>
              <a:t>Business Outcome</a:t>
            </a:r>
          </a:p>
        </p:txBody>
      </p:sp>
      <p:sp>
        <p:nvSpPr>
          <p:cNvPr id="14347" name="TextBox 5"/>
          <p:cNvSpPr txBox="1">
            <a:spLocks noChangeArrowheads="1"/>
          </p:cNvSpPr>
          <p:nvPr/>
        </p:nvSpPr>
        <p:spPr bwMode="auto">
          <a:xfrm>
            <a:off x="533400" y="1260475"/>
            <a:ext cx="2705100" cy="365125"/>
          </a:xfrm>
          <a:prstGeom prst="rect">
            <a:avLst/>
          </a:prstGeom>
          <a:solidFill>
            <a:srgbClr val="00649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algn="ctr" eaLnBrk="1" hangingPunct="1"/>
            <a:r>
              <a:rPr lang="en-US" altLang="en-US" sz="1400" dirty="0">
                <a:solidFill>
                  <a:schemeClr val="bg1"/>
                </a:solidFill>
              </a:rPr>
              <a:t>Event Storming Workshop</a:t>
            </a:r>
          </a:p>
        </p:txBody>
      </p:sp>
      <p:sp>
        <p:nvSpPr>
          <p:cNvPr id="7" name="Rectangle 6"/>
          <p:cNvSpPr>
            <a:spLocks noChangeArrowheads="1"/>
          </p:cNvSpPr>
          <p:nvPr/>
        </p:nvSpPr>
        <p:spPr bwMode="auto">
          <a:xfrm>
            <a:off x="533400" y="4262438"/>
            <a:ext cx="2705100" cy="352425"/>
          </a:xfrm>
          <a:prstGeom prst="rect">
            <a:avLst/>
          </a:prstGeom>
          <a:solidFill>
            <a:srgbClr val="8CC640"/>
          </a:solidFill>
          <a:ln w="9525">
            <a:noFill/>
            <a:miter lim="800000"/>
            <a:headEnd/>
            <a:tailEnd/>
          </a:ln>
          <a:effectLst/>
        </p:spPr>
        <p:txBody>
          <a:bodyPr anchor="ctr"/>
          <a:lstStyle/>
          <a:p>
            <a:pPr algn="ctr" eaLnBrk="1" hangingPunct="1">
              <a:defRPr/>
            </a:pPr>
            <a:r>
              <a:rPr lang="en-US" sz="1600" dirty="0">
                <a:solidFill>
                  <a:schemeClr val="bg1"/>
                </a:solidFill>
                <a:latin typeface="+mn-lt"/>
                <a:ea typeface="+mn-ea"/>
                <a:cs typeface="Helvetica Neue Light"/>
              </a:rPr>
              <a:t>Ignite</a:t>
            </a:r>
          </a:p>
        </p:txBody>
      </p:sp>
      <p:sp>
        <p:nvSpPr>
          <p:cNvPr id="43" name="Rectangle 42"/>
          <p:cNvSpPr>
            <a:spLocks noChangeArrowheads="1"/>
          </p:cNvSpPr>
          <p:nvPr/>
        </p:nvSpPr>
        <p:spPr bwMode="auto">
          <a:xfrm>
            <a:off x="6184902" y="4262438"/>
            <a:ext cx="2608262" cy="352425"/>
          </a:xfrm>
          <a:prstGeom prst="rect">
            <a:avLst/>
          </a:prstGeom>
          <a:solidFill>
            <a:srgbClr val="8CC640"/>
          </a:solidFill>
          <a:ln w="9525">
            <a:noFill/>
            <a:miter lim="800000"/>
            <a:headEnd/>
            <a:tailEnd/>
          </a:ln>
          <a:effectLst/>
        </p:spPr>
        <p:txBody>
          <a:bodyPr anchor="ctr"/>
          <a:lstStyle/>
          <a:p>
            <a:pPr algn="ctr" eaLnBrk="1" hangingPunct="1">
              <a:defRPr/>
            </a:pPr>
            <a:r>
              <a:rPr lang="en-US" sz="1600" dirty="0">
                <a:solidFill>
                  <a:schemeClr val="bg1"/>
                </a:solidFill>
                <a:latin typeface="+mn-lt"/>
                <a:ea typeface="+mn-ea"/>
                <a:cs typeface="Helvetica Neue Light"/>
              </a:rPr>
              <a:t>Scale</a:t>
            </a:r>
          </a:p>
        </p:txBody>
      </p:sp>
      <p:sp>
        <p:nvSpPr>
          <p:cNvPr id="44" name="Rectangle 43"/>
          <p:cNvSpPr>
            <a:spLocks noChangeArrowheads="1"/>
          </p:cNvSpPr>
          <p:nvPr/>
        </p:nvSpPr>
        <p:spPr bwMode="auto">
          <a:xfrm>
            <a:off x="3289300" y="4270377"/>
            <a:ext cx="2844802" cy="352425"/>
          </a:xfrm>
          <a:prstGeom prst="rect">
            <a:avLst/>
          </a:prstGeom>
          <a:solidFill>
            <a:srgbClr val="8CC640"/>
          </a:solidFill>
          <a:ln w="9525">
            <a:noFill/>
            <a:miter lim="800000"/>
            <a:headEnd/>
            <a:tailEnd/>
          </a:ln>
          <a:effectLst/>
        </p:spPr>
        <p:txBody>
          <a:bodyPr anchor="ctr"/>
          <a:lstStyle/>
          <a:p>
            <a:pPr algn="ctr" eaLnBrk="1" hangingPunct="1">
              <a:defRPr/>
            </a:pPr>
            <a:r>
              <a:rPr lang="en-US" sz="1600" dirty="0">
                <a:solidFill>
                  <a:schemeClr val="bg1"/>
                </a:solidFill>
                <a:latin typeface="+mn-lt"/>
                <a:ea typeface="+mn-ea"/>
                <a:cs typeface="Helvetica Neue Light"/>
              </a:rPr>
              <a:t>Realize</a:t>
            </a:r>
          </a:p>
        </p:txBody>
      </p:sp>
      <p:sp>
        <p:nvSpPr>
          <p:cNvPr id="14353" name="TextBox 44"/>
          <p:cNvSpPr txBox="1">
            <a:spLocks noChangeArrowheads="1"/>
          </p:cNvSpPr>
          <p:nvPr/>
        </p:nvSpPr>
        <p:spPr bwMode="auto">
          <a:xfrm>
            <a:off x="3257551" y="1260475"/>
            <a:ext cx="2857500" cy="365125"/>
          </a:xfrm>
          <a:prstGeom prst="rect">
            <a:avLst/>
          </a:prstGeom>
          <a:solidFill>
            <a:srgbClr val="00649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algn="ctr" eaLnBrk="1" hangingPunct="1"/>
            <a:r>
              <a:rPr lang="en-US" altLang="en-US" sz="1400" dirty="0">
                <a:solidFill>
                  <a:schemeClr val="bg1"/>
                </a:solidFill>
              </a:rPr>
              <a:t>MVP Build Up</a:t>
            </a:r>
          </a:p>
        </p:txBody>
      </p:sp>
      <p:sp>
        <p:nvSpPr>
          <p:cNvPr id="14354" name="TextBox 45"/>
          <p:cNvSpPr txBox="1">
            <a:spLocks noChangeArrowheads="1"/>
          </p:cNvSpPr>
          <p:nvPr/>
        </p:nvSpPr>
        <p:spPr bwMode="auto">
          <a:xfrm>
            <a:off x="6134102" y="1260475"/>
            <a:ext cx="2659061" cy="365125"/>
          </a:xfrm>
          <a:prstGeom prst="rect">
            <a:avLst/>
          </a:prstGeom>
          <a:solidFill>
            <a:srgbClr val="00649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algn="ctr" eaLnBrk="1" hangingPunct="1"/>
            <a:r>
              <a:rPr lang="en-US" altLang="en-US" sz="1400">
                <a:solidFill>
                  <a:schemeClr val="bg1"/>
                </a:solidFill>
              </a:rPr>
              <a:t>Lean Program</a:t>
            </a:r>
          </a:p>
        </p:txBody>
      </p:sp>
      <p:sp>
        <p:nvSpPr>
          <p:cNvPr id="14356" name="TextBox 36"/>
          <p:cNvSpPr txBox="1">
            <a:spLocks noChangeArrowheads="1"/>
          </p:cNvSpPr>
          <p:nvPr/>
        </p:nvSpPr>
        <p:spPr bwMode="auto">
          <a:xfrm>
            <a:off x="3340101" y="2009776"/>
            <a:ext cx="277495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spAutoFit/>
          </a:bodyPr>
          <a:lstStyle>
            <a:lvl1pPr marL="107950" indent="-107950">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Deliver your first solution successfully and quickly</a:t>
            </a:r>
          </a:p>
          <a:p>
            <a:pPr eaLnBrk="1" hangingPunct="1">
              <a:buClr>
                <a:srgbClr val="3D9B35"/>
              </a:buClr>
              <a:buFont typeface="Wingdings" panose="05000000000000000000" pitchFamily="2" charset="2"/>
              <a:buChar char="§"/>
            </a:pPr>
            <a:endParaRPr lang="en-US" altLang="en-US" sz="1200" dirty="0">
              <a:solidFill>
                <a:schemeClr val="tx1"/>
              </a:solidFill>
              <a:latin typeface="Arial" panose="020B0604020202020204" pitchFamily="34" charset="0"/>
            </a:endParaRPr>
          </a:p>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Build foundational platform skills</a:t>
            </a:r>
          </a:p>
          <a:p>
            <a:pPr eaLnBrk="1" hangingPunct="1">
              <a:buClr>
                <a:srgbClr val="3D9B35"/>
              </a:buClr>
              <a:buFont typeface="Wingdings" panose="05000000000000000000" pitchFamily="2" charset="2"/>
              <a:buChar char="§"/>
            </a:pPr>
            <a:endParaRPr lang="en-US" altLang="en-US" sz="1200" dirty="0">
              <a:solidFill>
                <a:schemeClr val="tx1"/>
              </a:solidFill>
              <a:latin typeface="Arial" panose="020B0604020202020204" pitchFamily="34" charset="0"/>
            </a:endParaRPr>
          </a:p>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Use early win to foster new adoption</a:t>
            </a:r>
          </a:p>
          <a:p>
            <a:pPr eaLnBrk="1" hangingPunct="1">
              <a:buClr>
                <a:srgbClr val="3D9B35"/>
              </a:buClr>
              <a:buFont typeface="Wingdings" panose="05000000000000000000" pitchFamily="2" charset="2"/>
              <a:buChar char="§"/>
            </a:pPr>
            <a:endParaRPr lang="en-US" altLang="en-US" sz="1200" dirty="0">
              <a:solidFill>
                <a:schemeClr val="tx1"/>
              </a:solidFill>
              <a:latin typeface="Arial" panose="020B0604020202020204" pitchFamily="34" charset="0"/>
            </a:endParaRPr>
          </a:p>
          <a:p>
            <a:pPr eaLnBrk="1" hangingPunct="1">
              <a:buClr>
                <a:srgbClr val="3D9B35"/>
              </a:buClr>
              <a:buFont typeface="Wingdings" panose="05000000000000000000" pitchFamily="2" charset="2"/>
              <a:buChar char="§"/>
            </a:pPr>
            <a:r>
              <a:rPr lang="en-US" altLang="en-US" sz="1200" dirty="0">
                <a:solidFill>
                  <a:schemeClr val="tx1"/>
                </a:solidFill>
                <a:latin typeface="Arial" panose="020B0604020202020204" pitchFamily="34" charset="0"/>
              </a:rPr>
              <a:t>Demonstrate values</a:t>
            </a:r>
          </a:p>
        </p:txBody>
      </p:sp>
      <p:sp>
        <p:nvSpPr>
          <p:cNvPr id="14357" name="Rectangle 2"/>
          <p:cNvSpPr>
            <a:spLocks noChangeArrowheads="1"/>
          </p:cNvSpPr>
          <p:nvPr/>
        </p:nvSpPr>
        <p:spPr bwMode="auto">
          <a:xfrm>
            <a:off x="6704013" y="1766888"/>
            <a:ext cx="20891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pPr algn="ctr" eaLnBrk="1" hangingPunct="1">
              <a:lnSpc>
                <a:spcPts val="1600"/>
              </a:lnSpc>
            </a:pPr>
            <a:r>
              <a:rPr lang="en-US" altLang="en-US" sz="1200" b="1">
                <a:solidFill>
                  <a:srgbClr val="00649D"/>
                </a:solidFill>
                <a:latin typeface="Helvetica Neue" panose="02000503000000020004" pitchFamily="2" charset="0"/>
              </a:rPr>
              <a:t>Transform and scale innovative solutions</a:t>
            </a:r>
          </a:p>
        </p:txBody>
      </p:sp>
      <p:sp>
        <p:nvSpPr>
          <p:cNvPr id="14358" name="TextBox 1"/>
          <p:cNvSpPr txBox="1">
            <a:spLocks noChangeArrowheads="1"/>
          </p:cNvSpPr>
          <p:nvPr/>
        </p:nvSpPr>
        <p:spPr bwMode="auto">
          <a:xfrm>
            <a:off x="9113838" y="4710113"/>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595959"/>
                </a:solidFill>
                <a:latin typeface="Helvetica Neue Light" pitchFamily="2" charset="0"/>
                <a:ea typeface="MS PGothic" panose="020B0600070205080204" pitchFamily="34" charset="-128"/>
              </a:defRPr>
            </a:lvl1pPr>
            <a:lvl2pPr marL="742950" indent="-285750">
              <a:defRPr sz="2000">
                <a:solidFill>
                  <a:srgbClr val="595959"/>
                </a:solidFill>
                <a:latin typeface="Helvetica Neue Light" pitchFamily="2" charset="0"/>
                <a:ea typeface="MS PGothic" panose="020B0600070205080204" pitchFamily="34" charset="-128"/>
              </a:defRPr>
            </a:lvl2pPr>
            <a:lvl3pPr marL="1143000" indent="-228600">
              <a:defRPr sz="2000">
                <a:solidFill>
                  <a:srgbClr val="595959"/>
                </a:solidFill>
                <a:latin typeface="Helvetica Neue Light" pitchFamily="2" charset="0"/>
                <a:ea typeface="MS PGothic" panose="020B0600070205080204" pitchFamily="34" charset="-128"/>
              </a:defRPr>
            </a:lvl3pPr>
            <a:lvl4pPr marL="1600200" indent="-228600">
              <a:defRPr sz="2000">
                <a:solidFill>
                  <a:srgbClr val="595959"/>
                </a:solidFill>
                <a:latin typeface="Helvetica Neue Light" pitchFamily="2" charset="0"/>
                <a:ea typeface="MS PGothic" panose="020B0600070205080204" pitchFamily="34" charset="-128"/>
              </a:defRPr>
            </a:lvl4pPr>
            <a:lvl5pPr marL="2057400" indent="-228600">
              <a:defRPr sz="2000">
                <a:solidFill>
                  <a:srgbClr val="595959"/>
                </a:solidFill>
                <a:latin typeface="Helvetica Neue Light" pitchFamily="2" charset="0"/>
                <a:ea typeface="MS PGothic" panose="020B0600070205080204" pitchFamily="34" charset="-128"/>
              </a:defRPr>
            </a:lvl5pPr>
            <a:lvl6pPr marL="25146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6pPr>
            <a:lvl7pPr marL="29718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7pPr>
            <a:lvl8pPr marL="34290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8pPr>
            <a:lvl9pPr marL="3886200" indent="-228600" eaLnBrk="0" fontAlgn="base" hangingPunct="0">
              <a:spcBef>
                <a:spcPct val="0"/>
              </a:spcBef>
              <a:spcAft>
                <a:spcPct val="0"/>
              </a:spcAft>
              <a:defRPr sz="2000">
                <a:solidFill>
                  <a:srgbClr val="595959"/>
                </a:solidFill>
                <a:latin typeface="Helvetica Neue Light" pitchFamily="2" charset="0"/>
                <a:ea typeface="MS PGothic" panose="020B0600070205080204" pitchFamily="34" charset="-128"/>
              </a:defRPr>
            </a:lvl9pPr>
          </a:lstStyle>
          <a:p>
            <a:endParaRPr lang="en-US" altLang="en-US"/>
          </a:p>
        </p:txBody>
      </p:sp>
      <p:sp>
        <p:nvSpPr>
          <p:cNvPr id="4" name="Title 3">
            <a:extLst>
              <a:ext uri="{FF2B5EF4-FFF2-40B4-BE49-F238E27FC236}">
                <a16:creationId xmlns:a16="http://schemas.microsoft.com/office/drawing/2014/main" id="{37989DCB-6A52-0B47-9D01-2DBAC0E72F6C}"/>
              </a:ext>
            </a:extLst>
          </p:cNvPr>
          <p:cNvSpPr>
            <a:spLocks noGrp="1"/>
          </p:cNvSpPr>
          <p:nvPr>
            <p:ph type="title"/>
          </p:nvPr>
        </p:nvSpPr>
        <p:spPr/>
        <p:txBody>
          <a:bodyPr/>
          <a:lstStyle/>
          <a:p>
            <a:r>
              <a:rPr lang="en-US" dirty="0"/>
              <a:t>Event Driven Implementation Journey</a:t>
            </a:r>
          </a:p>
        </p:txBody>
      </p:sp>
      <p:sp>
        <p:nvSpPr>
          <p:cNvPr id="3" name="Slide Number Placeholder 2">
            <a:extLst>
              <a:ext uri="{FF2B5EF4-FFF2-40B4-BE49-F238E27FC236}">
                <a16:creationId xmlns:a16="http://schemas.microsoft.com/office/drawing/2014/main" id="{9D16DE77-9B23-814D-A513-1BBBA01C4E6B}"/>
              </a:ext>
            </a:extLst>
          </p:cNvPr>
          <p:cNvSpPr>
            <a:spLocks noGrp="1"/>
          </p:cNvSpPr>
          <p:nvPr>
            <p:ph type="sldNum" sz="quarter" idx="10"/>
          </p:nvPr>
        </p:nvSpPr>
        <p:spPr/>
        <p:txBody>
          <a:bodyPr/>
          <a:lstStyle/>
          <a:p>
            <a:fld id="{2F63A97E-D605-DC42-8452-C14CD1FA87FA}" type="slidenum">
              <a:rPr lang="en-US" smtClean="0">
                <a:solidFill>
                  <a:srgbClr val="5AAAFA"/>
                </a:solidFill>
              </a:rPr>
              <a:pPr/>
              <a:t>3</a:t>
            </a:fld>
            <a:endParaRPr lang="en-US">
              <a:solidFill>
                <a:srgbClr val="5AAAFA"/>
              </a:solidFill>
            </a:endParaRPr>
          </a:p>
        </p:txBody>
      </p:sp>
      <p:sp>
        <p:nvSpPr>
          <p:cNvPr id="2" name="Rectangle 1">
            <a:extLst>
              <a:ext uri="{FF2B5EF4-FFF2-40B4-BE49-F238E27FC236}">
                <a16:creationId xmlns:a16="http://schemas.microsoft.com/office/drawing/2014/main" id="{BD36CFAC-412A-A64C-8CDF-024645E4F03C}"/>
              </a:ext>
            </a:extLst>
          </p:cNvPr>
          <p:cNvSpPr/>
          <p:nvPr/>
        </p:nvSpPr>
        <p:spPr>
          <a:xfrm>
            <a:off x="2286000" y="2110085"/>
            <a:ext cx="4572000" cy="923330"/>
          </a:xfrm>
          <a:prstGeom prst="rect">
            <a:avLst/>
          </a:prstGeom>
        </p:spPr>
        <p:txBody>
          <a:bodyPr>
            <a:spAutoFit/>
          </a:bodyPr>
          <a:lstStyle/>
          <a:p>
            <a:pPr algn="r">
              <a:buFont typeface="+mj-lt"/>
              <a:buAutoNum type="arabicPeriod"/>
            </a:pPr>
            <a:br>
              <a:rPr lang="en-US" dirty="0">
                <a:solidFill>
                  <a:srgbClr val="222222"/>
                </a:solidFill>
                <a:latin typeface="inherit"/>
              </a:rPr>
            </a:br>
            <a:r>
              <a:rPr lang="en-US" dirty="0">
                <a:solidFill>
                  <a:srgbClr val="222222"/>
                </a:solidFill>
                <a:latin typeface="inherit"/>
              </a:rPr>
              <a:t>11</a:t>
            </a:r>
          </a:p>
          <a:p>
            <a:pPr>
              <a:buFont typeface="+mj-lt"/>
              <a:buAutoNum type="arabicPeriod"/>
            </a:pPr>
            <a:br>
              <a:rPr lang="en-US" dirty="0">
                <a:solidFill>
                  <a:srgbClr val="222222"/>
                </a:solidFill>
                <a:latin typeface="inherit"/>
              </a:rPr>
            </a:br>
            <a:endParaRPr lang="en-US" b="0" i="0" dirty="0">
              <a:solidFill>
                <a:srgbClr val="222222"/>
              </a:solidFill>
              <a:effectLst/>
              <a:latin typeface="inherit"/>
            </a:endParaRPr>
          </a:p>
        </p:txBody>
      </p:sp>
      <p:sp>
        <p:nvSpPr>
          <p:cNvPr id="5" name="Rectangle 4">
            <a:extLst>
              <a:ext uri="{FF2B5EF4-FFF2-40B4-BE49-F238E27FC236}">
                <a16:creationId xmlns:a16="http://schemas.microsoft.com/office/drawing/2014/main" id="{434CE6F0-DA53-C246-B47A-F070C0EA0836}"/>
              </a:ext>
            </a:extLst>
          </p:cNvPr>
          <p:cNvSpPr/>
          <p:nvPr/>
        </p:nvSpPr>
        <p:spPr>
          <a:xfrm>
            <a:off x="2286000" y="2110085"/>
            <a:ext cx="4572000" cy="923330"/>
          </a:xfrm>
          <a:prstGeom prst="rect">
            <a:avLst/>
          </a:prstGeom>
        </p:spPr>
        <p:txBody>
          <a:bodyPr>
            <a:spAutoFit/>
          </a:bodyPr>
          <a:lstStyle/>
          <a:p>
            <a:pPr algn="r">
              <a:buFont typeface="+mj-lt"/>
              <a:buAutoNum type="arabicPeriod"/>
            </a:pPr>
            <a:br>
              <a:rPr lang="en-US" dirty="0">
                <a:solidFill>
                  <a:srgbClr val="222222"/>
                </a:solidFill>
                <a:latin typeface="inherit"/>
              </a:rPr>
            </a:br>
            <a:r>
              <a:rPr lang="en-US" dirty="0">
                <a:solidFill>
                  <a:srgbClr val="222222"/>
                </a:solidFill>
                <a:latin typeface="inherit"/>
              </a:rPr>
              <a:t>11</a:t>
            </a:r>
          </a:p>
          <a:p>
            <a:pPr>
              <a:buFont typeface="+mj-lt"/>
              <a:buAutoNum type="arabicPeriod"/>
            </a:pPr>
            <a:br>
              <a:rPr lang="en-US" dirty="0">
                <a:solidFill>
                  <a:srgbClr val="222222"/>
                </a:solidFill>
                <a:latin typeface="inherit"/>
              </a:rPr>
            </a:br>
            <a:endParaRPr lang="en-US" b="0" i="0" dirty="0">
              <a:solidFill>
                <a:srgbClr val="222222"/>
              </a:solidFill>
              <a:effectLst/>
              <a:latin typeface="inherit"/>
            </a:endParaRPr>
          </a:p>
        </p:txBody>
      </p:sp>
    </p:spTree>
    <p:extLst>
      <p:ext uri="{BB962C8B-B14F-4D97-AF65-F5344CB8AC3E}">
        <p14:creationId xmlns:p14="http://schemas.microsoft.com/office/powerpoint/2010/main" val="208412641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293688" y="901702"/>
            <a:ext cx="8393112" cy="1158052"/>
          </a:xfrm>
        </p:spPr>
        <p:txBody>
          <a:bodyPr/>
          <a:lstStyle/>
          <a:p>
            <a:r>
              <a:rPr lang="en-US" sz="1600" dirty="0"/>
              <a:t>A long running transaction that can be broken up to a collection of </a:t>
            </a:r>
            <a:r>
              <a:rPr lang="en-US" sz="1600" dirty="0" err="1"/>
              <a:t>subtransactions</a:t>
            </a:r>
            <a:r>
              <a:rPr lang="en-US" sz="1600" dirty="0"/>
              <a:t> that can be interleaved any way with other transactions. </a:t>
            </a:r>
            <a:r>
              <a:rPr lang="en-US" sz="1600" dirty="0">
                <a:hlinkClick r:id="rId3"/>
              </a:rPr>
              <a:t>Src Garcia-Molina, Salem 1987</a:t>
            </a:r>
            <a:endParaRPr lang="en-US" sz="1600" dirty="0"/>
          </a:p>
          <a:p>
            <a:r>
              <a:rPr lang="en-US" sz="1600"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fld id="{2F63A97E-D605-DC42-8452-C14CD1FA87FA}" type="slidenum">
              <a:rPr lang="en-US" smtClean="0">
                <a:solidFill>
                  <a:srgbClr val="5AAAFA"/>
                </a:solidFill>
              </a:rPr>
              <a:pPr/>
              <a:t>30</a:t>
            </a:fld>
            <a:endParaRPr lang="en-US">
              <a:solidFill>
                <a:srgbClr val="5AAAFA"/>
              </a:solidFill>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893492" y="2571750"/>
            <a:ext cx="0" cy="257175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436292" y="2221396"/>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1801266" y="2234650"/>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3308844" y="2234650"/>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MS</a:t>
            </a:r>
          </a:p>
        </p:txBody>
      </p:sp>
      <p:sp>
        <p:nvSpPr>
          <p:cNvPr id="12" name="Rounded Rectangle 11">
            <a:extLst>
              <a:ext uri="{FF2B5EF4-FFF2-40B4-BE49-F238E27FC236}">
                <a16:creationId xmlns:a16="http://schemas.microsoft.com/office/drawing/2014/main" id="{0EEE6759-AA2B-4444-84EA-7085957CC68F}"/>
              </a:ext>
            </a:extLst>
          </p:cNvPr>
          <p:cNvSpPr/>
          <p:nvPr/>
        </p:nvSpPr>
        <p:spPr>
          <a:xfrm>
            <a:off x="4640687" y="2221396"/>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Ship </a:t>
            </a:r>
            <a:r>
              <a:rPr lang="en-US" sz="1200" dirty="0" err="1"/>
              <a:t>Mgt</a:t>
            </a:r>
            <a:endParaRPr lang="en-US" sz="1200" dirty="0"/>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2258466" y="2585004"/>
            <a:ext cx="0" cy="255849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3766044" y="2585004"/>
            <a:ext cx="0" cy="255849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C25FCD-F264-C347-8549-8E0F0ED3069B}"/>
              </a:ext>
            </a:extLst>
          </p:cNvPr>
          <p:cNvCxnSpPr>
            <a:cxnSpLocks/>
            <a:endCxn id="12" idx="2"/>
          </p:cNvCxnSpPr>
          <p:nvPr/>
        </p:nvCxnSpPr>
        <p:spPr>
          <a:xfrm flipV="1">
            <a:off x="5097887" y="2571750"/>
            <a:ext cx="0" cy="257175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392050" y="2696599"/>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413768" y="3264674"/>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Booked</a:t>
            </a:r>
          </a:p>
        </p:txBody>
      </p:sp>
      <p:sp>
        <p:nvSpPr>
          <p:cNvPr id="26" name="Oval 25">
            <a:extLst>
              <a:ext uri="{FF2B5EF4-FFF2-40B4-BE49-F238E27FC236}">
                <a16:creationId xmlns:a16="http://schemas.microsoft.com/office/drawing/2014/main" id="{D5DC2B30-4AC4-C549-8902-A2A206C0CD10}"/>
              </a:ext>
            </a:extLst>
          </p:cNvPr>
          <p:cNvSpPr/>
          <p:nvPr/>
        </p:nvSpPr>
        <p:spPr>
          <a:xfrm>
            <a:off x="1763651" y="3376412"/>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Allocate</a:t>
            </a:r>
          </a:p>
          <a:p>
            <a:pPr algn="ctr"/>
            <a:r>
              <a:rPr lang="en-US" sz="1000" dirty="0"/>
              <a:t>Voyage</a:t>
            </a:r>
          </a:p>
        </p:txBody>
      </p:sp>
      <p:sp>
        <p:nvSpPr>
          <p:cNvPr id="27" name="Oval 26">
            <a:extLst>
              <a:ext uri="{FF2B5EF4-FFF2-40B4-BE49-F238E27FC236}">
                <a16:creationId xmlns:a16="http://schemas.microsoft.com/office/drawing/2014/main" id="{5A9D5058-ED19-674B-888B-5595EEA9FBA1}"/>
              </a:ext>
            </a:extLst>
          </p:cNvPr>
          <p:cNvSpPr/>
          <p:nvPr/>
        </p:nvSpPr>
        <p:spPr>
          <a:xfrm>
            <a:off x="3218507" y="3524876"/>
            <a:ext cx="1137915"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Assign</a:t>
            </a:r>
          </a:p>
          <a:p>
            <a:pPr algn="ctr"/>
            <a:r>
              <a:rPr lang="en-US" sz="1000" dirty="0"/>
              <a:t>Containers</a:t>
            </a:r>
          </a:p>
        </p:txBody>
      </p:sp>
      <p:sp>
        <p:nvSpPr>
          <p:cNvPr id="28" name="Oval 27">
            <a:extLst>
              <a:ext uri="{FF2B5EF4-FFF2-40B4-BE49-F238E27FC236}">
                <a16:creationId xmlns:a16="http://schemas.microsoft.com/office/drawing/2014/main" id="{3742FF17-8FE0-844A-B6D8-B68247F58495}"/>
              </a:ext>
            </a:extLst>
          </p:cNvPr>
          <p:cNvSpPr/>
          <p:nvPr/>
        </p:nvSpPr>
        <p:spPr>
          <a:xfrm>
            <a:off x="4640687" y="3631468"/>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Update</a:t>
            </a:r>
          </a:p>
          <a:p>
            <a:pPr algn="ctr"/>
            <a:r>
              <a:rPr lang="en-US" sz="1000" dirty="0"/>
              <a:t>Load</a:t>
            </a:r>
          </a:p>
        </p:txBody>
      </p:sp>
      <p:sp>
        <p:nvSpPr>
          <p:cNvPr id="29" name="Oval 28">
            <a:extLst>
              <a:ext uri="{FF2B5EF4-FFF2-40B4-BE49-F238E27FC236}">
                <a16:creationId xmlns:a16="http://schemas.microsoft.com/office/drawing/2014/main" id="{FDB3FF4C-C64C-2C45-BAFE-C62D299211E5}"/>
              </a:ext>
            </a:extLst>
          </p:cNvPr>
          <p:cNvSpPr/>
          <p:nvPr/>
        </p:nvSpPr>
        <p:spPr>
          <a:xfrm>
            <a:off x="436291" y="4098296"/>
            <a:ext cx="1003189"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Assigned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24306" y="2778648"/>
            <a:ext cx="280846" cy="30008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24306" y="3349501"/>
            <a:ext cx="280846" cy="300082"/>
          </a:xfrm>
          <a:prstGeom prst="rect">
            <a:avLst/>
          </a:prstGeom>
          <a:noFill/>
        </p:spPr>
        <p:txBody>
          <a:bodyPr wrap="none" rtlCol="0">
            <a:spAutoFit/>
          </a:bodyPr>
          <a:lstStyle/>
          <a:p>
            <a:r>
              <a:rPr lang="en-US" dirty="0"/>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4306" y="4201909"/>
            <a:ext cx="280846" cy="300082"/>
          </a:xfrm>
          <a:prstGeom prst="rect">
            <a:avLst/>
          </a:prstGeom>
          <a:noFill/>
        </p:spPr>
        <p:txBody>
          <a:bodyPr wrap="none" rtlCol="0">
            <a:spAutoFit/>
          </a:bodyPr>
          <a:lstStyle/>
          <a:p>
            <a:r>
              <a:rPr lang="en-US" dirty="0"/>
              <a:t>6</a:t>
            </a:r>
          </a:p>
        </p:txBody>
      </p:sp>
      <p:sp>
        <p:nvSpPr>
          <p:cNvPr id="33" name="TextBox 32">
            <a:extLst>
              <a:ext uri="{FF2B5EF4-FFF2-40B4-BE49-F238E27FC236}">
                <a16:creationId xmlns:a16="http://schemas.microsoft.com/office/drawing/2014/main" id="{5284C6BC-FDD1-C04D-B1AD-D1D5614B2860}"/>
              </a:ext>
            </a:extLst>
          </p:cNvPr>
          <p:cNvSpPr txBox="1"/>
          <p:nvPr/>
        </p:nvSpPr>
        <p:spPr>
          <a:xfrm>
            <a:off x="5543548" y="3997850"/>
            <a:ext cx="280846" cy="300082"/>
          </a:xfrm>
          <a:prstGeom prst="rect">
            <a:avLst/>
          </a:prstGeom>
          <a:noFill/>
        </p:spPr>
        <p:txBody>
          <a:bodyPr wrap="none" rtlCol="0">
            <a:spAutoFit/>
          </a:bodyPr>
          <a:lstStyle/>
          <a:p>
            <a:r>
              <a:rPr lang="en-US" dirty="0"/>
              <a:t>5</a:t>
            </a:r>
          </a:p>
        </p:txBody>
      </p:sp>
      <p:sp>
        <p:nvSpPr>
          <p:cNvPr id="34" name="TextBox 33">
            <a:extLst>
              <a:ext uri="{FF2B5EF4-FFF2-40B4-BE49-F238E27FC236}">
                <a16:creationId xmlns:a16="http://schemas.microsoft.com/office/drawing/2014/main" id="{77DB6946-A03F-9343-AF8B-16133E629068}"/>
              </a:ext>
            </a:extLst>
          </p:cNvPr>
          <p:cNvSpPr txBox="1"/>
          <p:nvPr/>
        </p:nvSpPr>
        <p:spPr>
          <a:xfrm>
            <a:off x="3123229" y="3871286"/>
            <a:ext cx="280846" cy="30008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1619896" y="3716298"/>
            <a:ext cx="280846" cy="30008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06466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228170" y="815470"/>
            <a:ext cx="8622142" cy="864033"/>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fld id="{2F63A97E-D605-DC42-8452-C14CD1FA87FA}" type="slidenum">
              <a:rPr lang="en-US" smtClean="0">
                <a:solidFill>
                  <a:srgbClr val="5AAAFA"/>
                </a:solidFill>
              </a:rPr>
              <a:pPr/>
              <a:t>31</a:t>
            </a:fld>
            <a:endParaRPr lang="en-US">
              <a:solidFill>
                <a:srgbClr val="5AAAFA"/>
              </a:solidFill>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486789" y="2771752"/>
            <a:ext cx="2112472" cy="1495089"/>
          </a:xfrm>
          <a:prstGeom prst="bentConnector3">
            <a:avLst>
              <a:gd name="adj1" fmla="val 744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62" y="3411636"/>
            <a:ext cx="414713" cy="290095"/>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259926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27821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296631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314918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333335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352013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370040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388067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219133" y="3773301"/>
            <a:ext cx="3519515"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720186" y="4328030"/>
            <a:ext cx="719507" cy="378203"/>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2542719" y="3755892"/>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293688" y="1679503"/>
            <a:ext cx="977173" cy="1079195"/>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2615958"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1528430" y="1679503"/>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21" name="Rectangle 20">
            <a:extLst>
              <a:ext uri="{FF2B5EF4-FFF2-40B4-BE49-F238E27FC236}">
                <a16:creationId xmlns:a16="http://schemas.microsoft.com/office/drawing/2014/main" id="{D744E870-00A4-DE43-B9A2-015D739F9928}"/>
              </a:ext>
            </a:extLst>
          </p:cNvPr>
          <p:cNvSpPr/>
          <p:nvPr/>
        </p:nvSpPr>
        <p:spPr>
          <a:xfrm>
            <a:off x="3925627"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23" name="Can 22">
            <a:extLst>
              <a:ext uri="{FF2B5EF4-FFF2-40B4-BE49-F238E27FC236}">
                <a16:creationId xmlns:a16="http://schemas.microsoft.com/office/drawing/2014/main" id="{1EBDD757-2E64-8041-BCC8-FD3D44CC3221}"/>
              </a:ext>
            </a:extLst>
          </p:cNvPr>
          <p:cNvSpPr/>
          <p:nvPr/>
        </p:nvSpPr>
        <p:spPr>
          <a:xfrm>
            <a:off x="228170" y="2547162"/>
            <a:ext cx="258619" cy="44918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1897372" y="2831499"/>
            <a:ext cx="1234521" cy="108752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2525912" y="3277161"/>
            <a:ext cx="1247846" cy="18287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1988810" y="2740059"/>
            <a:ext cx="1234521" cy="1270407"/>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2708131" y="3275210"/>
            <a:ext cx="1247848" cy="18678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8C9BD71E-CFA8-8643-9767-BDFBE4B9DBE3}"/>
              </a:ext>
            </a:extLst>
          </p:cNvPr>
          <p:cNvCxnSpPr>
            <a:cxnSpLocks/>
            <a:stCxn id="21" idx="2"/>
            <a:endCxn id="12" idx="0"/>
          </p:cNvCxnSpPr>
          <p:nvPr/>
        </p:nvCxnSpPr>
        <p:spPr>
          <a:xfrm rot="5400000">
            <a:off x="3366221" y="2990681"/>
            <a:ext cx="1247846" cy="755840"/>
          </a:xfrm>
          <a:prstGeom prst="bentConnector3">
            <a:avLst>
              <a:gd name="adj1" fmla="val 5993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33077994-265C-D443-BD51-17D4FB938D52}"/>
              </a:ext>
            </a:extLst>
          </p:cNvPr>
          <p:cNvCxnSpPr>
            <a:cxnSpLocks/>
            <a:stCxn id="11" idx="0"/>
          </p:cNvCxnSpPr>
          <p:nvPr/>
        </p:nvCxnSpPr>
        <p:spPr>
          <a:xfrm rot="5400000" flipH="1" flipV="1">
            <a:off x="3153224" y="3043973"/>
            <a:ext cx="1220772" cy="676330"/>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302618" y="3137318"/>
            <a:ext cx="737479" cy="300082"/>
          </a:xfrm>
          <a:prstGeom prst="rect">
            <a:avLst/>
          </a:prstGeom>
          <a:noFill/>
        </p:spPr>
        <p:txBody>
          <a:bodyPr wrap="square" rtlCol="0">
            <a:spAutoFit/>
          </a:bodyPr>
          <a:lstStyle/>
          <a:p>
            <a:r>
              <a:rPr lang="en-US" dirty="0"/>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021363" y="3038786"/>
            <a:ext cx="280846" cy="300082"/>
          </a:xfrm>
          <a:prstGeom prst="rect">
            <a:avLst/>
          </a:prstGeom>
          <a:noFill/>
        </p:spPr>
        <p:txBody>
          <a:bodyPr wrap="none" rtlCol="0">
            <a:spAutoFit/>
          </a:bodyPr>
          <a:lstStyle/>
          <a:p>
            <a:r>
              <a:rPr lang="en-US" dirty="0"/>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3274144" y="3038786"/>
            <a:ext cx="280846" cy="300082"/>
          </a:xfrm>
          <a:prstGeom prst="rect">
            <a:avLst/>
          </a:prstGeom>
          <a:noFill/>
        </p:spPr>
        <p:txBody>
          <a:bodyPr wrap="none" rtlCol="0">
            <a:spAutoFit/>
          </a:bodyPr>
          <a:lstStyle/>
          <a:p>
            <a:r>
              <a:rPr lang="en-US" dirty="0"/>
              <a:t>3</a:t>
            </a:r>
          </a:p>
        </p:txBody>
      </p:sp>
      <p:sp>
        <p:nvSpPr>
          <p:cNvPr id="61" name="TextBox 60">
            <a:extLst>
              <a:ext uri="{FF2B5EF4-FFF2-40B4-BE49-F238E27FC236}">
                <a16:creationId xmlns:a16="http://schemas.microsoft.com/office/drawing/2014/main" id="{7BAEF5D2-2D22-024A-8848-70435A15B695}"/>
              </a:ext>
            </a:extLst>
          </p:cNvPr>
          <p:cNvSpPr txBox="1"/>
          <p:nvPr/>
        </p:nvSpPr>
        <p:spPr>
          <a:xfrm>
            <a:off x="4418437" y="3020708"/>
            <a:ext cx="280846" cy="300082"/>
          </a:xfrm>
          <a:prstGeom prst="rect">
            <a:avLst/>
          </a:prstGeom>
          <a:noFill/>
        </p:spPr>
        <p:txBody>
          <a:bodyPr wrap="none" rtlCol="0">
            <a:spAutoFit/>
          </a:bodyPr>
          <a:lstStyle/>
          <a:p>
            <a:r>
              <a:rPr lang="en-US" dirty="0"/>
              <a:t>4</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426326" y="2355260"/>
            <a:ext cx="1782460" cy="2589336"/>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063887" y="3068517"/>
            <a:ext cx="280846" cy="300082"/>
          </a:xfrm>
          <a:prstGeom prst="rect">
            <a:avLst/>
          </a:prstGeom>
          <a:noFill/>
        </p:spPr>
        <p:txBody>
          <a:bodyPr wrap="none" rtlCol="0">
            <a:spAutoFit/>
          </a:bodyPr>
          <a:lstStyle/>
          <a:p>
            <a:r>
              <a:rPr lang="en-US" dirty="0"/>
              <a:t>5</a:t>
            </a:r>
          </a:p>
        </p:txBody>
      </p:sp>
      <p:sp>
        <p:nvSpPr>
          <p:cNvPr id="76" name="Rectangle 75">
            <a:extLst>
              <a:ext uri="{FF2B5EF4-FFF2-40B4-BE49-F238E27FC236}">
                <a16:creationId xmlns:a16="http://schemas.microsoft.com/office/drawing/2014/main" id="{A35AEE74-4F68-A443-A159-223FC4AD4F7D}"/>
              </a:ext>
            </a:extLst>
          </p:cNvPr>
          <p:cNvSpPr/>
          <p:nvPr/>
        </p:nvSpPr>
        <p:spPr>
          <a:xfrm>
            <a:off x="5888620" y="1790122"/>
            <a:ext cx="3255380" cy="730969"/>
          </a:xfrm>
          <a:prstGeom prst="rect">
            <a:avLst/>
          </a:prstGeom>
        </p:spPr>
        <p:txBody>
          <a:bodyPr wrap="square">
            <a:spAutoFit/>
          </a:bodyPr>
          <a:lstStyle/>
          <a:p>
            <a:r>
              <a:rPr lang="en-US" sz="1400" dirty="0"/>
              <a:t>The distributed transaction ends when the last service executes.</a:t>
            </a:r>
          </a:p>
          <a:p>
            <a:endParaRPr lang="en-US" dirty="0"/>
          </a:p>
        </p:txBody>
      </p:sp>
      <p:sp>
        <p:nvSpPr>
          <p:cNvPr id="25" name="TextBox 24">
            <a:extLst>
              <a:ext uri="{FF2B5EF4-FFF2-40B4-BE49-F238E27FC236}">
                <a16:creationId xmlns:a16="http://schemas.microsoft.com/office/drawing/2014/main" id="{DB51E527-9CC7-6649-BCEA-B27483319838}"/>
              </a:ext>
            </a:extLst>
          </p:cNvPr>
          <p:cNvSpPr txBox="1"/>
          <p:nvPr/>
        </p:nvSpPr>
        <p:spPr>
          <a:xfrm>
            <a:off x="44352" y="2696260"/>
            <a:ext cx="651140" cy="246221"/>
          </a:xfrm>
          <a:prstGeom prst="rect">
            <a:avLst/>
          </a:prstGeom>
          <a:noFill/>
        </p:spPr>
        <p:txBody>
          <a:bodyPr wrap="none" rtlCol="0">
            <a:spAutoFit/>
          </a:bodyPr>
          <a:lstStyle/>
          <a:p>
            <a:r>
              <a:rPr lang="en-US" sz="1000" dirty="0"/>
              <a:t>Pending</a:t>
            </a:r>
          </a:p>
        </p:txBody>
      </p:sp>
    </p:spTree>
    <p:extLst>
      <p:ext uri="{BB962C8B-B14F-4D97-AF65-F5344CB8AC3E}">
        <p14:creationId xmlns:p14="http://schemas.microsoft.com/office/powerpoint/2010/main" val="178165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228170" y="815470"/>
            <a:ext cx="8622142" cy="864033"/>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fld id="{2F63A97E-D605-DC42-8452-C14CD1FA87FA}" type="slidenum">
              <a:rPr lang="en-US" smtClean="0">
                <a:solidFill>
                  <a:srgbClr val="5AAAFA"/>
                </a:solidFill>
              </a:rPr>
              <a:pPr/>
              <a:t>32</a:t>
            </a:fld>
            <a:endParaRPr lang="en-US">
              <a:solidFill>
                <a:srgbClr val="5AAAFA"/>
              </a:solidFill>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022888" y="2758698"/>
            <a:ext cx="1576373" cy="1508143"/>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62" y="3411636"/>
            <a:ext cx="414713" cy="290095"/>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259926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27821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296631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314918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333335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352013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370040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388067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219133" y="3773301"/>
            <a:ext cx="3151653"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490244" y="4309934"/>
            <a:ext cx="719507" cy="378203"/>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2542719" y="3755892"/>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293688" y="1679503"/>
            <a:ext cx="977173" cy="1079195"/>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2615958"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1528430" y="1679503"/>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21" name="Rectangle 20">
            <a:extLst>
              <a:ext uri="{FF2B5EF4-FFF2-40B4-BE49-F238E27FC236}">
                <a16:creationId xmlns:a16="http://schemas.microsoft.com/office/drawing/2014/main" id="{D744E870-00A4-DE43-B9A2-015D739F9928}"/>
              </a:ext>
            </a:extLst>
          </p:cNvPr>
          <p:cNvSpPr/>
          <p:nvPr/>
        </p:nvSpPr>
        <p:spPr>
          <a:xfrm>
            <a:off x="3925627"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23" name="Can 22">
            <a:extLst>
              <a:ext uri="{FF2B5EF4-FFF2-40B4-BE49-F238E27FC236}">
                <a16:creationId xmlns:a16="http://schemas.microsoft.com/office/drawing/2014/main" id="{1EBDD757-2E64-8041-BCC8-FD3D44CC3221}"/>
              </a:ext>
            </a:extLst>
          </p:cNvPr>
          <p:cNvSpPr/>
          <p:nvPr/>
        </p:nvSpPr>
        <p:spPr>
          <a:xfrm>
            <a:off x="228170" y="2547162"/>
            <a:ext cx="456160" cy="44918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1897372" y="2831499"/>
            <a:ext cx="1234521" cy="108752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2525912" y="3277161"/>
            <a:ext cx="1247846" cy="18287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1988810" y="2740059"/>
            <a:ext cx="1234521" cy="1270407"/>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302618" y="3137318"/>
            <a:ext cx="737479" cy="300082"/>
          </a:xfrm>
          <a:prstGeom prst="rect">
            <a:avLst/>
          </a:prstGeom>
          <a:noFill/>
        </p:spPr>
        <p:txBody>
          <a:bodyPr wrap="square" rtlCol="0">
            <a:spAutoFit/>
          </a:bodyPr>
          <a:lstStyle/>
          <a:p>
            <a:r>
              <a:rPr lang="en-US" dirty="0"/>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021363" y="3038786"/>
            <a:ext cx="280846" cy="300082"/>
          </a:xfrm>
          <a:prstGeom prst="rect">
            <a:avLst/>
          </a:prstGeom>
          <a:noFill/>
        </p:spPr>
        <p:txBody>
          <a:bodyPr wrap="none" rtlCol="0">
            <a:spAutoFit/>
          </a:bodyPr>
          <a:lstStyle/>
          <a:p>
            <a:r>
              <a:rPr lang="en-US" dirty="0"/>
              <a:t>2</a:t>
            </a:r>
          </a:p>
        </p:txBody>
      </p:sp>
      <p:sp>
        <p:nvSpPr>
          <p:cNvPr id="22" name="Multiply 21">
            <a:extLst>
              <a:ext uri="{FF2B5EF4-FFF2-40B4-BE49-F238E27FC236}">
                <a16:creationId xmlns:a16="http://schemas.microsoft.com/office/drawing/2014/main" id="{E992371F-9853-E44F-81D3-8A5184D96D51}"/>
              </a:ext>
            </a:extLst>
          </p:cNvPr>
          <p:cNvSpPr/>
          <p:nvPr/>
        </p:nvSpPr>
        <p:spPr>
          <a:xfrm>
            <a:off x="3077253" y="2692064"/>
            <a:ext cx="553357" cy="757436"/>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Donut 24">
            <a:extLst>
              <a:ext uri="{FF2B5EF4-FFF2-40B4-BE49-F238E27FC236}">
                <a16:creationId xmlns:a16="http://schemas.microsoft.com/office/drawing/2014/main" id="{BD8B57D1-D921-A249-9B8D-585BF21FF868}"/>
              </a:ext>
            </a:extLst>
          </p:cNvPr>
          <p:cNvSpPr/>
          <p:nvPr/>
        </p:nvSpPr>
        <p:spPr>
          <a:xfrm>
            <a:off x="562788" y="2213423"/>
            <a:ext cx="632073" cy="466265"/>
          </a:xfrm>
          <a:prstGeom prst="donut">
            <a:avLst>
              <a:gd name="adj" fmla="val 1153"/>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2F543F76-C0C1-0D40-830C-D5FF02772AA3}"/>
              </a:ext>
            </a:extLst>
          </p:cNvPr>
          <p:cNvCxnSpPr>
            <a:cxnSpLocks/>
            <a:endCxn id="25" idx="0"/>
          </p:cNvCxnSpPr>
          <p:nvPr/>
        </p:nvCxnSpPr>
        <p:spPr>
          <a:xfrm flipV="1">
            <a:off x="866430" y="2213423"/>
            <a:ext cx="12395" cy="27585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4B635A9-D9D8-EE49-B7EF-1CB62A91DD58}"/>
              </a:ext>
            </a:extLst>
          </p:cNvPr>
          <p:cNvCxnSpPr>
            <a:cxnSpLocks/>
            <a:endCxn id="25" idx="5"/>
          </p:cNvCxnSpPr>
          <p:nvPr/>
        </p:nvCxnSpPr>
        <p:spPr>
          <a:xfrm>
            <a:off x="870287" y="2465893"/>
            <a:ext cx="232009" cy="14551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17F25CC4-F99A-0343-AF3A-BBB2AE59ECE4}"/>
              </a:ext>
            </a:extLst>
          </p:cNvPr>
          <p:cNvSpPr txBox="1"/>
          <p:nvPr/>
        </p:nvSpPr>
        <p:spPr>
          <a:xfrm>
            <a:off x="183834" y="2696260"/>
            <a:ext cx="470000" cy="246221"/>
          </a:xfrm>
          <a:prstGeom prst="rect">
            <a:avLst/>
          </a:prstGeom>
          <a:noFill/>
        </p:spPr>
        <p:txBody>
          <a:bodyPr wrap="none" rtlCol="0">
            <a:spAutoFit/>
          </a:bodyPr>
          <a:lstStyle/>
          <a:p>
            <a:r>
              <a:rPr lang="en-US" sz="1000" dirty="0"/>
              <a:t>Error</a:t>
            </a:r>
          </a:p>
        </p:txBody>
      </p:sp>
    </p:spTree>
    <p:extLst>
      <p:ext uri="{BB962C8B-B14F-4D97-AF65-F5344CB8AC3E}">
        <p14:creationId xmlns:p14="http://schemas.microsoft.com/office/powerpoint/2010/main" val="3782842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22313" y="601289"/>
            <a:ext cx="8315262" cy="822628"/>
          </a:xfrm>
        </p:spPr>
        <p:txBody>
          <a:bodyPr/>
          <a:lstStyle/>
          <a:p>
            <a:pPr marL="0" indent="0">
              <a:buNone/>
            </a:pPr>
            <a:r>
              <a:rPr lang="en-US"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fld id="{2F63A97E-D605-DC42-8452-C14CD1FA87FA}" type="slidenum">
              <a:rPr lang="en-US" smtClean="0">
                <a:solidFill>
                  <a:srgbClr val="5AAAFA"/>
                </a:solidFill>
              </a:rPr>
              <a:pPr/>
              <a:t>33</a:t>
            </a:fld>
            <a:endParaRPr lang="en-US">
              <a:solidFill>
                <a:srgbClr val="5AAAFA"/>
              </a:solidFill>
            </a:endParaRPr>
          </a:p>
        </p:txBody>
      </p:sp>
      <p:sp>
        <p:nvSpPr>
          <p:cNvPr id="6" name="Rectangle 5">
            <a:extLst>
              <a:ext uri="{FF2B5EF4-FFF2-40B4-BE49-F238E27FC236}">
                <a16:creationId xmlns:a16="http://schemas.microsoft.com/office/drawing/2014/main" id="{ACF9465C-BA12-234B-B756-2168D2A46067}"/>
              </a:ext>
            </a:extLst>
          </p:cNvPr>
          <p:cNvSpPr/>
          <p:nvPr/>
        </p:nvSpPr>
        <p:spPr>
          <a:xfrm>
            <a:off x="6343032" y="1479925"/>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7" name="Rectangle 6">
            <a:extLst>
              <a:ext uri="{FF2B5EF4-FFF2-40B4-BE49-F238E27FC236}">
                <a16:creationId xmlns:a16="http://schemas.microsoft.com/office/drawing/2014/main" id="{FE2C6531-1804-AB42-B530-A4F6F0FE30E3}"/>
              </a:ext>
            </a:extLst>
          </p:cNvPr>
          <p:cNvSpPr/>
          <p:nvPr/>
        </p:nvSpPr>
        <p:spPr>
          <a:xfrm>
            <a:off x="5255504" y="1493250"/>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8" name="Rectangle 7">
            <a:extLst>
              <a:ext uri="{FF2B5EF4-FFF2-40B4-BE49-F238E27FC236}">
                <a16:creationId xmlns:a16="http://schemas.microsoft.com/office/drawing/2014/main" id="{A87E114D-06D0-5146-A189-884000C7B6BF}"/>
              </a:ext>
            </a:extLst>
          </p:cNvPr>
          <p:cNvSpPr/>
          <p:nvPr/>
        </p:nvSpPr>
        <p:spPr>
          <a:xfrm>
            <a:off x="7395509" y="1493250"/>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2940223"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3123101"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3307272"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3490150"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3674321"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3861100"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2850594" y="1493251"/>
            <a:ext cx="1616414" cy="317971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299047" y="4728970"/>
            <a:ext cx="719507" cy="378203"/>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2883681" y="1570635"/>
            <a:ext cx="1300356"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2940223"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3123101"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3307272"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3490150"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3674321"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3861100"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4041370" y="4178500"/>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4221640" y="4178500"/>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2883681" y="3941868"/>
            <a:ext cx="1154483"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 response</a:t>
            </a:r>
          </a:p>
        </p:txBody>
      </p:sp>
      <p:cxnSp>
        <p:nvCxnSpPr>
          <p:cNvPr id="41" name="Elbow Connector 40">
            <a:extLst>
              <a:ext uri="{FF2B5EF4-FFF2-40B4-BE49-F238E27FC236}">
                <a16:creationId xmlns:a16="http://schemas.microsoft.com/office/drawing/2014/main" id="{FF23E495-2A64-5243-9153-0DF9CC43FD3F}"/>
              </a:ext>
            </a:extLst>
          </p:cNvPr>
          <p:cNvCxnSpPr>
            <a:cxnSpLocks/>
            <a:stCxn id="44" idx="3"/>
            <a:endCxn id="47" idx="1"/>
          </p:cNvCxnSpPr>
          <p:nvPr/>
        </p:nvCxnSpPr>
        <p:spPr>
          <a:xfrm>
            <a:off x="988199" y="2012335"/>
            <a:ext cx="391975" cy="801183"/>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933C06CE-D7EC-2049-A296-0B54B04D1325}"/>
              </a:ext>
            </a:extLst>
          </p:cNvPr>
          <p:cNvSpPr/>
          <p:nvPr/>
        </p:nvSpPr>
        <p:spPr>
          <a:xfrm>
            <a:off x="235479" y="1668769"/>
            <a:ext cx="752720" cy="68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380174" y="1871144"/>
            <a:ext cx="1021929" cy="188474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272248"/>
                </a:solidFill>
                <a:effectLst/>
                <a:uLnTx/>
                <a:uFillTx/>
                <a:latin typeface="Arial"/>
                <a:ea typeface="+mn-ea"/>
                <a:cs typeface="+mn-cs"/>
              </a:rPr>
              <a:t>Order</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rgbClr val="272248"/>
                </a:solidFill>
                <a:latin typeface="Arial"/>
              </a:rPr>
              <a:t>Orchestrator</a:t>
            </a:r>
            <a:endParaRPr kumimoji="0" lang="en-US" sz="1000" b="0" i="0" u="none" strike="noStrike" kern="1200" cap="none" spc="0" normalizeH="0" baseline="0" noProof="0" dirty="0">
              <a:ln>
                <a:noFill/>
              </a:ln>
              <a:solidFill>
                <a:srgbClr val="272248"/>
              </a:solidFill>
              <a:effectLst/>
              <a:uLnTx/>
              <a:uFillTx/>
              <a:latin typeface="Arial"/>
            </a:endParaRP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2402103" y="2081584"/>
            <a:ext cx="538120" cy="73193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4" idx="0"/>
            <a:endCxn id="7" idx="1"/>
          </p:cNvCxnSpPr>
          <p:nvPr/>
        </p:nvCxnSpPr>
        <p:spPr>
          <a:xfrm rot="16200000" flipH="1">
            <a:off x="4306253" y="1083249"/>
            <a:ext cx="225233" cy="1673268"/>
          </a:xfrm>
          <a:prstGeom prst="bentConnector4">
            <a:avLst>
              <a:gd name="adj1" fmla="val -101495"/>
              <a:gd name="adj2" fmla="val 6571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4" idx="0"/>
          </p:cNvCxnSpPr>
          <p:nvPr/>
        </p:nvCxnSpPr>
        <p:spPr>
          <a:xfrm rot="5400000">
            <a:off x="3745275" y="2225834"/>
            <a:ext cx="1606750" cy="2298583"/>
          </a:xfrm>
          <a:prstGeom prst="bentConnector3">
            <a:avLst>
              <a:gd name="adj1" fmla="val 7990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5" idx="0"/>
          </p:cNvCxnSpPr>
          <p:nvPr/>
        </p:nvCxnSpPr>
        <p:spPr>
          <a:xfrm rot="5400000">
            <a:off x="4373816" y="1766846"/>
            <a:ext cx="1620075" cy="3203233"/>
          </a:xfrm>
          <a:prstGeom prst="bentConnector3">
            <a:avLst>
              <a:gd name="adj1" fmla="val 8443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B5D42EEC-9AE5-A145-8E1C-2290B27B5603}"/>
              </a:ext>
            </a:extLst>
          </p:cNvPr>
          <p:cNvCxnSpPr>
            <a:cxnSpLocks/>
            <a:stCxn id="8" idx="2"/>
            <a:endCxn id="26" idx="0"/>
          </p:cNvCxnSpPr>
          <p:nvPr/>
        </p:nvCxnSpPr>
        <p:spPr>
          <a:xfrm rot="5400000">
            <a:off x="4998802" y="1339356"/>
            <a:ext cx="1606750" cy="4071539"/>
          </a:xfrm>
          <a:prstGeom prst="bentConnector3">
            <a:avLst>
              <a:gd name="adj1" fmla="val 8954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3855912" y="2558425"/>
            <a:ext cx="2929557" cy="233498"/>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2937643"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3120521"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3304692"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3487570"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3671741"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0" name="Rounded Rectangle 79">
            <a:extLst>
              <a:ext uri="{FF2B5EF4-FFF2-40B4-BE49-F238E27FC236}">
                <a16:creationId xmlns:a16="http://schemas.microsoft.com/office/drawing/2014/main" id="{B88E44B1-80B1-BB44-9965-969243A2A799}"/>
              </a:ext>
            </a:extLst>
          </p:cNvPr>
          <p:cNvSpPr/>
          <p:nvPr/>
        </p:nvSpPr>
        <p:spPr bwMode="auto">
          <a:xfrm>
            <a:off x="2937643"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1" name="Rounded Rectangle 80">
            <a:extLst>
              <a:ext uri="{FF2B5EF4-FFF2-40B4-BE49-F238E27FC236}">
                <a16:creationId xmlns:a16="http://schemas.microsoft.com/office/drawing/2014/main" id="{DD1AF963-C42D-EE4F-8BCC-AC43BB3FEEDA}"/>
              </a:ext>
            </a:extLst>
          </p:cNvPr>
          <p:cNvSpPr/>
          <p:nvPr/>
        </p:nvSpPr>
        <p:spPr bwMode="auto">
          <a:xfrm>
            <a:off x="3120521"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2" name="Rounded Rectangle 81">
            <a:extLst>
              <a:ext uri="{FF2B5EF4-FFF2-40B4-BE49-F238E27FC236}">
                <a16:creationId xmlns:a16="http://schemas.microsoft.com/office/drawing/2014/main" id="{41A4B36A-987E-4E41-A2F0-4A785329A413}"/>
              </a:ext>
            </a:extLst>
          </p:cNvPr>
          <p:cNvSpPr/>
          <p:nvPr/>
        </p:nvSpPr>
        <p:spPr bwMode="auto">
          <a:xfrm>
            <a:off x="3304692"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3" name="Rounded Rectangle 82">
            <a:extLst>
              <a:ext uri="{FF2B5EF4-FFF2-40B4-BE49-F238E27FC236}">
                <a16:creationId xmlns:a16="http://schemas.microsoft.com/office/drawing/2014/main" id="{65EFB8A5-BC6C-184E-BCD8-0FEDA8A99468}"/>
              </a:ext>
            </a:extLst>
          </p:cNvPr>
          <p:cNvSpPr/>
          <p:nvPr/>
        </p:nvSpPr>
        <p:spPr bwMode="auto">
          <a:xfrm>
            <a:off x="3487570"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4" name="Rounded Rectangle 83">
            <a:extLst>
              <a:ext uri="{FF2B5EF4-FFF2-40B4-BE49-F238E27FC236}">
                <a16:creationId xmlns:a16="http://schemas.microsoft.com/office/drawing/2014/main" id="{507A9EF1-8DEA-544E-897E-993ABF8F934E}"/>
              </a:ext>
            </a:extLst>
          </p:cNvPr>
          <p:cNvSpPr/>
          <p:nvPr/>
        </p:nvSpPr>
        <p:spPr bwMode="auto">
          <a:xfrm>
            <a:off x="3671741"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5" name="Rounded Rectangle 84">
            <a:extLst>
              <a:ext uri="{FF2B5EF4-FFF2-40B4-BE49-F238E27FC236}">
                <a16:creationId xmlns:a16="http://schemas.microsoft.com/office/drawing/2014/main" id="{36E39013-257D-B942-9874-FF4C190534F3}"/>
              </a:ext>
            </a:extLst>
          </p:cNvPr>
          <p:cNvSpPr/>
          <p:nvPr/>
        </p:nvSpPr>
        <p:spPr bwMode="auto">
          <a:xfrm>
            <a:off x="3858520"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4" name="Elbow Connector 93">
            <a:extLst>
              <a:ext uri="{FF2B5EF4-FFF2-40B4-BE49-F238E27FC236}">
                <a16:creationId xmlns:a16="http://schemas.microsoft.com/office/drawing/2014/main" id="{1306E7A4-EF1B-1748-A9BC-5D8A9ECEAED4}"/>
              </a:ext>
            </a:extLst>
          </p:cNvPr>
          <p:cNvCxnSpPr>
            <a:cxnSpLocks/>
            <a:stCxn id="85" idx="3"/>
            <a:endCxn id="8" idx="2"/>
          </p:cNvCxnSpPr>
          <p:nvPr/>
        </p:nvCxnSpPr>
        <p:spPr>
          <a:xfrm flipV="1">
            <a:off x="4042691" y="2571750"/>
            <a:ext cx="3795255" cy="93525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1891139" y="3755891"/>
            <a:ext cx="1049084" cy="69692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stCxn id="47" idx="3"/>
            <a:endCxn id="74" idx="1"/>
          </p:cNvCxnSpPr>
          <p:nvPr/>
        </p:nvCxnSpPr>
        <p:spPr>
          <a:xfrm flipV="1">
            <a:off x="2402103" y="2791923"/>
            <a:ext cx="535540" cy="2159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a:extLst>
              <a:ext uri="{FF2B5EF4-FFF2-40B4-BE49-F238E27FC236}">
                <a16:creationId xmlns:a16="http://schemas.microsoft.com/office/drawing/2014/main" id="{A10FACA7-DB07-484C-BC34-7A8A5983063D}"/>
              </a:ext>
            </a:extLst>
          </p:cNvPr>
          <p:cNvCxnSpPr>
            <a:cxnSpLocks/>
            <a:stCxn id="47" idx="3"/>
            <a:endCxn id="80" idx="1"/>
          </p:cNvCxnSpPr>
          <p:nvPr/>
        </p:nvCxnSpPr>
        <p:spPr>
          <a:xfrm>
            <a:off x="2402103" y="2813518"/>
            <a:ext cx="535540" cy="6934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0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C933-94D2-E644-AF01-2F7828FB3232}"/>
              </a:ext>
            </a:extLst>
          </p:cNvPr>
          <p:cNvSpPr>
            <a:spLocks noGrp="1"/>
          </p:cNvSpPr>
          <p:nvPr>
            <p:ph type="title"/>
          </p:nvPr>
        </p:nvSpPr>
        <p:spPr/>
        <p:txBody>
          <a:bodyPr/>
          <a:lstStyle/>
          <a:p>
            <a:r>
              <a:rPr lang="en-US" dirty="0"/>
              <a:t>Exception management</a:t>
            </a:r>
          </a:p>
        </p:txBody>
      </p:sp>
      <p:sp>
        <p:nvSpPr>
          <p:cNvPr id="3" name="Content Placeholder 2">
            <a:extLst>
              <a:ext uri="{FF2B5EF4-FFF2-40B4-BE49-F238E27FC236}">
                <a16:creationId xmlns:a16="http://schemas.microsoft.com/office/drawing/2014/main" id="{D472C4CA-F041-CA41-8E28-6B922B1BF591}"/>
              </a:ext>
            </a:extLst>
          </p:cNvPr>
          <p:cNvSpPr>
            <a:spLocks noGrp="1"/>
          </p:cNvSpPr>
          <p:nvPr>
            <p:ph idx="1"/>
          </p:nvPr>
        </p:nvSpPr>
        <p:spPr>
          <a:xfrm>
            <a:off x="293688" y="901701"/>
            <a:ext cx="8393112" cy="2879885"/>
          </a:xfrm>
        </p:spPr>
        <p:txBody>
          <a:bodyPr/>
          <a:lstStyle/>
          <a:p>
            <a:r>
              <a:rPr lang="en-US" dirty="0"/>
              <a:t>Technical exception</a:t>
            </a:r>
          </a:p>
          <a:p>
            <a:pPr lvl="1"/>
            <a:r>
              <a:rPr lang="en-US" dirty="0"/>
              <a:t>Retries</a:t>
            </a:r>
          </a:p>
          <a:p>
            <a:pPr lvl="1"/>
            <a:r>
              <a:rPr lang="en-US" dirty="0"/>
              <a:t>Timeout</a:t>
            </a:r>
          </a:p>
          <a:p>
            <a:pPr lvl="1"/>
            <a:r>
              <a:rPr lang="en-US" dirty="0"/>
              <a:t>Log for error handling</a:t>
            </a:r>
          </a:p>
          <a:p>
            <a:pPr lvl="1"/>
            <a:r>
              <a:rPr lang="en-US" dirty="0"/>
              <a:t>Admin API to replay from previous offset</a:t>
            </a:r>
          </a:p>
          <a:p>
            <a:r>
              <a:rPr lang="en-US" dirty="0"/>
              <a:t>Business exception (out of stock)</a:t>
            </a:r>
          </a:p>
          <a:p>
            <a:pPr lvl="1"/>
            <a:r>
              <a:rPr lang="en-US" dirty="0"/>
              <a:t>Compensation process</a:t>
            </a:r>
          </a:p>
        </p:txBody>
      </p:sp>
      <p:sp>
        <p:nvSpPr>
          <p:cNvPr id="4" name="Slide Number Placeholder 3">
            <a:extLst>
              <a:ext uri="{FF2B5EF4-FFF2-40B4-BE49-F238E27FC236}">
                <a16:creationId xmlns:a16="http://schemas.microsoft.com/office/drawing/2014/main" id="{FAD18DD2-108A-6C41-842C-8E128005E4CE}"/>
              </a:ext>
            </a:extLst>
          </p:cNvPr>
          <p:cNvSpPr>
            <a:spLocks noGrp="1"/>
          </p:cNvSpPr>
          <p:nvPr>
            <p:ph type="sldNum" sz="quarter" idx="10"/>
          </p:nvPr>
        </p:nvSpPr>
        <p:spPr/>
        <p:txBody>
          <a:bodyPr/>
          <a:lstStyle/>
          <a:p>
            <a:fld id="{2F63A97E-D605-DC42-8452-C14CD1FA87FA}" type="slidenum">
              <a:rPr lang="en-US" smtClean="0">
                <a:solidFill>
                  <a:srgbClr val="5AAAFA"/>
                </a:solidFill>
              </a:rPr>
              <a:pPr/>
              <a:t>34</a:t>
            </a:fld>
            <a:endParaRPr lang="en-US">
              <a:solidFill>
                <a:srgbClr val="5AAAFA"/>
              </a:solidFill>
            </a:endParaRPr>
          </a:p>
        </p:txBody>
      </p:sp>
    </p:spTree>
    <p:extLst>
      <p:ext uri="{BB962C8B-B14F-4D97-AF65-F5344CB8AC3E}">
        <p14:creationId xmlns:p14="http://schemas.microsoft.com/office/powerpoint/2010/main" val="4239343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4D983-2A5D-7B46-BCBE-66F6B73333DA}"/>
              </a:ext>
            </a:extLst>
          </p:cNvPr>
          <p:cNvSpPr>
            <a:spLocks noGrp="1"/>
          </p:cNvSpPr>
          <p:nvPr>
            <p:ph type="title"/>
          </p:nvPr>
        </p:nvSpPr>
        <p:spPr/>
        <p:txBody>
          <a:bodyPr/>
          <a:lstStyle/>
          <a:p>
            <a:r>
              <a:rPr lang="en-US" dirty="0"/>
              <a:t>Saga</a:t>
            </a:r>
          </a:p>
        </p:txBody>
      </p:sp>
      <p:graphicFrame>
        <p:nvGraphicFramePr>
          <p:cNvPr id="5" name="Content Placeholder 4">
            <a:extLst>
              <a:ext uri="{FF2B5EF4-FFF2-40B4-BE49-F238E27FC236}">
                <a16:creationId xmlns:a16="http://schemas.microsoft.com/office/drawing/2014/main" id="{391D73CF-7A60-D646-93DF-460A3AFEC7FD}"/>
              </a:ext>
            </a:extLst>
          </p:cNvPr>
          <p:cNvGraphicFramePr>
            <a:graphicFrameLocks noGrp="1"/>
          </p:cNvGraphicFramePr>
          <p:nvPr>
            <p:ph idx="1"/>
            <p:extLst>
              <p:ext uri="{D42A27DB-BD31-4B8C-83A1-F6EECF244321}">
                <p14:modId xmlns:p14="http://schemas.microsoft.com/office/powerpoint/2010/main" val="2704110055"/>
              </p:ext>
            </p:extLst>
          </p:nvPr>
        </p:nvGraphicFramePr>
        <p:xfrm>
          <a:off x="433953" y="901700"/>
          <a:ext cx="8252847" cy="3576320"/>
        </p:xfrm>
        <a:graphic>
          <a:graphicData uri="http://schemas.openxmlformats.org/drawingml/2006/table">
            <a:tbl>
              <a:tblPr firstRow="1" bandRow="1">
                <a:tableStyleId>{5C22544A-7EE6-4342-B048-85BDC9FD1C3A}</a:tableStyleId>
              </a:tblPr>
              <a:tblGrid>
                <a:gridCol w="1022888">
                  <a:extLst>
                    <a:ext uri="{9D8B030D-6E8A-4147-A177-3AD203B41FA5}">
                      <a16:colId xmlns:a16="http://schemas.microsoft.com/office/drawing/2014/main" val="3375608850"/>
                    </a:ext>
                  </a:extLst>
                </a:gridCol>
                <a:gridCol w="4389583">
                  <a:extLst>
                    <a:ext uri="{9D8B030D-6E8A-4147-A177-3AD203B41FA5}">
                      <a16:colId xmlns:a16="http://schemas.microsoft.com/office/drawing/2014/main" val="3550011811"/>
                    </a:ext>
                  </a:extLst>
                </a:gridCol>
                <a:gridCol w="2840376">
                  <a:extLst>
                    <a:ext uri="{9D8B030D-6E8A-4147-A177-3AD203B41FA5}">
                      <a16:colId xmlns:a16="http://schemas.microsoft.com/office/drawing/2014/main" val="3259335763"/>
                    </a:ext>
                  </a:extLst>
                </a:gridCol>
              </a:tblGrid>
              <a:tr h="370840">
                <a:tc>
                  <a:txBody>
                    <a:bodyPr/>
                    <a:lstStyle/>
                    <a:p>
                      <a:endParaRPr lang="en-US" sz="1200" dirty="0"/>
                    </a:p>
                  </a:txBody>
                  <a:tcPr/>
                </a:tc>
                <a:tc>
                  <a:txBody>
                    <a:bodyPr/>
                    <a:lstStyle/>
                    <a:p>
                      <a:r>
                        <a:rPr lang="en-US" sz="1200" dirty="0"/>
                        <a:t>Choreography</a:t>
                      </a:r>
                    </a:p>
                  </a:txBody>
                  <a:tcPr/>
                </a:tc>
                <a:tc>
                  <a:txBody>
                    <a:bodyPr/>
                    <a:lstStyle/>
                    <a:p>
                      <a:r>
                        <a:rPr lang="en-US" sz="1200" dirty="0"/>
                        <a:t>Orchestration</a:t>
                      </a:r>
                    </a:p>
                  </a:txBody>
                  <a:tcPr/>
                </a:tc>
                <a:extLst>
                  <a:ext uri="{0D108BD9-81ED-4DB2-BD59-A6C34878D82A}">
                    <a16:rowId xmlns:a16="http://schemas.microsoft.com/office/drawing/2014/main" val="2833761112"/>
                  </a:ext>
                </a:extLst>
              </a:tr>
              <a:tr h="370840">
                <a:tc>
                  <a:txBody>
                    <a:bodyPr/>
                    <a:lstStyle/>
                    <a:p>
                      <a:r>
                        <a:rPr lang="en-US" sz="1200" dirty="0"/>
                        <a:t>Pros</a:t>
                      </a:r>
                    </a:p>
                  </a:txBody>
                  <a:tcPr/>
                </a:tc>
                <a:tc>
                  <a:txBody>
                    <a:bodyPr/>
                    <a:lstStyle/>
                    <a:p>
                      <a:r>
                        <a:rPr lang="en-US" sz="1400" b="0" i="0" kern="1200" dirty="0">
                          <a:solidFill>
                            <a:schemeClr val="dk1"/>
                          </a:solidFill>
                          <a:effectLst/>
                          <a:latin typeface="+mn-lt"/>
                          <a:ea typeface="+mn-ea"/>
                          <a:cs typeface="+mn-cs"/>
                        </a:rPr>
                        <a:t>+ simple, does not require much effort to build</a:t>
                      </a:r>
                    </a:p>
                    <a:p>
                      <a:r>
                        <a:rPr lang="en-US" sz="1400" b="0" i="0" kern="1200" dirty="0">
                          <a:solidFill>
                            <a:schemeClr val="dk1"/>
                          </a:solidFill>
                          <a:effectLst/>
                          <a:latin typeface="+mn-lt"/>
                          <a:ea typeface="+mn-ea"/>
                          <a:cs typeface="+mn-cs"/>
                        </a:rPr>
                        <a:t>+ participants are loosely coupled.</a:t>
                      </a:r>
                    </a:p>
                  </a:txBody>
                  <a:tcPr/>
                </a:tc>
                <a:tc>
                  <a:txBody>
                    <a:bodyPr/>
                    <a:lstStyle/>
                    <a:p>
                      <a:r>
                        <a:rPr lang="en-US" sz="1200" b="0" i="0" kern="1200" dirty="0">
                          <a:solidFill>
                            <a:schemeClr val="dk1"/>
                          </a:solidFill>
                          <a:effectLst/>
                          <a:latin typeface="+mn-lt"/>
                          <a:ea typeface="+mn-ea"/>
                          <a:cs typeface="+mn-cs"/>
                        </a:rPr>
                        <a:t>Avoid cyclic dependencies between services</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Centralize the orchestration of the distributed transaction in one state machine</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Participants are simpler as they respond to command and send events </a:t>
                      </a:r>
                    </a:p>
                  </a:txBody>
                  <a:tcPr/>
                </a:tc>
                <a:extLst>
                  <a:ext uri="{0D108BD9-81ED-4DB2-BD59-A6C34878D82A}">
                    <a16:rowId xmlns:a16="http://schemas.microsoft.com/office/drawing/2014/main" val="2898832511"/>
                  </a:ext>
                </a:extLst>
              </a:tr>
              <a:tr h="370840">
                <a:tc>
                  <a:txBody>
                    <a:bodyPr/>
                    <a:lstStyle/>
                    <a:p>
                      <a:r>
                        <a:rPr lang="en-US" sz="1200" dirty="0"/>
                        <a:t>Cons</a:t>
                      </a:r>
                    </a:p>
                  </a:txBody>
                  <a:tcPr/>
                </a:tc>
                <a:tc>
                  <a:txBody>
                    <a:bodyPr/>
                    <a:lstStyle/>
                    <a:p>
                      <a:pPr marL="285750" marR="0" lvl="0" indent="-285750" algn="l" defTabSz="457189" rtl="0" eaLnBrk="1" fontAlgn="auto"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difficult to track which services listen to which events</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200" dirty="0"/>
                        <a:t>Risk to have dump service and big brain orchestrator</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design command and response event structure</a:t>
                      </a:r>
                      <a:endParaRPr lang="en-US" sz="1200" dirty="0"/>
                    </a:p>
                  </a:txBody>
                  <a:tcPr/>
                </a:tc>
                <a:extLst>
                  <a:ext uri="{0D108BD9-81ED-4DB2-BD59-A6C34878D82A}">
                    <a16:rowId xmlns:a16="http://schemas.microsoft.com/office/drawing/2014/main" val="2225054021"/>
                  </a:ext>
                </a:extLst>
              </a:tr>
              <a:tr h="370840">
                <a:tc>
                  <a:txBody>
                    <a:bodyPr/>
                    <a:lstStyle/>
                    <a:p>
                      <a:r>
                        <a:rPr lang="en-US" sz="1200" dirty="0"/>
                        <a:t>Fail over</a:t>
                      </a:r>
                    </a:p>
                  </a:txBody>
                  <a:tcPr/>
                </a:tc>
                <a:tc>
                  <a:txBody>
                    <a:bodyPr/>
                    <a:lstStyle/>
                    <a:p>
                      <a:r>
                        <a:rPr lang="en-US" sz="1200" dirty="0"/>
                        <a:t>Producers must ensure event delivery and idempotence to do not generate same order event multiple times</a:t>
                      </a:r>
                    </a:p>
                    <a:p>
                      <a:r>
                        <a:rPr lang="en-US" sz="1200" dirty="0"/>
                        <a:t>Delivery once</a:t>
                      </a:r>
                    </a:p>
                  </a:txBody>
                  <a:tcPr/>
                </a:tc>
                <a:tc>
                  <a:txBody>
                    <a:bodyPr/>
                    <a:lstStyle/>
                    <a:p>
                      <a:endParaRPr lang="en-US" sz="1200" dirty="0"/>
                    </a:p>
                  </a:txBody>
                  <a:tcPr/>
                </a:tc>
                <a:extLst>
                  <a:ext uri="{0D108BD9-81ED-4DB2-BD59-A6C34878D82A}">
                    <a16:rowId xmlns:a16="http://schemas.microsoft.com/office/drawing/2014/main" val="661760825"/>
                  </a:ext>
                </a:extLst>
              </a:tr>
              <a:tr h="370840">
                <a:tc>
                  <a:txBody>
                    <a:bodyPr/>
                    <a:lstStyle/>
                    <a:p>
                      <a:r>
                        <a:rPr lang="en-US" sz="1200" dirty="0"/>
                        <a:t>Rollback</a:t>
                      </a:r>
                    </a:p>
                  </a:txBody>
                  <a:tcPr/>
                </a:tc>
                <a:tc>
                  <a:txBody>
                    <a:bodyPr/>
                    <a:lstStyle/>
                    <a:p>
                      <a:r>
                        <a:rPr lang="en-US" sz="1200" dirty="0"/>
                        <a:t>Create compensation plan </a:t>
                      </a:r>
                    </a:p>
                  </a:txBody>
                  <a:tcPr/>
                </a:tc>
                <a:tc>
                  <a:txBody>
                    <a:bodyPr/>
                    <a:lstStyle/>
                    <a:p>
                      <a:endParaRPr lang="en-US" sz="1200" dirty="0"/>
                    </a:p>
                  </a:txBody>
                  <a:tcPr/>
                </a:tc>
                <a:extLst>
                  <a:ext uri="{0D108BD9-81ED-4DB2-BD59-A6C34878D82A}">
                    <a16:rowId xmlns:a16="http://schemas.microsoft.com/office/drawing/2014/main" val="1519190703"/>
                  </a:ext>
                </a:extLst>
              </a:tr>
            </a:tbl>
          </a:graphicData>
        </a:graphic>
      </p:graphicFrame>
      <p:sp>
        <p:nvSpPr>
          <p:cNvPr id="4" name="Slide Number Placeholder 3">
            <a:extLst>
              <a:ext uri="{FF2B5EF4-FFF2-40B4-BE49-F238E27FC236}">
                <a16:creationId xmlns:a16="http://schemas.microsoft.com/office/drawing/2014/main" id="{9343D3CB-E50D-FB4A-9686-7207450859EA}"/>
              </a:ext>
            </a:extLst>
          </p:cNvPr>
          <p:cNvSpPr>
            <a:spLocks noGrp="1"/>
          </p:cNvSpPr>
          <p:nvPr>
            <p:ph type="sldNum" sz="quarter" idx="10"/>
          </p:nvPr>
        </p:nvSpPr>
        <p:spPr/>
        <p:txBody>
          <a:bodyPr/>
          <a:lstStyle/>
          <a:p>
            <a:fld id="{2F63A97E-D605-DC42-8452-C14CD1FA87FA}" type="slidenum">
              <a:rPr lang="en-US" smtClean="0">
                <a:solidFill>
                  <a:srgbClr val="5AAAFA"/>
                </a:solidFill>
              </a:rPr>
              <a:pPr/>
              <a:t>35</a:t>
            </a:fld>
            <a:endParaRPr lang="en-US">
              <a:solidFill>
                <a:srgbClr val="5AAAFA"/>
              </a:solidFill>
            </a:endParaRPr>
          </a:p>
        </p:txBody>
      </p:sp>
    </p:spTree>
    <p:extLst>
      <p:ext uri="{BB962C8B-B14F-4D97-AF65-F5344CB8AC3E}">
        <p14:creationId xmlns:p14="http://schemas.microsoft.com/office/powerpoint/2010/main" val="233041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p:txBody>
          <a:bodyPr/>
          <a:lstStyle/>
          <a:p>
            <a:r>
              <a:rPr lang="en-US" u="sng" dirty="0"/>
              <a:t>Table Of Content</a:t>
            </a:r>
            <a:endParaRPr lang="en-US" dirty="0"/>
          </a:p>
        </p:txBody>
      </p:sp>
      <p:sp>
        <p:nvSpPr>
          <p:cNvPr id="7" name="Content Placeholder 6">
            <a:extLst>
              <a:ext uri="{FF2B5EF4-FFF2-40B4-BE49-F238E27FC236}">
                <a16:creationId xmlns:a16="http://schemas.microsoft.com/office/drawing/2014/main" id="{C26DA107-4A1A-6347-A7DC-360C483FAE61}"/>
              </a:ext>
            </a:extLst>
          </p:cNvPr>
          <p:cNvSpPr>
            <a:spLocks noGrp="1"/>
          </p:cNvSpPr>
          <p:nvPr>
            <p:ph idx="1"/>
          </p:nvPr>
        </p:nvSpPr>
        <p:spPr/>
        <p:txBody>
          <a:bodyPr/>
          <a:lstStyle/>
          <a:p>
            <a:r>
              <a:rPr lang="en-US" dirty="0"/>
              <a:t>Why EDA in 2018?</a:t>
            </a:r>
          </a:p>
          <a:p>
            <a:r>
              <a:rPr lang="en-US" dirty="0"/>
              <a:t>Microservice Challenges</a:t>
            </a:r>
          </a:p>
          <a:p>
            <a:r>
              <a:rPr lang="en-US" dirty="0"/>
              <a:t>Reference Architecture</a:t>
            </a:r>
          </a:p>
          <a:p>
            <a:r>
              <a:rPr lang="en-US" dirty="0"/>
              <a:t>Kafka and Event Streams</a:t>
            </a:r>
          </a:p>
          <a:p>
            <a:r>
              <a:rPr lang="en-US" dirty="0"/>
              <a:t>Event Storming Methodology</a:t>
            </a:r>
          </a:p>
          <a:p>
            <a:r>
              <a:rPr lang="en-US" dirty="0"/>
              <a:t>Even-driven design patterns</a:t>
            </a:r>
          </a:p>
          <a:p>
            <a:r>
              <a:rPr lang="en-US" dirty="0"/>
              <a:t>Reference Implementation</a:t>
            </a:r>
          </a:p>
          <a:p>
            <a:r>
              <a:rPr lang="en-US" dirty="0"/>
              <a:t>Data replication for continuous availability</a:t>
            </a:r>
          </a:p>
          <a:p>
            <a:r>
              <a:rPr lang="en-US" dirty="0"/>
              <a:t>Real time analytics and AI</a:t>
            </a:r>
          </a:p>
          <a:p>
            <a:endParaRPr lang="en-US" dirty="0"/>
          </a:p>
        </p:txBody>
      </p:sp>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927164" y="3026879"/>
            <a:ext cx="3148599" cy="2110031"/>
          </a:xfrm>
          <a:prstGeom prst="rect">
            <a:avLst/>
          </a:prstGeom>
        </p:spPr>
      </p:pic>
    </p:spTree>
    <p:extLst>
      <p:ext uri="{BB962C8B-B14F-4D97-AF65-F5344CB8AC3E}">
        <p14:creationId xmlns:p14="http://schemas.microsoft.com/office/powerpoint/2010/main" val="15560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058E2-9BB3-B749-848F-14249C6E9BB5}"/>
              </a:ext>
            </a:extLst>
          </p:cNvPr>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F63A97E-D605-DC42-8452-C14CD1FA87FA}" type="slidenum">
              <a:rPr kumimoji="0" lang="en-US" sz="600" b="0" i="0" u="none" strike="noStrike" kern="1200" cap="none" spc="0" normalizeH="0" baseline="0" noProof="0" smtClean="0">
                <a:ln>
                  <a:noFill/>
                </a:ln>
                <a:solidFill>
                  <a:srgbClr val="5AAAFA"/>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a:ln>
                <a:noFill/>
              </a:ln>
              <a:solidFill>
                <a:srgbClr val="5AAAFA"/>
              </a:solidFill>
              <a:effectLst/>
              <a:uLnTx/>
              <a:uFillTx/>
              <a:latin typeface="IBM Plex Sans"/>
              <a:cs typeface="Arial" charset="0"/>
            </a:endParaRPr>
          </a:p>
        </p:txBody>
      </p:sp>
      <p:sp>
        <p:nvSpPr>
          <p:cNvPr id="5" name="Title 4">
            <a:extLst>
              <a:ext uri="{FF2B5EF4-FFF2-40B4-BE49-F238E27FC236}">
                <a16:creationId xmlns:a16="http://schemas.microsoft.com/office/drawing/2014/main" id="{1D3B86B5-C17E-C049-89B3-0D1C1C3CB72E}"/>
              </a:ext>
            </a:extLst>
          </p:cNvPr>
          <p:cNvSpPr>
            <a:spLocks noGrp="1"/>
          </p:cNvSpPr>
          <p:nvPr>
            <p:ph type="title"/>
          </p:nvPr>
        </p:nvSpPr>
        <p:spPr/>
        <p:txBody>
          <a:bodyPr anchor="ctr"/>
          <a:lstStyle/>
          <a:p>
            <a:r>
              <a:rPr lang="en-US" dirty="0"/>
              <a:t>Coexistence</a:t>
            </a:r>
          </a:p>
        </p:txBody>
      </p:sp>
    </p:spTree>
    <p:extLst>
      <p:ext uri="{BB962C8B-B14F-4D97-AF65-F5344CB8AC3E}">
        <p14:creationId xmlns:p14="http://schemas.microsoft.com/office/powerpoint/2010/main" val="810248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Mainframe / DB2 data to microservice</a:t>
            </a:r>
          </a:p>
        </p:txBody>
      </p: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p:txBody>
          <a:bodyPr/>
          <a:lstStyle/>
          <a:p>
            <a:r>
              <a:rPr lang="en-US" dirty="0">
                <a:solidFill>
                  <a:schemeClr val="tx1"/>
                </a:solidFill>
                <a:latin typeface="IBM Plex Sans" charset="0"/>
                <a:ea typeface="IBM Plex Sans" charset="0"/>
                <a:cs typeface="IBM Plex Sans" charset="0"/>
              </a:rPr>
              <a:t>Mainframe core systems comprise batch jobs, online transactions, service components and user interfaces</a:t>
            </a:r>
          </a:p>
          <a:p>
            <a:r>
              <a:rPr lang="en-US" dirty="0"/>
              <a:t>The key organizing principle tends to be how and when code is executed</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38</a:t>
            </a:fld>
            <a:endParaRPr lang="en-US"/>
          </a:p>
        </p:txBody>
      </p:sp>
      <p:grpSp>
        <p:nvGrpSpPr>
          <p:cNvPr id="21" name="Group 20">
            <a:extLst>
              <a:ext uri="{FF2B5EF4-FFF2-40B4-BE49-F238E27FC236}">
                <a16:creationId xmlns:a16="http://schemas.microsoft.com/office/drawing/2014/main" id="{425CE98E-C678-C944-8D6B-8E83A4BA73D1}"/>
              </a:ext>
            </a:extLst>
          </p:cNvPr>
          <p:cNvGrpSpPr/>
          <p:nvPr/>
        </p:nvGrpSpPr>
        <p:grpSpPr>
          <a:xfrm>
            <a:off x="5467032" y="2290404"/>
            <a:ext cx="3383280" cy="2161655"/>
            <a:chOff x="10195560" y="4434840"/>
            <a:chExt cx="3383280" cy="2161655"/>
          </a:xfrm>
        </p:grpSpPr>
        <p:pic>
          <p:nvPicPr>
            <p:cNvPr id="22" name="Picture 21">
              <a:extLst>
                <a:ext uri="{FF2B5EF4-FFF2-40B4-BE49-F238E27FC236}">
                  <a16:creationId xmlns:a16="http://schemas.microsoft.com/office/drawing/2014/main" id="{24722FC3-169E-6246-B44F-09F1E34C73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7257" y="5758295"/>
              <a:ext cx="838200" cy="838200"/>
            </a:xfrm>
            <a:prstGeom prst="rect">
              <a:avLst/>
            </a:prstGeom>
          </p:spPr>
        </p:pic>
        <p:pic>
          <p:nvPicPr>
            <p:cNvPr id="23" name="Picture 22">
              <a:extLst>
                <a:ext uri="{FF2B5EF4-FFF2-40B4-BE49-F238E27FC236}">
                  <a16:creationId xmlns:a16="http://schemas.microsoft.com/office/drawing/2014/main" id="{AE5D14ED-6C03-3E43-991E-D8671A50D9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04354" y="5732142"/>
              <a:ext cx="838200" cy="660400"/>
            </a:xfrm>
            <a:prstGeom prst="rect">
              <a:avLst/>
            </a:prstGeom>
          </p:spPr>
        </p:pic>
        <p:pic>
          <p:nvPicPr>
            <p:cNvPr id="24" name="Picture 23">
              <a:extLst>
                <a:ext uri="{FF2B5EF4-FFF2-40B4-BE49-F238E27FC236}">
                  <a16:creationId xmlns:a16="http://schemas.microsoft.com/office/drawing/2014/main" id="{AE3B4F23-7DDA-B145-BF9C-38ADB54C24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3660" y="5630542"/>
              <a:ext cx="762000" cy="762000"/>
            </a:xfrm>
            <a:prstGeom prst="rect">
              <a:avLst/>
            </a:prstGeom>
          </p:spPr>
        </p:pic>
        <p:pic>
          <p:nvPicPr>
            <p:cNvPr id="25" name="Picture 24">
              <a:extLst>
                <a:ext uri="{FF2B5EF4-FFF2-40B4-BE49-F238E27FC236}">
                  <a16:creationId xmlns:a16="http://schemas.microsoft.com/office/drawing/2014/main" id="{BFF946D2-E587-5F45-9D1B-D7DE281A44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64257" y="4480560"/>
              <a:ext cx="584200" cy="863600"/>
            </a:xfrm>
            <a:prstGeom prst="rect">
              <a:avLst/>
            </a:prstGeom>
          </p:spPr>
        </p:pic>
        <p:pic>
          <p:nvPicPr>
            <p:cNvPr id="26" name="Picture 25">
              <a:extLst>
                <a:ext uri="{FF2B5EF4-FFF2-40B4-BE49-F238E27FC236}">
                  <a16:creationId xmlns:a16="http://schemas.microsoft.com/office/drawing/2014/main" id="{1B5E290F-37D3-3C4E-89CE-F4E02DD6CD1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95560" y="4480560"/>
              <a:ext cx="838200" cy="838200"/>
            </a:xfrm>
            <a:prstGeom prst="rect">
              <a:avLst/>
            </a:prstGeom>
          </p:spPr>
        </p:pic>
        <p:pic>
          <p:nvPicPr>
            <p:cNvPr id="27" name="Picture 26">
              <a:extLst>
                <a:ext uri="{FF2B5EF4-FFF2-40B4-BE49-F238E27FC236}">
                  <a16:creationId xmlns:a16="http://schemas.microsoft.com/office/drawing/2014/main" id="{46994A65-B402-1245-A3E0-A47CC1562C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689840" y="4434840"/>
              <a:ext cx="889000" cy="838200"/>
            </a:xfrm>
            <a:prstGeom prst="rect">
              <a:avLst/>
            </a:prstGeom>
          </p:spPr>
        </p:pic>
      </p:grpSp>
      <p:sp>
        <p:nvSpPr>
          <p:cNvPr id="28" name="TextBox 27">
            <a:extLst>
              <a:ext uri="{FF2B5EF4-FFF2-40B4-BE49-F238E27FC236}">
                <a16:creationId xmlns:a16="http://schemas.microsoft.com/office/drawing/2014/main" id="{D134B2D1-6F24-FB48-9655-2F27F17D8B8F}"/>
              </a:ext>
            </a:extLst>
          </p:cNvPr>
          <p:cNvSpPr txBox="1"/>
          <p:nvPr/>
        </p:nvSpPr>
        <p:spPr>
          <a:xfrm>
            <a:off x="314734" y="2322800"/>
            <a:ext cx="4846320" cy="2115935"/>
          </a:xfrm>
          <a:prstGeom prst="rect">
            <a:avLst/>
          </a:prstGeom>
        </p:spPr>
        <p:txBody>
          <a:bodyPr wrap="square" lIns="91440" tIns="45720" rIns="91440" bIns="45720" rtlCol="0" anchor="ctr">
            <a:noAutofit/>
          </a:bodyPr>
          <a:lstStyle/>
          <a:p>
            <a:pPr>
              <a:lnSpc>
                <a:spcPct val="105000"/>
              </a:lnSpc>
              <a:spcBef>
                <a:spcPts val="1000"/>
              </a:spcBef>
            </a:pPr>
            <a:r>
              <a:rPr lang="en-US" sz="2000" dirty="0">
                <a:solidFill>
                  <a:schemeClr val="tx1"/>
                </a:solidFill>
                <a:latin typeface="IBM Plex Sans" charset="0"/>
                <a:ea typeface="IBM Plex Sans" charset="0"/>
                <a:cs typeface="IBM Plex Sans" charset="0"/>
              </a:rPr>
              <a:t>In cloud-native and microservices architecture, the organizing principles are based on domains, bounded contexts and aggregates. </a:t>
            </a:r>
          </a:p>
        </p:txBody>
      </p:sp>
      <p:sp>
        <p:nvSpPr>
          <p:cNvPr id="30" name="Rectangle 29">
            <a:extLst>
              <a:ext uri="{FF2B5EF4-FFF2-40B4-BE49-F238E27FC236}">
                <a16:creationId xmlns:a16="http://schemas.microsoft.com/office/drawing/2014/main" id="{CC0EB44F-5E1C-1241-98DB-6BA37B676200}"/>
              </a:ext>
            </a:extLst>
          </p:cNvPr>
          <p:cNvSpPr/>
          <p:nvPr/>
        </p:nvSpPr>
        <p:spPr>
          <a:xfrm>
            <a:off x="451893" y="4649874"/>
            <a:ext cx="6839555" cy="300082"/>
          </a:xfrm>
          <a:prstGeom prst="rect">
            <a:avLst/>
          </a:prstGeom>
        </p:spPr>
        <p:txBody>
          <a:bodyPr wrap="square">
            <a:spAutoFit/>
          </a:bodyPr>
          <a:lstStyle/>
          <a:p>
            <a:r>
              <a:rPr lang="en-US" dirty="0">
                <a:solidFill>
                  <a:srgbClr val="0000FF"/>
                </a:solidFill>
                <a:hlinkClick r:id="rId9"/>
              </a:rPr>
              <a:t>https://</a:t>
            </a:r>
            <a:r>
              <a:rPr lang="en-US" dirty="0" err="1">
                <a:solidFill>
                  <a:srgbClr val="0000FF"/>
                </a:solidFill>
                <a:hlinkClick r:id="rId9"/>
              </a:rPr>
              <a:t>www.ibm.com</a:t>
            </a:r>
            <a:r>
              <a:rPr lang="en-US" dirty="0">
                <a:solidFill>
                  <a:srgbClr val="0000FF"/>
                </a:solidFill>
                <a:hlinkClick r:id="rId9"/>
              </a:rPr>
              <a:t>/cloud/garage/innovate/code/practices/domain-driven-design/</a:t>
            </a:r>
            <a:endParaRPr lang="en-US" dirty="0">
              <a:solidFill>
                <a:srgbClr val="0000FF"/>
              </a:solidFill>
            </a:endParaRPr>
          </a:p>
        </p:txBody>
      </p:sp>
    </p:spTree>
    <p:extLst>
      <p:ext uri="{BB962C8B-B14F-4D97-AF65-F5344CB8AC3E}">
        <p14:creationId xmlns:p14="http://schemas.microsoft.com/office/powerpoint/2010/main" val="348920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905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lstStyle/>
          <a:p>
            <a:r>
              <a:rPr lang="en-US" sz="2400" dirty="0">
                <a:latin typeface="IBM Plex Sans" panose="020B0503050203000203" pitchFamily="34" charset="77"/>
              </a:rPr>
              <a:t>Coexistence integration patterns and tier 1 / tier 2 data</a:t>
            </a:r>
          </a:p>
        </p:txBody>
      </p:sp>
      <p:sp>
        <p:nvSpPr>
          <p:cNvPr id="107" name="Content Placeholder 15">
            <a:extLst>
              <a:ext uri="{FF2B5EF4-FFF2-40B4-BE49-F238E27FC236}">
                <a16:creationId xmlns:a16="http://schemas.microsoft.com/office/drawing/2014/main" id="{D27F734A-08F2-3340-9468-44B4FB8C4FF1}"/>
              </a:ext>
            </a:extLst>
          </p:cNvPr>
          <p:cNvSpPr>
            <a:spLocks noGrp="1"/>
          </p:cNvSpPr>
          <p:nvPr>
            <p:ph sz="half" idx="1"/>
          </p:nvPr>
        </p:nvSpPr>
        <p:spPr>
          <a:xfrm>
            <a:off x="0" y="1239355"/>
            <a:ext cx="4038600" cy="3394472"/>
          </a:xfrm>
          <a:ln w="1905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lstStyle/>
          <a:p>
            <a:pPr marL="469305" indent="-321469">
              <a:buFont typeface="+mj-lt"/>
              <a:buAutoNum type="arabicPeriod"/>
            </a:pPr>
            <a:r>
              <a:rPr lang="en-US" sz="1500" dirty="0">
                <a:latin typeface="IBM Plex Sans" panose="020B0503050203000203" pitchFamily="34" charset="77"/>
              </a:rPr>
              <a:t>Current state reads modernized data directly (no transformation)</a:t>
            </a:r>
          </a:p>
          <a:p>
            <a:pPr marL="469305" indent="-321469">
              <a:buFont typeface="+mj-lt"/>
              <a:buAutoNum type="arabicPeriod"/>
            </a:pPr>
            <a:r>
              <a:rPr lang="en-US" sz="1500" dirty="0">
                <a:latin typeface="IBM Plex Sans" panose="020B0503050203000203" pitchFamily="34" charset="77"/>
              </a:rPr>
              <a:t>Modernized state updates current state data (reader support)</a:t>
            </a:r>
          </a:p>
          <a:p>
            <a:pPr marL="469305" indent="-321469">
              <a:buFont typeface="+mj-lt"/>
              <a:buAutoNum type="arabicPeriod"/>
            </a:pPr>
            <a:r>
              <a:rPr lang="en-US" sz="1500" dirty="0">
                <a:latin typeface="IBM Plex Sans" panose="020B0503050203000203" pitchFamily="34" charset="77"/>
              </a:rPr>
              <a:t>Current state reads modernized data (w/data transformation)</a:t>
            </a:r>
          </a:p>
          <a:p>
            <a:pPr marL="469305" indent="-321469">
              <a:buFont typeface="+mj-lt"/>
              <a:buAutoNum type="arabicPeriod"/>
            </a:pPr>
            <a:r>
              <a:rPr lang="en-US" sz="1500" dirty="0">
                <a:latin typeface="IBM Plex Sans" panose="020B0503050203000203" pitchFamily="34" charset="77"/>
              </a:rPr>
              <a:t>Current state updates modernized data</a:t>
            </a:r>
          </a:p>
          <a:p>
            <a:pPr marL="469305" indent="-321469">
              <a:buFont typeface="+mj-lt"/>
              <a:buAutoNum type="arabicPeriod"/>
            </a:pPr>
            <a:r>
              <a:rPr lang="en-US" sz="1500" dirty="0">
                <a:latin typeface="IBM Plex Sans" panose="020B0503050203000203" pitchFamily="34" charset="77"/>
              </a:rPr>
              <a:t>Modernized state reads current state data</a:t>
            </a:r>
            <a:endParaRPr lang="en-US" sz="1750" dirty="0">
              <a:latin typeface="IBM Plex Sans" panose="020B0503050203000203" pitchFamily="34" charset="77"/>
            </a:endParaRPr>
          </a:p>
        </p:txBody>
      </p:sp>
      <p:sp>
        <p:nvSpPr>
          <p:cNvPr id="4" name="Content Placeholder 16">
            <a:extLst>
              <a:ext uri="{FF2B5EF4-FFF2-40B4-BE49-F238E27FC236}">
                <a16:creationId xmlns:a16="http://schemas.microsoft.com/office/drawing/2014/main" id="{16DE233F-5828-8E42-A02C-EFA0AF0E7A35}"/>
              </a:ext>
            </a:extLst>
          </p:cNvPr>
          <p:cNvSpPr txBox="1">
            <a:spLocks/>
          </p:cNvSpPr>
          <p:nvPr/>
        </p:nvSpPr>
        <p:spPr>
          <a:xfrm>
            <a:off x="193301" y="571500"/>
            <a:ext cx="3464299" cy="600076"/>
          </a:xfrm>
          <a:prstGeom prst="rect">
            <a:avLst/>
          </a:prstGeom>
          <a:solidFill>
            <a:srgbClr val="00BAB6"/>
          </a:solidFill>
        </p:spPr>
        <p:txBody>
          <a:bodyPr vert="horz" lIns="0" tIns="0" rIns="0" bIns="0" rtlCol="0" anchor="ctr">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defTabSz="685800">
              <a:spcBef>
                <a:spcPts val="750"/>
              </a:spcBef>
            </a:pPr>
            <a:r>
              <a:rPr lang="en-US" sz="1750" dirty="0">
                <a:solidFill>
                  <a:srgbClr val="FFFFFF"/>
                </a:solidFill>
              </a:rPr>
              <a:t>Standard Coexistence Integration Patterns</a:t>
            </a:r>
          </a:p>
        </p:txBody>
      </p:sp>
      <p:sp>
        <p:nvSpPr>
          <p:cNvPr id="5" name="Content Placeholder 16">
            <a:extLst>
              <a:ext uri="{FF2B5EF4-FFF2-40B4-BE49-F238E27FC236}">
                <a16:creationId xmlns:a16="http://schemas.microsoft.com/office/drawing/2014/main" id="{FC676A3E-5D8A-1546-B308-0A4785684156}"/>
              </a:ext>
            </a:extLst>
          </p:cNvPr>
          <p:cNvSpPr txBox="1">
            <a:spLocks/>
          </p:cNvSpPr>
          <p:nvPr/>
        </p:nvSpPr>
        <p:spPr>
          <a:xfrm>
            <a:off x="3857625" y="571500"/>
            <a:ext cx="5086350" cy="600076"/>
          </a:xfrm>
          <a:prstGeom prst="rect">
            <a:avLst/>
          </a:prstGeom>
          <a:solidFill>
            <a:srgbClr val="00BAB6"/>
          </a:solidFill>
        </p:spPr>
        <p:txBody>
          <a:bodyPr vert="horz" lIns="0" tIns="0" rIns="0" bIns="0" rtlCol="0" anchor="ctr">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defTabSz="685800">
              <a:spcBef>
                <a:spcPts val="750"/>
              </a:spcBef>
            </a:pPr>
            <a:r>
              <a:rPr lang="en-US" sz="1750" dirty="0">
                <a:solidFill>
                  <a:srgbClr val="FFFFFF"/>
                </a:solidFill>
              </a:rPr>
              <a:t>Current state core master data tables identified and categorized as tier 1 for increment planning</a:t>
            </a:r>
          </a:p>
        </p:txBody>
      </p:sp>
      <p:sp>
        <p:nvSpPr>
          <p:cNvPr id="6" name="Content Placeholder 15">
            <a:extLst>
              <a:ext uri="{FF2B5EF4-FFF2-40B4-BE49-F238E27FC236}">
                <a16:creationId xmlns:a16="http://schemas.microsoft.com/office/drawing/2014/main" id="{F5F75F9D-A126-CB46-AC20-939E74FDD0C9}"/>
              </a:ext>
            </a:extLst>
          </p:cNvPr>
          <p:cNvSpPr txBox="1">
            <a:spLocks/>
          </p:cNvSpPr>
          <p:nvPr/>
        </p:nvSpPr>
        <p:spPr>
          <a:xfrm>
            <a:off x="3947077" y="1171576"/>
            <a:ext cx="5086350" cy="3743324"/>
          </a:xfrm>
          <a:prstGeom prst="rect">
            <a:avLst/>
          </a:prstGeo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142875"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mn-lt"/>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mn-lt"/>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mn-lt"/>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1 Database Tables:  </a:t>
            </a:r>
            <a:r>
              <a:rPr lang="en-US" sz="1250" dirty="0">
                <a:solidFill>
                  <a:srgbClr val="000000"/>
                </a:solidFill>
                <a:latin typeface="IBM Plex Sans" panose="020B0503050203000203" pitchFamily="34" charset="77"/>
              </a:rPr>
              <a:t>Core master data tables identified as basis for modernized data model</a:t>
            </a:r>
          </a:p>
          <a:p>
            <a:pPr marL="290711" indent="-247055"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2 Database Tables:  </a:t>
            </a:r>
            <a:r>
              <a:rPr lang="en-US" sz="1250" dirty="0">
                <a:solidFill>
                  <a:srgbClr val="000000"/>
                </a:solidFill>
                <a:latin typeface="IBM Plex Sans" panose="020B0503050203000203" pitchFamily="34" charset="77"/>
              </a:rPr>
              <a:t>Those tables that were NOT determined to be Core Master Data tables and are either application based, work tables, or temp tables.  These tables may contain copies of core master table (tier 1) data from downstream operations</a:t>
            </a:r>
          </a:p>
          <a:p>
            <a:pPr marL="572493" lvl="1" indent="-281781" defTabSz="685800">
              <a:spcBef>
                <a:spcPts val="0"/>
              </a:spcBef>
              <a:buFont typeface="Arial" panose="020B0604020202020204" pitchFamily="34" charset="0"/>
              <a:buChar char="•"/>
            </a:pPr>
            <a:r>
              <a:rPr lang="en-US" sz="1250" b="1" dirty="0">
                <a:solidFill>
                  <a:srgbClr val="00BAB6"/>
                </a:solidFill>
                <a:latin typeface="IBM Plex Sans" panose="020B0503050203000203" pitchFamily="34" charset="77"/>
              </a:rPr>
              <a:t>Requires modification when tier 1 programs are modified to read and process modernized data</a:t>
            </a:r>
          </a:p>
          <a:p>
            <a:pPr marL="147836"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1 Programs:  </a:t>
            </a:r>
            <a:r>
              <a:rPr lang="en-US" sz="1250" dirty="0">
                <a:solidFill>
                  <a:srgbClr val="000000"/>
                </a:solidFill>
                <a:latin typeface="IBM Plex Sans" panose="020B0503050203000203" pitchFamily="34" charset="77"/>
              </a:rPr>
              <a:t>Programs that perform update and / or read operations on the tier 1 tables</a:t>
            </a:r>
          </a:p>
          <a:p>
            <a:pPr marL="290711" indent="-247055"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2 Programs:  </a:t>
            </a:r>
            <a:r>
              <a:rPr lang="en-US" sz="1250" dirty="0">
                <a:solidFill>
                  <a:srgbClr val="000000"/>
                </a:solidFill>
                <a:latin typeface="IBM Plex Sans" panose="020B0503050203000203" pitchFamily="34" charset="77"/>
              </a:rPr>
              <a:t>Programs that DO NOT perform any operations against the tier 1 tables, but receive core data downstream from either tier 1 programs or tier 2 tables</a:t>
            </a:r>
          </a:p>
          <a:p>
            <a:pPr marL="572493" lvl="1" indent="-281781" defTabSz="685800">
              <a:spcBef>
                <a:spcPts val="0"/>
              </a:spcBef>
              <a:buFont typeface="Arial" panose="020B0604020202020204" pitchFamily="34" charset="0"/>
              <a:buChar char="•"/>
            </a:pPr>
            <a:r>
              <a:rPr lang="en-US" sz="1250" b="1" dirty="0">
                <a:solidFill>
                  <a:srgbClr val="00BAB6"/>
                </a:solidFill>
                <a:latin typeface="IBM Plex Sans" panose="020B0503050203000203" pitchFamily="34" charset="77"/>
              </a:rPr>
              <a:t>Requires modification when tier 1 programs are modified to read and process modernized data</a:t>
            </a:r>
          </a:p>
          <a:p>
            <a:pPr marL="290711" indent="-247055"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572493" lvl="1" indent="-281781"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469305" indent="-321469"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469305" indent="-321469" defTabSz="685800">
              <a:spcBef>
                <a:spcPts val="750"/>
              </a:spcBef>
              <a:buFont typeface="Arial" panose="020B0604020202020204" pitchFamily="34" charset="0"/>
              <a:buChar char="•"/>
            </a:pPr>
            <a:endParaRPr lang="en-US" dirty="0">
              <a:solidFill>
                <a:srgbClr val="000000"/>
              </a:solidFill>
              <a:latin typeface="IBM Plex Sans" panose="020B0503050203000203" pitchFamily="34" charset="77"/>
            </a:endParaRPr>
          </a:p>
        </p:txBody>
      </p:sp>
      <p:sp>
        <p:nvSpPr>
          <p:cNvPr id="7" name="Slide Number Placeholder 6">
            <a:extLst>
              <a:ext uri="{FF2B5EF4-FFF2-40B4-BE49-F238E27FC236}">
                <a16:creationId xmlns:a16="http://schemas.microsoft.com/office/drawing/2014/main" id="{0525B7D8-1DB3-4941-9CFA-729A78820707}"/>
              </a:ext>
            </a:extLst>
          </p:cNvPr>
          <p:cNvSpPr>
            <a:spLocks noGrp="1"/>
          </p:cNvSpPr>
          <p:nvPr>
            <p:ph type="sldNum" sz="quarter" idx="10"/>
          </p:nvPr>
        </p:nvSpPr>
        <p:spPr/>
        <p:txBody>
          <a:bodyPr/>
          <a:lstStyle/>
          <a:p>
            <a:fld id="{8A158888-7CA9-084D-A641-EC66ACF9DB3C}" type="slidenum">
              <a:rPr lang="en-US" smtClean="0">
                <a:solidFill>
                  <a:srgbClr val="5AAAFA"/>
                </a:solidFill>
              </a:rPr>
              <a:pPr/>
              <a:t>39</a:t>
            </a:fld>
            <a:endParaRPr lang="en-US">
              <a:solidFill>
                <a:srgbClr val="5AAAFA"/>
              </a:solidFill>
            </a:endParaRPr>
          </a:p>
        </p:txBody>
      </p:sp>
    </p:spTree>
    <p:extLst>
      <p:ext uri="{BB962C8B-B14F-4D97-AF65-F5344CB8AC3E}">
        <p14:creationId xmlns:p14="http://schemas.microsoft.com/office/powerpoint/2010/main" val="56998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5EF9-8A54-B548-A229-E8C0316B9015}"/>
              </a:ext>
            </a:extLst>
          </p:cNvPr>
          <p:cNvSpPr>
            <a:spLocks noGrp="1"/>
          </p:cNvSpPr>
          <p:nvPr>
            <p:ph type="title"/>
          </p:nvPr>
        </p:nvSpPr>
        <p:spPr/>
        <p:txBody>
          <a:bodyPr/>
          <a:lstStyle/>
          <a:p>
            <a:r>
              <a:rPr lang="en-US" dirty="0"/>
              <a:t>Event Storming Workshop Itinerary</a:t>
            </a:r>
          </a:p>
        </p:txBody>
      </p:sp>
      <p:graphicFrame>
        <p:nvGraphicFramePr>
          <p:cNvPr id="5" name="Content Placeholder 4">
            <a:extLst>
              <a:ext uri="{FF2B5EF4-FFF2-40B4-BE49-F238E27FC236}">
                <a16:creationId xmlns:a16="http://schemas.microsoft.com/office/drawing/2014/main" id="{44C554F7-3F50-A241-B2DE-A873104EC96E}"/>
              </a:ext>
            </a:extLst>
          </p:cNvPr>
          <p:cNvGraphicFramePr>
            <a:graphicFrameLocks noGrp="1"/>
          </p:cNvGraphicFramePr>
          <p:nvPr>
            <p:ph idx="1"/>
          </p:nvPr>
        </p:nvGraphicFramePr>
        <p:xfrm>
          <a:off x="293688" y="901701"/>
          <a:ext cx="8393112" cy="369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74C23C8-EF74-B649-9403-3DA22A0F4844}"/>
              </a:ext>
            </a:extLst>
          </p:cNvPr>
          <p:cNvSpPr>
            <a:spLocks noGrp="1"/>
          </p:cNvSpPr>
          <p:nvPr>
            <p:ph type="sldNum" sz="quarter" idx="10"/>
          </p:nvPr>
        </p:nvSpPr>
        <p:spPr/>
        <p:txBody>
          <a:bodyPr/>
          <a:lstStyle/>
          <a:p>
            <a:fld id="{2F63A97E-D605-DC42-8452-C14CD1FA87FA}" type="slidenum">
              <a:rPr lang="en-US" smtClean="0">
                <a:solidFill>
                  <a:srgbClr val="5AAAFA"/>
                </a:solidFill>
              </a:rPr>
              <a:pPr/>
              <a:t>4</a:t>
            </a:fld>
            <a:endParaRPr lang="en-US">
              <a:solidFill>
                <a:srgbClr val="5AAAFA"/>
              </a:solidFill>
            </a:endParaRPr>
          </a:p>
        </p:txBody>
      </p:sp>
    </p:spTree>
    <p:extLst>
      <p:ext uri="{BB962C8B-B14F-4D97-AF65-F5344CB8AC3E}">
        <p14:creationId xmlns:p14="http://schemas.microsoft.com/office/powerpoint/2010/main" val="251799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5799"/>
            <a:ext cx="8658225" cy="306659"/>
          </a:xfrm>
        </p:spPr>
        <p:txBody>
          <a:bodyPr/>
          <a:lstStyle/>
          <a:p>
            <a:r>
              <a:rPr lang="en-US" dirty="0"/>
              <a:t>1. Current state reads modernized data directly (no transformation)</a:t>
            </a:r>
          </a:p>
        </p:txBody>
      </p:sp>
      <p:sp>
        <p:nvSpPr>
          <p:cNvPr id="6" name="Content Placeholder 16">
            <a:extLst>
              <a:ext uri="{FF2B5EF4-FFF2-40B4-BE49-F238E27FC236}">
                <a16:creationId xmlns:a16="http://schemas.microsoft.com/office/drawing/2014/main" id="{8FACAEEF-2548-0D45-92D3-B5796949D45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algn="ctr"/>
            <a:r>
              <a:rPr lang="en-US" sz="1500" dirty="0">
                <a:solidFill>
                  <a:schemeClr val="bg2"/>
                </a:solidFill>
              </a:rPr>
              <a:t>Usage</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6000"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update effort for current state tier 1 and tier 2 components is minimal</a:t>
            </a:r>
          </a:p>
          <a:p>
            <a:pPr marL="143868" indent="-143868" defTabSz="685800">
              <a:spcBef>
                <a:spcPts val="750"/>
              </a:spcBef>
              <a:buFont typeface="Arial" panose="020B0604020202020204" pitchFamily="34" charset="0"/>
              <a:buChar char="•"/>
            </a:pPr>
            <a:r>
              <a:rPr lang="en-US" sz="875" dirty="0">
                <a:solidFill>
                  <a:srgbClr val="051243"/>
                </a:solidFill>
              </a:rPr>
              <a:t>When no other alternatives exist to take advantage of the modernized data model</a:t>
            </a:r>
          </a:p>
          <a:p>
            <a:pPr marL="143868" indent="-143868" defTabSz="685800">
              <a:spcBef>
                <a:spcPts val="750"/>
              </a:spcBef>
              <a:buFont typeface="Arial" panose="020B0604020202020204" pitchFamily="34" charset="0"/>
              <a:buChar char="•"/>
            </a:pPr>
            <a:endParaRPr lang="en-US" sz="875"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 views decommissioned</a:t>
            </a:r>
          </a:p>
          <a:p>
            <a:pPr marL="143868" indent="-143868">
              <a:spcBef>
                <a:spcPts val="750"/>
              </a:spcBef>
            </a:pPr>
            <a:r>
              <a:rPr lang="en-US" sz="875" dirty="0">
                <a:solidFill>
                  <a:srgbClr val="051243"/>
                </a:solidFill>
              </a:rPr>
              <a:t>Makes full use of modernized data model (e.g. utilizes all game changer features)</a:t>
            </a: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Effort to change tier 1 and tier 2 components may be significant</a:t>
            </a:r>
          </a:p>
          <a:p>
            <a:pPr marL="143868" indent="-143868">
              <a:spcBef>
                <a:spcPts val="750"/>
              </a:spcBef>
            </a:pPr>
            <a:r>
              <a:rPr lang="en-US" sz="875" dirty="0">
                <a:solidFill>
                  <a:srgbClr val="051243"/>
                </a:solidFill>
              </a:rPr>
              <a:t>Increases maintenance costs of modifying the modernized database</a:t>
            </a:r>
          </a:p>
          <a:p>
            <a:pPr marL="143868" indent="-143868">
              <a:spcBef>
                <a:spcPts val="750"/>
              </a:spcBef>
            </a:pPr>
            <a:r>
              <a:rPr lang="en-US" sz="875" dirty="0">
                <a:solidFill>
                  <a:srgbClr val="051243"/>
                </a:solidFill>
              </a:rPr>
              <a:t>Current state tightly coupled to modernized data model - procedural code (current state) more difficult to change than modernized code</a:t>
            </a: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needs to use expanded customer name &amp; address</a:t>
            </a:r>
          </a:p>
          <a:p>
            <a:pPr marL="143868" indent="-143868">
              <a:spcBef>
                <a:spcPts val="750"/>
              </a:spcBef>
            </a:pPr>
            <a:r>
              <a:rPr lang="en-US" sz="875" dirty="0">
                <a:solidFill>
                  <a:srgbClr val="051243"/>
                </a:solidFill>
              </a:rPr>
              <a:t>Current state needs to be expanded to handle &gt; 999 items per invoice</a:t>
            </a:r>
          </a:p>
        </p:txBody>
      </p:sp>
      <p:sp>
        <p:nvSpPr>
          <p:cNvPr id="18" name="Rectangle 17">
            <a:extLst>
              <a:ext uri="{FF2B5EF4-FFF2-40B4-BE49-F238E27FC236}">
                <a16:creationId xmlns:a16="http://schemas.microsoft.com/office/drawing/2014/main" id="{4BB0A42B-345A-7549-A296-DCC0D490B596}"/>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21" name="Rounded Rectangle 20">
            <a:extLst>
              <a:ext uri="{FF2B5EF4-FFF2-40B4-BE49-F238E27FC236}">
                <a16:creationId xmlns:a16="http://schemas.microsoft.com/office/drawing/2014/main" id="{89A34BB1-FFF1-ED42-BC44-55152C8136E0}"/>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22" name="Rounded Rectangle 21">
            <a:extLst>
              <a:ext uri="{FF2B5EF4-FFF2-40B4-BE49-F238E27FC236}">
                <a16:creationId xmlns:a16="http://schemas.microsoft.com/office/drawing/2014/main" id="{B5E71535-2BF3-FF40-9337-657F5C40C8D0}"/>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29" name="Straight Arrow Connector 28">
            <a:extLst>
              <a:ext uri="{FF2B5EF4-FFF2-40B4-BE49-F238E27FC236}">
                <a16:creationId xmlns:a16="http://schemas.microsoft.com/office/drawing/2014/main" id="{6773BAD0-2C58-2342-8840-83293C10AE65}"/>
              </a:ext>
            </a:extLst>
          </p:cNvPr>
          <p:cNvCxnSpPr>
            <a:cxnSpLocks/>
            <a:stCxn id="22" idx="0"/>
            <a:endCxn id="2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DBC500-5398-1341-A5E9-6685347EE281}"/>
              </a:ext>
            </a:extLst>
          </p:cNvPr>
          <p:cNvCxnSpPr>
            <a:cxnSpLocks/>
            <a:stCxn id="22" idx="2"/>
            <a:endCxn id="31"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C7C9F860-5B8F-4247-8DD0-C4BED15AF377}"/>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32" name="Can 31">
            <a:extLst>
              <a:ext uri="{FF2B5EF4-FFF2-40B4-BE49-F238E27FC236}">
                <a16:creationId xmlns:a16="http://schemas.microsoft.com/office/drawing/2014/main" id="{DDBC057B-D78D-0B4E-87D9-C752FFD7E920}"/>
              </a:ext>
            </a:extLst>
          </p:cNvPr>
          <p:cNvSpPr/>
          <p:nvPr/>
        </p:nvSpPr>
        <p:spPr>
          <a:xfrm>
            <a:off x="7563833"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34" name="Can 33">
            <a:extLst>
              <a:ext uri="{FF2B5EF4-FFF2-40B4-BE49-F238E27FC236}">
                <a16:creationId xmlns:a16="http://schemas.microsoft.com/office/drawing/2014/main" id="{1A90C116-2F8C-BC43-B306-8B3D67C7764E}"/>
              </a:ext>
            </a:extLst>
          </p:cNvPr>
          <p:cNvSpPr/>
          <p:nvPr/>
        </p:nvSpPr>
        <p:spPr>
          <a:xfrm>
            <a:off x="7894785" y="218551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36" name="Can 35">
            <a:extLst>
              <a:ext uri="{FF2B5EF4-FFF2-40B4-BE49-F238E27FC236}">
                <a16:creationId xmlns:a16="http://schemas.microsoft.com/office/drawing/2014/main" id="{D6F6358D-B38E-F844-9C27-B1FE8E9FB3F4}"/>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38" name="Can 37">
            <a:extLst>
              <a:ext uri="{FF2B5EF4-FFF2-40B4-BE49-F238E27FC236}">
                <a16:creationId xmlns:a16="http://schemas.microsoft.com/office/drawing/2014/main" id="{152BEC2A-545B-3142-BA69-1424B0F12A2F}"/>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40" name="Picture 39">
            <a:extLst>
              <a:ext uri="{FF2B5EF4-FFF2-40B4-BE49-F238E27FC236}">
                <a16:creationId xmlns:a16="http://schemas.microsoft.com/office/drawing/2014/main" id="{E5F8D80C-7A00-FE4F-88BA-587B2F9F5717}"/>
              </a:ext>
            </a:extLst>
          </p:cNvPr>
          <p:cNvPicPr>
            <a:picLocks noChangeAspect="1"/>
          </p:cNvPicPr>
          <p:nvPr/>
        </p:nvPicPr>
        <p:blipFill>
          <a:blip r:embed="rId3"/>
          <a:stretch>
            <a:fillRect/>
          </a:stretch>
        </p:blipFill>
        <p:spPr>
          <a:xfrm>
            <a:off x="7760544" y="1053569"/>
            <a:ext cx="189318" cy="211864"/>
          </a:xfrm>
          <a:prstGeom prst="rect">
            <a:avLst/>
          </a:prstGeom>
        </p:spPr>
      </p:pic>
      <p:pic>
        <p:nvPicPr>
          <p:cNvPr id="41" name="Picture 40">
            <a:extLst>
              <a:ext uri="{FF2B5EF4-FFF2-40B4-BE49-F238E27FC236}">
                <a16:creationId xmlns:a16="http://schemas.microsoft.com/office/drawing/2014/main" id="{08EE6200-E755-6540-940A-6B3680A5CA2D}"/>
              </a:ext>
            </a:extLst>
          </p:cNvPr>
          <p:cNvPicPr>
            <a:picLocks noChangeAspect="1"/>
          </p:cNvPicPr>
          <p:nvPr/>
        </p:nvPicPr>
        <p:blipFill>
          <a:blip r:embed="rId3"/>
          <a:stretch>
            <a:fillRect/>
          </a:stretch>
        </p:blipFill>
        <p:spPr>
          <a:xfrm>
            <a:off x="7989347" y="1052233"/>
            <a:ext cx="189318" cy="211864"/>
          </a:xfrm>
          <a:prstGeom prst="rect">
            <a:avLst/>
          </a:prstGeom>
        </p:spPr>
      </p:pic>
      <p:pic>
        <p:nvPicPr>
          <p:cNvPr id="42" name="Picture 41">
            <a:extLst>
              <a:ext uri="{FF2B5EF4-FFF2-40B4-BE49-F238E27FC236}">
                <a16:creationId xmlns:a16="http://schemas.microsoft.com/office/drawing/2014/main" id="{DEAECC32-C958-9E44-A39D-5A1FFF29E0E1}"/>
              </a:ext>
            </a:extLst>
          </p:cNvPr>
          <p:cNvPicPr>
            <a:picLocks noChangeAspect="1"/>
          </p:cNvPicPr>
          <p:nvPr/>
        </p:nvPicPr>
        <p:blipFill>
          <a:blip r:embed="rId3"/>
          <a:stretch>
            <a:fillRect/>
          </a:stretch>
        </p:blipFill>
        <p:spPr>
          <a:xfrm>
            <a:off x="8223258" y="1054159"/>
            <a:ext cx="189318" cy="211864"/>
          </a:xfrm>
          <a:prstGeom prst="rect">
            <a:avLst/>
          </a:prstGeom>
        </p:spPr>
      </p:pic>
      <p:pic>
        <p:nvPicPr>
          <p:cNvPr id="43" name="Picture 42">
            <a:extLst>
              <a:ext uri="{FF2B5EF4-FFF2-40B4-BE49-F238E27FC236}">
                <a16:creationId xmlns:a16="http://schemas.microsoft.com/office/drawing/2014/main" id="{F15777C6-A76D-484D-B2AF-E545F14498DC}"/>
              </a:ext>
            </a:extLst>
          </p:cNvPr>
          <p:cNvPicPr>
            <a:picLocks noChangeAspect="1"/>
          </p:cNvPicPr>
          <p:nvPr/>
        </p:nvPicPr>
        <p:blipFill>
          <a:blip r:embed="rId3"/>
          <a:stretch>
            <a:fillRect/>
          </a:stretch>
        </p:blipFill>
        <p:spPr>
          <a:xfrm>
            <a:off x="8456880" y="1057284"/>
            <a:ext cx="189318" cy="211864"/>
          </a:xfrm>
          <a:prstGeom prst="rect">
            <a:avLst/>
          </a:prstGeom>
        </p:spPr>
      </p:pic>
      <p:pic>
        <p:nvPicPr>
          <p:cNvPr id="44" name="Picture 43">
            <a:extLst>
              <a:ext uri="{FF2B5EF4-FFF2-40B4-BE49-F238E27FC236}">
                <a16:creationId xmlns:a16="http://schemas.microsoft.com/office/drawing/2014/main" id="{18FA683C-7980-3E41-BB8F-A49F5FAB2E8A}"/>
              </a:ext>
            </a:extLst>
          </p:cNvPr>
          <p:cNvPicPr>
            <a:picLocks noChangeAspect="1"/>
          </p:cNvPicPr>
          <p:nvPr/>
        </p:nvPicPr>
        <p:blipFill>
          <a:blip r:embed="rId4"/>
          <a:stretch>
            <a:fillRect/>
          </a:stretch>
        </p:blipFill>
        <p:spPr>
          <a:xfrm>
            <a:off x="7763338" y="1604938"/>
            <a:ext cx="186524" cy="219046"/>
          </a:xfrm>
          <a:prstGeom prst="rect">
            <a:avLst/>
          </a:prstGeom>
        </p:spPr>
      </p:pic>
      <p:pic>
        <p:nvPicPr>
          <p:cNvPr id="45" name="Picture 44">
            <a:extLst>
              <a:ext uri="{FF2B5EF4-FFF2-40B4-BE49-F238E27FC236}">
                <a16:creationId xmlns:a16="http://schemas.microsoft.com/office/drawing/2014/main" id="{5FEB005E-15F8-6C47-AE33-FD8568EDFAF9}"/>
              </a:ext>
            </a:extLst>
          </p:cNvPr>
          <p:cNvPicPr>
            <a:picLocks noChangeAspect="1"/>
          </p:cNvPicPr>
          <p:nvPr/>
        </p:nvPicPr>
        <p:blipFill>
          <a:blip r:embed="rId4"/>
          <a:stretch>
            <a:fillRect/>
          </a:stretch>
        </p:blipFill>
        <p:spPr>
          <a:xfrm>
            <a:off x="7984513" y="1611233"/>
            <a:ext cx="186524" cy="219046"/>
          </a:xfrm>
          <a:prstGeom prst="rect">
            <a:avLst/>
          </a:prstGeom>
        </p:spPr>
      </p:pic>
      <p:pic>
        <p:nvPicPr>
          <p:cNvPr id="46" name="Picture 45">
            <a:extLst>
              <a:ext uri="{FF2B5EF4-FFF2-40B4-BE49-F238E27FC236}">
                <a16:creationId xmlns:a16="http://schemas.microsoft.com/office/drawing/2014/main" id="{5478FF72-CC96-244D-854B-662E9F13C482}"/>
              </a:ext>
            </a:extLst>
          </p:cNvPr>
          <p:cNvPicPr>
            <a:picLocks noChangeAspect="1"/>
          </p:cNvPicPr>
          <p:nvPr/>
        </p:nvPicPr>
        <p:blipFill>
          <a:blip r:embed="rId4"/>
          <a:stretch>
            <a:fillRect/>
          </a:stretch>
        </p:blipFill>
        <p:spPr>
          <a:xfrm>
            <a:off x="8223375" y="1610516"/>
            <a:ext cx="186524" cy="219046"/>
          </a:xfrm>
          <a:prstGeom prst="rect">
            <a:avLst/>
          </a:prstGeom>
        </p:spPr>
      </p:pic>
      <p:pic>
        <p:nvPicPr>
          <p:cNvPr id="47" name="Picture 46">
            <a:extLst>
              <a:ext uri="{FF2B5EF4-FFF2-40B4-BE49-F238E27FC236}">
                <a16:creationId xmlns:a16="http://schemas.microsoft.com/office/drawing/2014/main" id="{B3EDC3FC-497E-B84A-8830-9A75C6349F45}"/>
              </a:ext>
            </a:extLst>
          </p:cNvPr>
          <p:cNvPicPr>
            <a:picLocks noChangeAspect="1"/>
          </p:cNvPicPr>
          <p:nvPr/>
        </p:nvPicPr>
        <p:blipFill>
          <a:blip r:embed="rId4"/>
          <a:stretch>
            <a:fillRect/>
          </a:stretch>
        </p:blipFill>
        <p:spPr>
          <a:xfrm>
            <a:off x="8453158" y="1613583"/>
            <a:ext cx="186524" cy="219046"/>
          </a:xfrm>
          <a:prstGeom prst="rect">
            <a:avLst/>
          </a:prstGeom>
        </p:spPr>
      </p:pic>
      <p:sp>
        <p:nvSpPr>
          <p:cNvPr id="54" name="TextBox 53">
            <a:extLst>
              <a:ext uri="{FF2B5EF4-FFF2-40B4-BE49-F238E27FC236}">
                <a16:creationId xmlns:a16="http://schemas.microsoft.com/office/drawing/2014/main" id="{C8227AF9-62EA-2D47-8BB8-96A815A77526}"/>
              </a:ext>
            </a:extLst>
          </p:cNvPr>
          <p:cNvSpPr txBox="1"/>
          <p:nvPr/>
        </p:nvSpPr>
        <p:spPr>
          <a:xfrm>
            <a:off x="7151391" y="2062901"/>
            <a:ext cx="0" cy="0"/>
          </a:xfrm>
          <a:prstGeom prst="rect">
            <a:avLst/>
          </a:prstGeom>
        </p:spPr>
        <p:txBody>
          <a:bodyPr wrap="none" lIns="0" tIns="0" rIns="0" bIns="0" rtlCol="0">
            <a:noAutofit/>
          </a:bodyPr>
          <a:lstStyle/>
          <a:p>
            <a:pPr>
              <a:lnSpc>
                <a:spcPct val="105000"/>
              </a:lnSpc>
              <a:spcBef>
                <a:spcPts val="625"/>
              </a:spcBef>
            </a:pPr>
            <a:endParaRPr lang="en-US" sz="1250" dirty="0" err="1">
              <a:solidFill>
                <a:srgbClr val="000000"/>
              </a:solidFill>
              <a:latin typeface="IBM Plex Sans" charset="0"/>
              <a:ea typeface="IBM Plex Sans" charset="0"/>
              <a:cs typeface="IBM Plex Sans" charset="0"/>
            </a:endParaRPr>
          </a:p>
        </p:txBody>
      </p:sp>
      <p:sp>
        <p:nvSpPr>
          <p:cNvPr id="55" name="Rectangle 54">
            <a:extLst>
              <a:ext uri="{FF2B5EF4-FFF2-40B4-BE49-F238E27FC236}">
                <a16:creationId xmlns:a16="http://schemas.microsoft.com/office/drawing/2014/main" id="{DA97B58F-A8CD-5F4F-BDF8-5D6F76F5FBC0}"/>
              </a:ext>
            </a:extLst>
          </p:cNvPr>
          <p:cNvSpPr/>
          <p:nvPr/>
        </p:nvSpPr>
        <p:spPr>
          <a:xfrm>
            <a:off x="4257675" y="742949"/>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7" name="Rounded Rectangle 56">
            <a:extLst>
              <a:ext uri="{FF2B5EF4-FFF2-40B4-BE49-F238E27FC236}">
                <a16:creationId xmlns:a16="http://schemas.microsoft.com/office/drawing/2014/main" id="{76454743-E6E6-FE4B-842C-72B0972E940C}"/>
              </a:ext>
            </a:extLst>
          </p:cNvPr>
          <p:cNvSpPr/>
          <p:nvPr/>
        </p:nvSpPr>
        <p:spPr>
          <a:xfrm>
            <a:off x="4314473" y="910985"/>
            <a:ext cx="1381765" cy="53159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Modernized to Current State</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60" name="Straight Arrow Connector 59">
            <a:extLst>
              <a:ext uri="{FF2B5EF4-FFF2-40B4-BE49-F238E27FC236}">
                <a16:creationId xmlns:a16="http://schemas.microsoft.com/office/drawing/2014/main" id="{493E39CA-F9EC-0F41-A4BF-B067F5AC39FB}"/>
              </a:ext>
            </a:extLst>
          </p:cNvPr>
          <p:cNvCxnSpPr>
            <a:cxnSpLocks/>
          </p:cNvCxnSpPr>
          <p:nvPr/>
        </p:nvCxnSpPr>
        <p:spPr>
          <a:xfrm>
            <a:off x="4394363" y="1168160"/>
            <a:ext cx="1171575" cy="0"/>
          </a:xfrm>
          <a:prstGeom prst="straightConnector1">
            <a:avLst/>
          </a:prstGeom>
          <a:ln w="19050">
            <a:solidFill>
              <a:srgbClr val="00BAB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68E55C3-4255-264D-B0FA-1145C7F3E9BF}"/>
              </a:ext>
            </a:extLst>
          </p:cNvPr>
          <p:cNvSpPr/>
          <p:nvPr/>
        </p:nvSpPr>
        <p:spPr>
          <a:xfrm>
            <a:off x="314326" y="742950"/>
            <a:ext cx="2329011"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6" name="Rounded Rectangle 75">
            <a:extLst>
              <a:ext uri="{FF2B5EF4-FFF2-40B4-BE49-F238E27FC236}">
                <a16:creationId xmlns:a16="http://schemas.microsoft.com/office/drawing/2014/main" id="{85AA7E20-5F8E-A04A-9902-3EE90D1C2CDD}"/>
              </a:ext>
            </a:extLst>
          </p:cNvPr>
          <p:cNvSpPr/>
          <p:nvPr/>
        </p:nvSpPr>
        <p:spPr>
          <a:xfrm>
            <a:off x="371476" y="975487"/>
            <a:ext cx="2200275"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79" name="Rounded Rectangle 78">
            <a:extLst>
              <a:ext uri="{FF2B5EF4-FFF2-40B4-BE49-F238E27FC236}">
                <a16:creationId xmlns:a16="http://schemas.microsoft.com/office/drawing/2014/main" id="{42EE0867-B9FD-174C-A0A7-12ACDBAB577D}"/>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117" name="Can 116">
            <a:extLst>
              <a:ext uri="{FF2B5EF4-FFF2-40B4-BE49-F238E27FC236}">
                <a16:creationId xmlns:a16="http://schemas.microsoft.com/office/drawing/2014/main" id="{B18E81AB-B237-F74E-BCD7-DE049601B4EB}"/>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18" name="Oval 117">
            <a:extLst>
              <a:ext uri="{FF2B5EF4-FFF2-40B4-BE49-F238E27FC236}">
                <a16:creationId xmlns:a16="http://schemas.microsoft.com/office/drawing/2014/main" id="{CD1C2D3D-CF2E-6840-A82C-0754B00F7011}"/>
              </a:ext>
            </a:extLst>
          </p:cNvPr>
          <p:cNvSpPr/>
          <p:nvPr/>
        </p:nvSpPr>
        <p:spPr>
          <a:xfrm>
            <a:off x="605473" y="2209800"/>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1</a:t>
            </a:r>
          </a:p>
        </p:txBody>
      </p:sp>
      <p:sp>
        <p:nvSpPr>
          <p:cNvPr id="119" name="Oval 118">
            <a:extLst>
              <a:ext uri="{FF2B5EF4-FFF2-40B4-BE49-F238E27FC236}">
                <a16:creationId xmlns:a16="http://schemas.microsoft.com/office/drawing/2014/main" id="{CF590C66-1B2A-8541-815A-3201A58F9DDE}"/>
              </a:ext>
            </a:extLst>
          </p:cNvPr>
          <p:cNvSpPr/>
          <p:nvPr/>
        </p:nvSpPr>
        <p:spPr>
          <a:xfrm>
            <a:off x="823944" y="2209799"/>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sp>
        <p:nvSpPr>
          <p:cNvPr id="124" name="TextBox 123">
            <a:extLst>
              <a:ext uri="{FF2B5EF4-FFF2-40B4-BE49-F238E27FC236}">
                <a16:creationId xmlns:a16="http://schemas.microsoft.com/office/drawing/2014/main" id="{BE0A34C6-C60E-2B48-85C8-9035B541B930}"/>
              </a:ext>
            </a:extLst>
          </p:cNvPr>
          <p:cNvSpPr txBox="1"/>
          <p:nvPr/>
        </p:nvSpPr>
        <p:spPr>
          <a:xfrm>
            <a:off x="145059" y="1413189"/>
            <a:ext cx="0" cy="0"/>
          </a:xfrm>
          <a:prstGeom prst="rect">
            <a:avLst/>
          </a:prstGeom>
        </p:spPr>
        <p:txBody>
          <a:bodyPr wrap="none" lIns="0" tIns="0" rIns="0" bIns="0" rtlCol="0">
            <a:noAutofit/>
          </a:bodyPr>
          <a:lstStyle/>
          <a:p>
            <a:pPr>
              <a:lnSpc>
                <a:spcPct val="105000"/>
              </a:lnSpc>
              <a:spcBef>
                <a:spcPts val="625"/>
              </a:spcBef>
            </a:pPr>
            <a:endParaRPr lang="en-US" sz="1250" dirty="0">
              <a:solidFill>
                <a:srgbClr val="000000"/>
              </a:solidFill>
              <a:latin typeface="IBM Plex Sans" charset="0"/>
              <a:ea typeface="IBM Plex Sans" charset="0"/>
              <a:cs typeface="IBM Plex Sans" charset="0"/>
            </a:endParaRPr>
          </a:p>
        </p:txBody>
      </p:sp>
      <p:sp>
        <p:nvSpPr>
          <p:cNvPr id="125" name="TextBox 124">
            <a:extLst>
              <a:ext uri="{FF2B5EF4-FFF2-40B4-BE49-F238E27FC236}">
                <a16:creationId xmlns:a16="http://schemas.microsoft.com/office/drawing/2014/main" id="{2A3A7C06-0938-FD44-922E-D013DD0D0DC7}"/>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134" name="Rounded Rectangle 133">
            <a:extLst>
              <a:ext uri="{FF2B5EF4-FFF2-40B4-BE49-F238E27FC236}">
                <a16:creationId xmlns:a16="http://schemas.microsoft.com/office/drawing/2014/main" id="{1FAF57D2-4089-854D-885E-C80430CE665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138" name="Oval 137">
            <a:extLst>
              <a:ext uri="{FF2B5EF4-FFF2-40B4-BE49-F238E27FC236}">
                <a16:creationId xmlns:a16="http://schemas.microsoft.com/office/drawing/2014/main" id="{91CC66A1-AFB1-E84B-A538-6BCD169B3D6F}"/>
              </a:ext>
            </a:extLst>
          </p:cNvPr>
          <p:cNvSpPr/>
          <p:nvPr/>
        </p:nvSpPr>
        <p:spPr>
          <a:xfrm>
            <a:off x="1387612" y="139975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139" name="Oval 138">
            <a:extLst>
              <a:ext uri="{FF2B5EF4-FFF2-40B4-BE49-F238E27FC236}">
                <a16:creationId xmlns:a16="http://schemas.microsoft.com/office/drawing/2014/main" id="{1141709C-EA70-AD44-A13A-5EDC6C6E1C41}"/>
              </a:ext>
            </a:extLst>
          </p:cNvPr>
          <p:cNvSpPr/>
          <p:nvPr/>
        </p:nvSpPr>
        <p:spPr>
          <a:xfrm>
            <a:off x="820825" y="139975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2</a:t>
            </a:r>
          </a:p>
        </p:txBody>
      </p:sp>
      <p:sp>
        <p:nvSpPr>
          <p:cNvPr id="140" name="Oval 139">
            <a:extLst>
              <a:ext uri="{FF2B5EF4-FFF2-40B4-BE49-F238E27FC236}">
                <a16:creationId xmlns:a16="http://schemas.microsoft.com/office/drawing/2014/main" id="{8A84C560-5BD6-DA4A-81A3-451E4E051665}"/>
              </a:ext>
            </a:extLst>
          </p:cNvPr>
          <p:cNvSpPr/>
          <p:nvPr/>
        </p:nvSpPr>
        <p:spPr>
          <a:xfrm>
            <a:off x="605473" y="1588080"/>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3</a:t>
            </a:r>
          </a:p>
        </p:txBody>
      </p:sp>
      <p:sp>
        <p:nvSpPr>
          <p:cNvPr id="142" name="Can 141">
            <a:extLst>
              <a:ext uri="{FF2B5EF4-FFF2-40B4-BE49-F238E27FC236}">
                <a16:creationId xmlns:a16="http://schemas.microsoft.com/office/drawing/2014/main" id="{CA26C9FC-CD65-AA46-A1F3-56C2BAB34D8B}"/>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43" name="TextBox 142">
            <a:extLst>
              <a:ext uri="{FF2B5EF4-FFF2-40B4-BE49-F238E27FC236}">
                <a16:creationId xmlns:a16="http://schemas.microsoft.com/office/drawing/2014/main" id="{DFB048C8-2543-8D4E-9965-27F8FA0E9597}"/>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cxnSp>
        <p:nvCxnSpPr>
          <p:cNvPr id="145" name="Straight Arrow Connector 144">
            <a:extLst>
              <a:ext uri="{FF2B5EF4-FFF2-40B4-BE49-F238E27FC236}">
                <a16:creationId xmlns:a16="http://schemas.microsoft.com/office/drawing/2014/main" id="{0123232A-EAD0-DD46-B281-3398E31F1F15}"/>
              </a:ext>
            </a:extLst>
          </p:cNvPr>
          <p:cNvCxnSpPr>
            <a:stCxn id="138" idx="2"/>
            <a:endCxn id="139" idx="6"/>
          </p:cNvCxnSpPr>
          <p:nvPr/>
        </p:nvCxnSpPr>
        <p:spPr>
          <a:xfrm flipH="1">
            <a:off x="992275" y="1486463"/>
            <a:ext cx="395337" cy="0"/>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DB96D65C-D6DE-434C-B933-DDBACD8F647B}"/>
              </a:ext>
            </a:extLst>
          </p:cNvPr>
          <p:cNvCxnSpPr>
            <a:cxnSpLocks/>
            <a:stCxn id="139" idx="2"/>
            <a:endCxn id="140" idx="0"/>
          </p:cNvCxnSpPr>
          <p:nvPr/>
        </p:nvCxnSpPr>
        <p:spPr>
          <a:xfrm rot="10800000" flipV="1">
            <a:off x="691199" y="1486462"/>
            <a:ext cx="129627" cy="101617"/>
          </a:xfrm>
          <a:prstGeom prst="bentConnector2">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6A9D2BB-44B9-2341-9406-1F23B4DB9320}"/>
              </a:ext>
            </a:extLst>
          </p:cNvPr>
          <p:cNvCxnSpPr>
            <a:cxnSpLocks/>
            <a:stCxn id="138" idx="3"/>
            <a:endCxn id="119" idx="7"/>
          </p:cNvCxnSpPr>
          <p:nvPr/>
        </p:nvCxnSpPr>
        <p:spPr>
          <a:xfrm flipH="1">
            <a:off x="970286" y="1547773"/>
            <a:ext cx="442434" cy="687422"/>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4362021-EF82-2E47-996C-C15C4A8A93DD}"/>
              </a:ext>
            </a:extLst>
          </p:cNvPr>
          <p:cNvCxnSpPr>
            <a:stCxn id="140" idx="4"/>
            <a:endCxn id="118" idx="0"/>
          </p:cNvCxnSpPr>
          <p:nvPr/>
        </p:nvCxnSpPr>
        <p:spPr>
          <a:xfrm>
            <a:off x="691198" y="1761492"/>
            <a:ext cx="0" cy="448308"/>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3339415-D7D9-304B-96DE-0B1C9F2CD3EE}"/>
              </a:ext>
            </a:extLst>
          </p:cNvPr>
          <p:cNvCxnSpPr>
            <a:cxnSpLocks/>
            <a:stCxn id="118" idx="7"/>
            <a:endCxn id="139" idx="3"/>
          </p:cNvCxnSpPr>
          <p:nvPr/>
        </p:nvCxnSpPr>
        <p:spPr>
          <a:xfrm flipV="1">
            <a:off x="751815" y="1547772"/>
            <a:ext cx="94118" cy="687423"/>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08FC89E-C35A-6740-9D84-FD3B1770CE61}"/>
              </a:ext>
            </a:extLst>
          </p:cNvPr>
          <p:cNvCxnSpPr>
            <a:stCxn id="119" idx="0"/>
            <a:endCxn id="139" idx="4"/>
          </p:cNvCxnSpPr>
          <p:nvPr/>
        </p:nvCxnSpPr>
        <p:spPr>
          <a:xfrm flipH="1" flipV="1">
            <a:off x="906551" y="1573168"/>
            <a:ext cx="3119" cy="636631"/>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7" name="Rounded Rectangle 166">
            <a:extLst>
              <a:ext uri="{FF2B5EF4-FFF2-40B4-BE49-F238E27FC236}">
                <a16:creationId xmlns:a16="http://schemas.microsoft.com/office/drawing/2014/main" id="{10875566-8B2E-2144-841D-07A1C38ACC78}"/>
              </a:ext>
            </a:extLst>
          </p:cNvPr>
          <p:cNvSpPr/>
          <p:nvPr/>
        </p:nvSpPr>
        <p:spPr>
          <a:xfrm>
            <a:off x="4675561" y="1196122"/>
            <a:ext cx="655121" cy="212843"/>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Modernized DB Read Service</a:t>
            </a:r>
            <a:endParaRPr lang="en-US" sz="625" b="1" dirty="0">
              <a:solidFill>
                <a:srgbClr val="00BAB6"/>
              </a:solidFill>
              <a:latin typeface="IBM Plex Sans" panose="020B0503050000000000" pitchFamily="34" charset="77"/>
            </a:endParaRPr>
          </a:p>
        </p:txBody>
      </p:sp>
      <p:sp>
        <p:nvSpPr>
          <p:cNvPr id="168" name="Rounded Rectangle 167">
            <a:extLst>
              <a:ext uri="{FF2B5EF4-FFF2-40B4-BE49-F238E27FC236}">
                <a16:creationId xmlns:a16="http://schemas.microsoft.com/office/drawing/2014/main" id="{EA5D2DFC-82C0-0F45-B592-ABF73FB9CEA2}"/>
              </a:ext>
            </a:extLst>
          </p:cNvPr>
          <p:cNvSpPr/>
          <p:nvPr/>
        </p:nvSpPr>
        <p:spPr>
          <a:xfrm>
            <a:off x="1896705" y="1087390"/>
            <a:ext cx="572081" cy="139145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169" name="Rounded Rectangle 168">
            <a:extLst>
              <a:ext uri="{FF2B5EF4-FFF2-40B4-BE49-F238E27FC236}">
                <a16:creationId xmlns:a16="http://schemas.microsoft.com/office/drawing/2014/main" id="{04989ED0-0599-F545-8D88-427FFACE9C53}"/>
              </a:ext>
            </a:extLst>
          </p:cNvPr>
          <p:cNvSpPr/>
          <p:nvPr/>
        </p:nvSpPr>
        <p:spPr>
          <a:xfrm>
            <a:off x="1999393" y="1350148"/>
            <a:ext cx="374110" cy="471100"/>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Invoke Read Service</a:t>
            </a:r>
          </a:p>
          <a:p>
            <a:pPr algn="ctr"/>
            <a:r>
              <a:rPr lang="en-US" sz="625" b="1" dirty="0">
                <a:solidFill>
                  <a:srgbClr val="00BAB6"/>
                </a:solidFill>
                <a:latin typeface="IBM Plex Sans" panose="020B0503050000000000" pitchFamily="34" charset="77"/>
                <a:sym typeface="Wingdings" pitchFamily="2" charset="2"/>
              </a:rPr>
              <a:t>API</a:t>
            </a:r>
            <a:endParaRPr lang="en-US" sz="625" b="1" dirty="0">
              <a:solidFill>
                <a:srgbClr val="00BAB6"/>
              </a:solidFill>
              <a:latin typeface="IBM Plex Sans" panose="020B0503050000000000" pitchFamily="34" charset="77"/>
            </a:endParaRPr>
          </a:p>
        </p:txBody>
      </p:sp>
      <p:cxnSp>
        <p:nvCxnSpPr>
          <p:cNvPr id="171" name="Elbow Connector 170">
            <a:extLst>
              <a:ext uri="{FF2B5EF4-FFF2-40B4-BE49-F238E27FC236}">
                <a16:creationId xmlns:a16="http://schemas.microsoft.com/office/drawing/2014/main" id="{75D5F8CD-5682-7D43-92AC-0246CA201BA1}"/>
              </a:ext>
            </a:extLst>
          </p:cNvPr>
          <p:cNvCxnSpPr>
            <a:stCxn id="22" idx="1"/>
            <a:endCxn id="167" idx="3"/>
          </p:cNvCxnSpPr>
          <p:nvPr/>
        </p:nvCxnSpPr>
        <p:spPr>
          <a:xfrm rot="10800000">
            <a:off x="5330683" y="1302543"/>
            <a:ext cx="2180829" cy="376176"/>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5" name="Elbow Connector 174">
            <a:extLst>
              <a:ext uri="{FF2B5EF4-FFF2-40B4-BE49-F238E27FC236}">
                <a16:creationId xmlns:a16="http://schemas.microsoft.com/office/drawing/2014/main" id="{A1DD7702-01F1-FF4B-B5A6-4DBAC1984A5A}"/>
              </a:ext>
            </a:extLst>
          </p:cNvPr>
          <p:cNvCxnSpPr>
            <a:cxnSpLocks/>
            <a:stCxn id="167" idx="1"/>
            <a:endCxn id="169" idx="3"/>
          </p:cNvCxnSpPr>
          <p:nvPr/>
        </p:nvCxnSpPr>
        <p:spPr>
          <a:xfrm rot="10800000" flipV="1">
            <a:off x="2373502" y="1302543"/>
            <a:ext cx="2302059" cy="283155"/>
          </a:xfrm>
          <a:prstGeom prst="bentConnector3">
            <a:avLst>
              <a:gd name="adj1" fmla="val 50000"/>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Elbow Connector 176">
            <a:extLst>
              <a:ext uri="{FF2B5EF4-FFF2-40B4-BE49-F238E27FC236}">
                <a16:creationId xmlns:a16="http://schemas.microsoft.com/office/drawing/2014/main" id="{CC0A0481-3071-4243-89BC-D2CD7156C5D7}"/>
              </a:ext>
            </a:extLst>
          </p:cNvPr>
          <p:cNvCxnSpPr>
            <a:stCxn id="169" idx="1"/>
            <a:endCxn id="138" idx="6"/>
          </p:cNvCxnSpPr>
          <p:nvPr/>
        </p:nvCxnSpPr>
        <p:spPr>
          <a:xfrm rot="10800000">
            <a:off x="1559063" y="1486463"/>
            <a:ext cx="440331" cy="99236"/>
          </a:xfrm>
          <a:prstGeom prst="bentConnector3">
            <a:avLst>
              <a:gd name="adj1" fmla="val 43060"/>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101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5799"/>
            <a:ext cx="8658225" cy="306659"/>
          </a:xfrm>
        </p:spPr>
        <p:txBody>
          <a:bodyPr/>
          <a:lstStyle/>
          <a:p>
            <a:r>
              <a:rPr lang="en-US" dirty="0"/>
              <a:t>2. Modernized state updates current state data (reader support)</a:t>
            </a:r>
          </a:p>
        </p:txBody>
      </p:sp>
      <p:sp>
        <p:nvSpPr>
          <p:cNvPr id="6" name="Content Placeholder 16">
            <a:extLst>
              <a:ext uri="{FF2B5EF4-FFF2-40B4-BE49-F238E27FC236}">
                <a16:creationId xmlns:a16="http://schemas.microsoft.com/office/drawing/2014/main" id="{8FACAEEF-2548-0D45-92D3-B5796949D45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algn="ctr"/>
            <a:r>
              <a:rPr lang="en-US" sz="1500" dirty="0">
                <a:solidFill>
                  <a:schemeClr val="bg2"/>
                </a:solidFill>
              </a:rPr>
              <a:t>Usage</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94859"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1000" dirty="0">
                <a:solidFill>
                  <a:srgbClr val="051243"/>
                </a:solidFill>
              </a:rPr>
              <a:t>When update effort for tier 1 and tier 2 components is too large for current modernization roll out scope</a:t>
            </a:r>
          </a:p>
          <a:p>
            <a:pPr marL="143868" indent="-143868" defTabSz="685800">
              <a:spcBef>
                <a:spcPts val="750"/>
              </a:spcBef>
              <a:buFont typeface="Arial" panose="020B0604020202020204" pitchFamily="34" charset="0"/>
              <a:buChar char="•"/>
            </a:pPr>
            <a:r>
              <a:rPr lang="en-US" sz="1000" dirty="0">
                <a:solidFill>
                  <a:srgbClr val="051243"/>
                </a:solidFill>
              </a:rPr>
              <a:t>When the current state constraints are minimal</a:t>
            </a:r>
          </a:p>
          <a:p>
            <a:pPr marL="143868" indent="-143868" defTabSz="685800">
              <a:spcBef>
                <a:spcPts val="750"/>
              </a:spcBef>
              <a:buFont typeface="Arial" panose="020B0604020202020204" pitchFamily="34" charset="0"/>
              <a:buChar char="•"/>
            </a:pPr>
            <a:endParaRPr lang="en-US" sz="1000" dirty="0">
              <a:solidFill>
                <a:srgbClr val="051243"/>
              </a:solidFill>
            </a:endParaRPr>
          </a:p>
          <a:p>
            <a:pPr marL="143868" indent="-143868" defTabSz="685800">
              <a:spcBef>
                <a:spcPts val="750"/>
              </a:spcBef>
              <a:buFont typeface="Arial" panose="020B0604020202020204" pitchFamily="34" charset="0"/>
              <a:buChar char="•"/>
            </a:pPr>
            <a:endParaRPr lang="en-US" sz="1000"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No current state tier 1 / tier 2 changes required</a:t>
            </a:r>
          </a:p>
          <a:p>
            <a:pPr marL="143868" indent="-143868">
              <a:spcBef>
                <a:spcPts val="750"/>
              </a:spcBef>
            </a:pPr>
            <a:r>
              <a:rPr lang="en-US" sz="1000" dirty="0">
                <a:solidFill>
                  <a:srgbClr val="051243"/>
                </a:solidFill>
              </a:rPr>
              <a:t>Coexistence service development typically less effort</a:t>
            </a:r>
          </a:p>
          <a:p>
            <a:pPr marL="143868" indent="-143868">
              <a:spcBef>
                <a:spcPts val="750"/>
              </a:spcBef>
            </a:pPr>
            <a:r>
              <a:rPr lang="en-US" sz="1000" dirty="0">
                <a:solidFill>
                  <a:srgbClr val="051243"/>
                </a:solidFill>
              </a:rPr>
              <a:t>Reuses design / develop efforts for data migration</a:t>
            </a:r>
          </a:p>
          <a:p>
            <a:pPr marL="143868" indent="-143868">
              <a:spcBef>
                <a:spcPts val="750"/>
              </a:spcBef>
            </a:pPr>
            <a:r>
              <a:rPr lang="en-US" sz="1000" dirty="0">
                <a:solidFill>
                  <a:srgbClr val="051243"/>
                </a:solidFill>
              </a:rPr>
              <a:t>Current state remains decoupled from modernized solution</a:t>
            </a:r>
          </a:p>
          <a:p>
            <a:pPr marL="143868" indent="-143868">
              <a:spcBef>
                <a:spcPts val="750"/>
              </a:spcBef>
            </a:pPr>
            <a:endParaRPr lang="en-US" sz="1000"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Modernized data updates applied synchronously or asynchronously depending on performance needs</a:t>
            </a:r>
          </a:p>
          <a:p>
            <a:pPr marL="143868" indent="-143868">
              <a:spcBef>
                <a:spcPts val="750"/>
              </a:spcBef>
            </a:pPr>
            <a:r>
              <a:rPr lang="en-US" sz="1000" dirty="0">
                <a:solidFill>
                  <a:srgbClr val="051243"/>
                </a:solidFill>
              </a:rPr>
              <a:t>Current state tables / views remain</a:t>
            </a:r>
          </a:p>
          <a:p>
            <a:pPr marL="143868" indent="-143868">
              <a:spcBef>
                <a:spcPts val="750"/>
              </a:spcBef>
            </a:pPr>
            <a:r>
              <a:rPr lang="en-US" sz="1000" dirty="0">
                <a:solidFill>
                  <a:srgbClr val="051243"/>
                </a:solidFill>
              </a:rPr>
              <a:t>Current state constraints may inhibit use of all benefits of modernized data model (i.e. utilization of game changer features may be delayed to subsequent roll outs)</a:t>
            </a:r>
          </a:p>
          <a:p>
            <a:pPr marL="143868" indent="-143868">
              <a:spcBef>
                <a:spcPts val="750"/>
              </a:spcBef>
            </a:pPr>
            <a:endParaRPr lang="en-US" sz="1000" dirty="0">
              <a:solidFill>
                <a:srgbClr val="051243"/>
              </a:solidFill>
            </a:endParaRP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Critical reports need current state data format that cannot be changed in the timeframe planned for a given modernization roll out</a:t>
            </a:r>
          </a:p>
          <a:p>
            <a:pPr marL="143868" indent="-143868">
              <a:spcBef>
                <a:spcPts val="750"/>
              </a:spcBef>
            </a:pPr>
            <a:r>
              <a:rPr lang="en-US" sz="1000" dirty="0">
                <a:solidFill>
                  <a:srgbClr val="051243"/>
                </a:solidFill>
              </a:rPr>
              <a:t>Critical business owned applications need replica of current state key data that cannot be changed in the timeframe planned for a given modernization roll out</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7" name="Rounded Rectangle 56">
            <a:extLst>
              <a:ext uri="{FF2B5EF4-FFF2-40B4-BE49-F238E27FC236}">
                <a16:creationId xmlns:a16="http://schemas.microsoft.com/office/drawing/2014/main" id="{76454743-E6E6-FE4B-842C-72B0972E940C}"/>
              </a:ext>
            </a:extLst>
          </p:cNvPr>
          <p:cNvSpPr/>
          <p:nvPr/>
        </p:nvSpPr>
        <p:spPr>
          <a:xfrm>
            <a:off x="4200173" y="910986"/>
            <a:ext cx="1381765" cy="53159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Modernized to Current State</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0" name="Straight Arrow Connector 59">
            <a:extLst>
              <a:ext uri="{FF2B5EF4-FFF2-40B4-BE49-F238E27FC236}">
                <a16:creationId xmlns:a16="http://schemas.microsoft.com/office/drawing/2014/main" id="{493E39CA-F9EC-0F41-A4BF-B067F5AC39FB}"/>
              </a:ext>
            </a:extLst>
          </p:cNvPr>
          <p:cNvCxnSpPr>
            <a:cxnSpLocks/>
          </p:cNvCxnSpPr>
          <p:nvPr/>
        </p:nvCxnSpPr>
        <p:spPr>
          <a:xfrm>
            <a:off x="4280063" y="1168161"/>
            <a:ext cx="1171575" cy="0"/>
          </a:xfrm>
          <a:prstGeom prst="straightConnector1">
            <a:avLst/>
          </a:prstGeom>
          <a:ln w="19050">
            <a:solidFill>
              <a:srgbClr val="00BAB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CAD550-9FD2-1943-B0C2-BD746F7F51F1}"/>
              </a:ext>
            </a:extLst>
          </p:cNvPr>
          <p:cNvCxnSpPr>
            <a:cxnSpLocks/>
            <a:stCxn id="59" idx="0"/>
            <a:endCxn id="57" idx="2"/>
          </p:cNvCxnSpPr>
          <p:nvPr/>
        </p:nvCxnSpPr>
        <p:spPr>
          <a:xfrm flipV="1">
            <a:off x="4882887" y="1442577"/>
            <a:ext cx="8168" cy="141866"/>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45487F36-8840-994E-8479-3A5F4B08860C}"/>
              </a:ext>
            </a:extLst>
          </p:cNvPr>
          <p:cNvPicPr>
            <a:picLocks noChangeAspect="1"/>
          </p:cNvPicPr>
          <p:nvPr/>
        </p:nvPicPr>
        <p:blipFill>
          <a:blip r:embed="rId3"/>
          <a:stretch>
            <a:fillRect/>
          </a:stretch>
        </p:blipFill>
        <p:spPr>
          <a:xfrm>
            <a:off x="4438002" y="2421874"/>
            <a:ext cx="187416" cy="199130"/>
          </a:xfrm>
          <a:prstGeom prst="rect">
            <a:avLst/>
          </a:prstGeom>
        </p:spPr>
      </p:pic>
      <p:pic>
        <p:nvPicPr>
          <p:cNvPr id="68" name="Picture 67">
            <a:extLst>
              <a:ext uri="{FF2B5EF4-FFF2-40B4-BE49-F238E27FC236}">
                <a16:creationId xmlns:a16="http://schemas.microsoft.com/office/drawing/2014/main" id="{BAD308A2-2FEA-854F-AA92-6A8B2F9DCB11}"/>
              </a:ext>
            </a:extLst>
          </p:cNvPr>
          <p:cNvPicPr>
            <a:picLocks noChangeAspect="1"/>
          </p:cNvPicPr>
          <p:nvPr/>
        </p:nvPicPr>
        <p:blipFill>
          <a:blip r:embed="rId3"/>
          <a:stretch>
            <a:fillRect/>
          </a:stretch>
        </p:blipFill>
        <p:spPr>
          <a:xfrm>
            <a:off x="4675527" y="2419325"/>
            <a:ext cx="187416" cy="199130"/>
          </a:xfrm>
          <a:prstGeom prst="rect">
            <a:avLst/>
          </a:prstGeom>
        </p:spPr>
      </p:pic>
      <p:pic>
        <p:nvPicPr>
          <p:cNvPr id="69" name="Picture 68">
            <a:extLst>
              <a:ext uri="{FF2B5EF4-FFF2-40B4-BE49-F238E27FC236}">
                <a16:creationId xmlns:a16="http://schemas.microsoft.com/office/drawing/2014/main" id="{F96CB112-84AE-4348-91B3-B20B2251DCEE}"/>
              </a:ext>
            </a:extLst>
          </p:cNvPr>
          <p:cNvPicPr>
            <a:picLocks noChangeAspect="1"/>
          </p:cNvPicPr>
          <p:nvPr/>
        </p:nvPicPr>
        <p:blipFill>
          <a:blip r:embed="rId3"/>
          <a:stretch>
            <a:fillRect/>
          </a:stretch>
        </p:blipFill>
        <p:spPr>
          <a:xfrm>
            <a:off x="4901214" y="2421874"/>
            <a:ext cx="187416" cy="199130"/>
          </a:xfrm>
          <a:prstGeom prst="rect">
            <a:avLst/>
          </a:prstGeom>
        </p:spPr>
      </p:pic>
      <p:pic>
        <p:nvPicPr>
          <p:cNvPr id="70" name="Picture 69">
            <a:extLst>
              <a:ext uri="{FF2B5EF4-FFF2-40B4-BE49-F238E27FC236}">
                <a16:creationId xmlns:a16="http://schemas.microsoft.com/office/drawing/2014/main" id="{81F5C0C7-FF6E-854F-BA45-AD796CB7CF20}"/>
              </a:ext>
            </a:extLst>
          </p:cNvPr>
          <p:cNvPicPr>
            <a:picLocks noChangeAspect="1"/>
          </p:cNvPicPr>
          <p:nvPr/>
        </p:nvPicPr>
        <p:blipFill>
          <a:blip r:embed="rId3"/>
          <a:stretch>
            <a:fillRect/>
          </a:stretch>
        </p:blipFill>
        <p:spPr>
          <a:xfrm>
            <a:off x="5128714" y="2410416"/>
            <a:ext cx="187416" cy="199130"/>
          </a:xfrm>
          <a:prstGeom prst="rect">
            <a:avLst/>
          </a:prstGeom>
        </p:spPr>
      </p:pic>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4"/>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4"/>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4"/>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4"/>
          <a:stretch>
            <a:fillRect/>
          </a:stretch>
        </p:blipFill>
        <p:spPr>
          <a:xfrm>
            <a:off x="5117939" y="1720845"/>
            <a:ext cx="193078" cy="212385"/>
          </a:xfrm>
          <a:prstGeom prst="rect">
            <a:avLst/>
          </a:prstGeom>
        </p:spPr>
      </p:pic>
      <p:sp>
        <p:nvSpPr>
          <p:cNvPr id="167" name="Rounded Rectangle 166">
            <a:extLst>
              <a:ext uri="{FF2B5EF4-FFF2-40B4-BE49-F238E27FC236}">
                <a16:creationId xmlns:a16="http://schemas.microsoft.com/office/drawing/2014/main" id="{10875566-8B2E-2144-841D-07A1C38ACC78}"/>
              </a:ext>
            </a:extLst>
          </p:cNvPr>
          <p:cNvSpPr/>
          <p:nvPr/>
        </p:nvSpPr>
        <p:spPr>
          <a:xfrm>
            <a:off x="4561261" y="1196122"/>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Current State DB Update Service</a:t>
            </a:r>
            <a:endParaRPr lang="en-US" sz="625" b="1" dirty="0">
              <a:solidFill>
                <a:srgbClr val="FFFFFF"/>
              </a:solidFill>
              <a:latin typeface="IBM Plex Sans" panose="020B0503050000000000" pitchFamily="34" charset="77"/>
            </a:endParaRPr>
          </a:p>
        </p:txBody>
      </p:sp>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87612" y="1399757"/>
            <a:ext cx="171450" cy="173412"/>
          </a:xfrm>
          <a:prstGeom prst="ellipse">
            <a:avLst/>
          </a:prstGeom>
          <a:solidFill>
            <a:srgbClr val="0530AD"/>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90"/>
            <a:ext cx="572081" cy="139145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98" name="Rounded Rectangle 97">
            <a:extLst>
              <a:ext uri="{FF2B5EF4-FFF2-40B4-BE49-F238E27FC236}">
                <a16:creationId xmlns:a16="http://schemas.microsoft.com/office/drawing/2014/main" id="{ACB1D4C6-2093-184E-A6A7-F177C774EF19}"/>
              </a:ext>
            </a:extLst>
          </p:cNvPr>
          <p:cNvSpPr/>
          <p:nvPr/>
        </p:nvSpPr>
        <p:spPr>
          <a:xfrm>
            <a:off x="2013627" y="2162608"/>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5"/>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5"/>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6"/>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6"/>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6"/>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6"/>
          <a:stretch>
            <a:fillRect/>
          </a:stretch>
        </p:blipFill>
        <p:spPr>
          <a:xfrm>
            <a:off x="8453158" y="1613583"/>
            <a:ext cx="186524" cy="219046"/>
          </a:xfrm>
          <a:prstGeom prst="rect">
            <a:avLst/>
          </a:prstGeom>
        </p:spPr>
      </p:pic>
      <p:sp>
        <p:nvSpPr>
          <p:cNvPr id="83" name="Oval 82">
            <a:extLst>
              <a:ext uri="{FF2B5EF4-FFF2-40B4-BE49-F238E27FC236}">
                <a16:creationId xmlns:a16="http://schemas.microsoft.com/office/drawing/2014/main" id="{ED7C4E7E-9B2F-7F45-B542-B2C42B564CC6}"/>
              </a:ext>
            </a:extLst>
          </p:cNvPr>
          <p:cNvSpPr/>
          <p:nvPr/>
        </p:nvSpPr>
        <p:spPr>
          <a:xfrm>
            <a:off x="1391398" y="2205312"/>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cxnSp>
        <p:nvCxnSpPr>
          <p:cNvPr id="12" name="Straight Arrow Connector 11">
            <a:extLst>
              <a:ext uri="{FF2B5EF4-FFF2-40B4-BE49-F238E27FC236}">
                <a16:creationId xmlns:a16="http://schemas.microsoft.com/office/drawing/2014/main" id="{4B6D7DFD-DFE6-2945-B8AB-8D361504610D}"/>
              </a:ext>
            </a:extLst>
          </p:cNvPr>
          <p:cNvCxnSpPr>
            <a:stCxn id="83" idx="0"/>
            <a:endCxn id="86" idx="4"/>
          </p:cNvCxnSpPr>
          <p:nvPr/>
        </p:nvCxnSpPr>
        <p:spPr>
          <a:xfrm flipH="1" flipV="1">
            <a:off x="1473337" y="1573169"/>
            <a:ext cx="3786" cy="632143"/>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95FF65-99B3-E141-91D1-864667692124}"/>
              </a:ext>
            </a:extLst>
          </p:cNvPr>
          <p:cNvCxnSpPr>
            <a:stCxn id="98" idx="1"/>
            <a:endCxn id="83" idx="6"/>
          </p:cNvCxnSpPr>
          <p:nvPr/>
        </p:nvCxnSpPr>
        <p:spPr>
          <a:xfrm flipH="1" flipV="1">
            <a:off x="1562848" y="2292018"/>
            <a:ext cx="450779" cy="4166"/>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Rounded Rectangle 175">
            <a:extLst>
              <a:ext uri="{FF2B5EF4-FFF2-40B4-BE49-F238E27FC236}">
                <a16:creationId xmlns:a16="http://schemas.microsoft.com/office/drawing/2014/main" id="{C673CBBC-14E4-0347-A65E-B8CA9A7902BA}"/>
              </a:ext>
            </a:extLst>
          </p:cNvPr>
          <p:cNvSpPr/>
          <p:nvPr/>
        </p:nvSpPr>
        <p:spPr>
          <a:xfrm>
            <a:off x="7550938" y="1049553"/>
            <a:ext cx="352385" cy="22115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Capture Update</a:t>
            </a:r>
            <a:endParaRPr lang="en-US" sz="625" b="1" dirty="0">
              <a:solidFill>
                <a:srgbClr val="FFFFFF"/>
              </a:solidFill>
              <a:latin typeface="IBM Plex Sans" panose="020B0503050000000000" pitchFamily="34" charset="77"/>
            </a:endParaRPr>
          </a:p>
        </p:txBody>
      </p:sp>
      <p:cxnSp>
        <p:nvCxnSpPr>
          <p:cNvPr id="24" name="Straight Arrow Connector 23">
            <a:extLst>
              <a:ext uri="{FF2B5EF4-FFF2-40B4-BE49-F238E27FC236}">
                <a16:creationId xmlns:a16="http://schemas.microsoft.com/office/drawing/2014/main" id="{06AB8C68-660C-6A43-878C-7C4560EEFD9C}"/>
              </a:ext>
            </a:extLst>
          </p:cNvPr>
          <p:cNvCxnSpPr>
            <a:stCxn id="112" idx="1"/>
            <a:endCxn id="176" idx="3"/>
          </p:cNvCxnSpPr>
          <p:nvPr/>
        </p:nvCxnSpPr>
        <p:spPr>
          <a:xfrm flipH="1">
            <a:off x="7903323" y="1160091"/>
            <a:ext cx="319935" cy="4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7" name="Rounded Rectangle 176">
            <a:extLst>
              <a:ext uri="{FF2B5EF4-FFF2-40B4-BE49-F238E27FC236}">
                <a16:creationId xmlns:a16="http://schemas.microsoft.com/office/drawing/2014/main" id="{42FB9393-F06F-F247-99EA-4CB8B0EA9DFB}"/>
              </a:ext>
            </a:extLst>
          </p:cNvPr>
          <p:cNvSpPr/>
          <p:nvPr/>
        </p:nvSpPr>
        <p:spPr>
          <a:xfrm>
            <a:off x="6691742" y="742326"/>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178" name="Rounded Rectangle 177">
            <a:extLst>
              <a:ext uri="{FF2B5EF4-FFF2-40B4-BE49-F238E27FC236}">
                <a16:creationId xmlns:a16="http://schemas.microsoft.com/office/drawing/2014/main" id="{A8195520-E80B-C54C-91CF-D04C3C1FD99E}"/>
              </a:ext>
            </a:extLst>
          </p:cNvPr>
          <p:cNvSpPr/>
          <p:nvPr/>
        </p:nvSpPr>
        <p:spPr>
          <a:xfrm>
            <a:off x="6691743" y="2369849"/>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sp>
        <p:nvSpPr>
          <p:cNvPr id="179" name="Rounded Rectangle 178">
            <a:extLst>
              <a:ext uri="{FF2B5EF4-FFF2-40B4-BE49-F238E27FC236}">
                <a16:creationId xmlns:a16="http://schemas.microsoft.com/office/drawing/2014/main" id="{3BF5312E-D029-5745-AFD8-284EBD427400}"/>
              </a:ext>
            </a:extLst>
          </p:cNvPr>
          <p:cNvSpPr/>
          <p:nvPr/>
        </p:nvSpPr>
        <p:spPr>
          <a:xfrm>
            <a:off x="7550938" y="2235671"/>
            <a:ext cx="352385" cy="22115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Capture Update</a:t>
            </a:r>
            <a:endParaRPr lang="en-US" sz="625" b="1" dirty="0">
              <a:solidFill>
                <a:srgbClr val="FFFFFF"/>
              </a:solidFill>
              <a:latin typeface="IBM Plex Sans" panose="020B0503050000000000" pitchFamily="34" charset="77"/>
            </a:endParaRPr>
          </a:p>
        </p:txBody>
      </p:sp>
      <p:cxnSp>
        <p:nvCxnSpPr>
          <p:cNvPr id="27" name="Straight Arrow Connector 26">
            <a:extLst>
              <a:ext uri="{FF2B5EF4-FFF2-40B4-BE49-F238E27FC236}">
                <a16:creationId xmlns:a16="http://schemas.microsoft.com/office/drawing/2014/main" id="{1DACF967-2627-CE49-A1A5-AF819DDECE12}"/>
              </a:ext>
            </a:extLst>
          </p:cNvPr>
          <p:cNvCxnSpPr>
            <a:stCxn id="108" idx="2"/>
            <a:endCxn id="179" idx="3"/>
          </p:cNvCxnSpPr>
          <p:nvPr/>
        </p:nvCxnSpPr>
        <p:spPr>
          <a:xfrm flipH="1" flipV="1">
            <a:off x="7903323" y="2346250"/>
            <a:ext cx="324273" cy="1"/>
          </a:xfrm>
          <a:prstGeom prst="straightConnector1">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B769F4-C575-6741-A8DC-08C91C196711}"/>
              </a:ext>
            </a:extLst>
          </p:cNvPr>
          <p:cNvCxnSpPr>
            <a:cxnSpLocks/>
            <a:stCxn id="179" idx="2"/>
            <a:endCxn id="178" idx="3"/>
          </p:cNvCxnSpPr>
          <p:nvPr/>
        </p:nvCxnSpPr>
        <p:spPr>
          <a:xfrm flipH="1">
            <a:off x="7349375" y="2456827"/>
            <a:ext cx="377756" cy="8497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F05A1A-BB63-1E42-9C7D-985A4C6AECC5}"/>
              </a:ext>
            </a:extLst>
          </p:cNvPr>
          <p:cNvCxnSpPr>
            <a:cxnSpLocks/>
            <a:stCxn id="176" idx="0"/>
            <a:endCxn id="177" idx="3"/>
          </p:cNvCxnSpPr>
          <p:nvPr/>
        </p:nvCxnSpPr>
        <p:spPr>
          <a:xfrm flipH="1" flipV="1">
            <a:off x="7349375" y="914277"/>
            <a:ext cx="377755" cy="135277"/>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5DE182B4-54B7-7241-A853-7E8C25C77798}"/>
              </a:ext>
            </a:extLst>
          </p:cNvPr>
          <p:cNvCxnSpPr>
            <a:stCxn id="176" idx="1"/>
            <a:endCxn id="167" idx="3"/>
          </p:cNvCxnSpPr>
          <p:nvPr/>
        </p:nvCxnSpPr>
        <p:spPr>
          <a:xfrm rot="10800000" flipV="1">
            <a:off x="5216383" y="1160131"/>
            <a:ext cx="2334556" cy="142413"/>
          </a:xfrm>
          <a:prstGeom prst="bentConnector3">
            <a:avLst>
              <a:gd name="adj1" fmla="val 43847"/>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Elbow Connector 181">
            <a:extLst>
              <a:ext uri="{FF2B5EF4-FFF2-40B4-BE49-F238E27FC236}">
                <a16:creationId xmlns:a16="http://schemas.microsoft.com/office/drawing/2014/main" id="{43CACBE3-A81C-7E44-B5D8-5B44AAC17559}"/>
              </a:ext>
            </a:extLst>
          </p:cNvPr>
          <p:cNvCxnSpPr>
            <a:stCxn id="179" idx="1"/>
            <a:endCxn id="167" idx="3"/>
          </p:cNvCxnSpPr>
          <p:nvPr/>
        </p:nvCxnSpPr>
        <p:spPr>
          <a:xfrm rot="10800000">
            <a:off x="5216383" y="1302545"/>
            <a:ext cx="2334556" cy="1043706"/>
          </a:xfrm>
          <a:prstGeom prst="bentConnector3">
            <a:avLst>
              <a:gd name="adj1" fmla="val 43847"/>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a16="http://schemas.microsoft.com/office/drawing/2014/main" id="{5633BD65-399F-6E46-9105-7FFF1EF197A4}"/>
              </a:ext>
            </a:extLst>
          </p:cNvPr>
          <p:cNvCxnSpPr>
            <a:stCxn id="167" idx="1"/>
            <a:endCxn id="98" idx="3"/>
          </p:cNvCxnSpPr>
          <p:nvPr/>
        </p:nvCxnSpPr>
        <p:spPr>
          <a:xfrm rot="10800000" flipV="1">
            <a:off x="2387738" y="1302544"/>
            <a:ext cx="2173524" cy="993639"/>
          </a:xfrm>
          <a:prstGeom prst="bentConnector3">
            <a:avLst>
              <a:gd name="adj1" fmla="val 53375"/>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07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5799"/>
            <a:ext cx="8658225" cy="306659"/>
          </a:xfrm>
        </p:spPr>
        <p:txBody>
          <a:bodyPr/>
          <a:lstStyle/>
          <a:p>
            <a:r>
              <a:rPr lang="en-US" dirty="0"/>
              <a:t>3. Current state reads modernized data (w/transformation)</a:t>
            </a:r>
          </a:p>
        </p:txBody>
      </p:sp>
      <p:sp>
        <p:nvSpPr>
          <p:cNvPr id="6" name="Content Placeholder 16">
            <a:extLst>
              <a:ext uri="{FF2B5EF4-FFF2-40B4-BE49-F238E27FC236}">
                <a16:creationId xmlns:a16="http://schemas.microsoft.com/office/drawing/2014/main" id="{8FACAEEF-2548-0D45-92D3-B5796949D45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algn="ctr"/>
            <a:r>
              <a:rPr lang="en-US" sz="1500" dirty="0">
                <a:solidFill>
                  <a:schemeClr val="bg2"/>
                </a:solidFill>
              </a:rPr>
              <a:t>Usage</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6000"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modernized data to current state data transformation complexity minimal</a:t>
            </a:r>
          </a:p>
          <a:p>
            <a:pPr marL="143868" indent="-143868" defTabSz="685800">
              <a:spcBef>
                <a:spcPts val="750"/>
              </a:spcBef>
              <a:buFont typeface="Arial" panose="020B0604020202020204" pitchFamily="34" charset="0"/>
              <a:buChar char="•"/>
            </a:pPr>
            <a:r>
              <a:rPr lang="en-US" sz="875" dirty="0">
                <a:solidFill>
                  <a:srgbClr val="051243"/>
                </a:solidFill>
              </a:rPr>
              <a:t>When performance requirements allow real time transformation for reading modernized data from the current state</a:t>
            </a: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 views decommissioned</a:t>
            </a:r>
          </a:p>
          <a:p>
            <a:pPr marL="143868" indent="-143868">
              <a:spcBef>
                <a:spcPts val="750"/>
              </a:spcBef>
            </a:pPr>
            <a:r>
              <a:rPr lang="en-US" sz="875" dirty="0">
                <a:solidFill>
                  <a:srgbClr val="051243"/>
                </a:solidFill>
              </a:rPr>
              <a:t>Minimal change to tier 1 and no change to tier 2 programs</a:t>
            </a:r>
          </a:p>
          <a:p>
            <a:pPr marL="143868" indent="-143868">
              <a:spcBef>
                <a:spcPts val="750"/>
              </a:spcBef>
            </a:pPr>
            <a:r>
              <a:rPr lang="en-US" sz="875" dirty="0">
                <a:solidFill>
                  <a:srgbClr val="051243"/>
                </a:solidFill>
              </a:rPr>
              <a:t>Reuses design / develop efforts for data migration</a:t>
            </a:r>
          </a:p>
          <a:p>
            <a:pPr marL="143868" indent="-143868">
              <a:spcBef>
                <a:spcPts val="750"/>
              </a:spcBef>
            </a:pPr>
            <a:r>
              <a:rPr lang="en-US" sz="875" dirty="0">
                <a:solidFill>
                  <a:srgbClr val="051243"/>
                </a:solidFill>
              </a:rPr>
              <a:t>Current state remains decoupled from modernized solution</a:t>
            </a:r>
          </a:p>
          <a:p>
            <a:pPr marL="143868" indent="-143868">
              <a:spcBef>
                <a:spcPts val="750"/>
              </a:spcBef>
            </a:pPr>
            <a:endParaRPr lang="en-US" sz="875"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Potential performance impacts of converting data on the fly when transform is complex</a:t>
            </a:r>
          </a:p>
          <a:p>
            <a:pPr marL="143868" indent="-143868">
              <a:spcBef>
                <a:spcPts val="750"/>
              </a:spcBef>
            </a:pPr>
            <a:r>
              <a:rPr lang="en-US" sz="875" dirty="0">
                <a:solidFill>
                  <a:srgbClr val="051243"/>
                </a:solidFill>
              </a:rPr>
              <a:t>Current state constraints may inhibit use of all benefits of modernized data model (i.e. utilization of game changer features may be delayed to subsequent roll outs)</a:t>
            </a:r>
          </a:p>
          <a:p>
            <a:pPr marL="143868" indent="-143868">
              <a:spcBef>
                <a:spcPts val="750"/>
              </a:spcBef>
            </a:pPr>
            <a:endParaRPr lang="en-US" sz="875" dirty="0">
              <a:solidFill>
                <a:srgbClr val="051243"/>
              </a:solidFill>
            </a:endParaRP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are eliminated, but an current state report program still needs new expanded field in modernized data (e.g. modified to use expanded customer name)</a:t>
            </a:r>
          </a:p>
          <a:p>
            <a:pPr marL="143868" indent="-143868">
              <a:spcBef>
                <a:spcPts val="750"/>
              </a:spcBef>
            </a:pPr>
            <a:r>
              <a:rPr lang="en-US" sz="875" dirty="0">
                <a:solidFill>
                  <a:srgbClr val="051243"/>
                </a:solidFill>
              </a:rPr>
              <a:t>A status code, indicator, or flag value is needed on the current state that was transformed into a new value set when loaded to the modernized data model</a:t>
            </a:r>
          </a:p>
          <a:p>
            <a:pPr marL="143868" indent="-143868">
              <a:spcBef>
                <a:spcPts val="750"/>
              </a:spcBef>
            </a:pPr>
            <a:endParaRPr lang="en-US" sz="875" dirty="0">
              <a:solidFill>
                <a:srgbClr val="051243"/>
              </a:solidFill>
            </a:endParaRP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7" name="Rounded Rectangle 56">
            <a:extLst>
              <a:ext uri="{FF2B5EF4-FFF2-40B4-BE49-F238E27FC236}">
                <a16:creationId xmlns:a16="http://schemas.microsoft.com/office/drawing/2014/main" id="{76454743-E6E6-FE4B-842C-72B0972E940C}"/>
              </a:ext>
            </a:extLst>
          </p:cNvPr>
          <p:cNvSpPr/>
          <p:nvPr/>
        </p:nvSpPr>
        <p:spPr>
          <a:xfrm>
            <a:off x="4200173" y="910986"/>
            <a:ext cx="1381765" cy="53159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Modernized to Current State</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0" name="Straight Arrow Connector 59">
            <a:extLst>
              <a:ext uri="{FF2B5EF4-FFF2-40B4-BE49-F238E27FC236}">
                <a16:creationId xmlns:a16="http://schemas.microsoft.com/office/drawing/2014/main" id="{493E39CA-F9EC-0F41-A4BF-B067F5AC39FB}"/>
              </a:ext>
            </a:extLst>
          </p:cNvPr>
          <p:cNvCxnSpPr>
            <a:cxnSpLocks/>
          </p:cNvCxnSpPr>
          <p:nvPr/>
        </p:nvCxnSpPr>
        <p:spPr>
          <a:xfrm>
            <a:off x="4280063" y="1168161"/>
            <a:ext cx="1171575" cy="0"/>
          </a:xfrm>
          <a:prstGeom prst="straightConnector1">
            <a:avLst/>
          </a:prstGeom>
          <a:ln w="19050">
            <a:solidFill>
              <a:srgbClr val="00BAB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CAD550-9FD2-1943-B0C2-BD746F7F51F1}"/>
              </a:ext>
            </a:extLst>
          </p:cNvPr>
          <p:cNvCxnSpPr>
            <a:cxnSpLocks/>
            <a:stCxn id="59" idx="0"/>
            <a:endCxn id="57" idx="2"/>
          </p:cNvCxnSpPr>
          <p:nvPr/>
        </p:nvCxnSpPr>
        <p:spPr>
          <a:xfrm flipV="1">
            <a:off x="4882887" y="1442577"/>
            <a:ext cx="8168" cy="141866"/>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45487F36-8840-994E-8479-3A5F4B08860C}"/>
              </a:ext>
            </a:extLst>
          </p:cNvPr>
          <p:cNvPicPr>
            <a:picLocks noChangeAspect="1"/>
          </p:cNvPicPr>
          <p:nvPr/>
        </p:nvPicPr>
        <p:blipFill>
          <a:blip r:embed="rId3"/>
          <a:stretch>
            <a:fillRect/>
          </a:stretch>
        </p:blipFill>
        <p:spPr>
          <a:xfrm>
            <a:off x="4438002" y="2421874"/>
            <a:ext cx="187416" cy="199130"/>
          </a:xfrm>
          <a:prstGeom prst="rect">
            <a:avLst/>
          </a:prstGeom>
        </p:spPr>
      </p:pic>
      <p:pic>
        <p:nvPicPr>
          <p:cNvPr id="68" name="Picture 67">
            <a:extLst>
              <a:ext uri="{FF2B5EF4-FFF2-40B4-BE49-F238E27FC236}">
                <a16:creationId xmlns:a16="http://schemas.microsoft.com/office/drawing/2014/main" id="{BAD308A2-2FEA-854F-AA92-6A8B2F9DCB11}"/>
              </a:ext>
            </a:extLst>
          </p:cNvPr>
          <p:cNvPicPr>
            <a:picLocks noChangeAspect="1"/>
          </p:cNvPicPr>
          <p:nvPr/>
        </p:nvPicPr>
        <p:blipFill>
          <a:blip r:embed="rId3"/>
          <a:stretch>
            <a:fillRect/>
          </a:stretch>
        </p:blipFill>
        <p:spPr>
          <a:xfrm>
            <a:off x="4675527" y="2419325"/>
            <a:ext cx="187416" cy="199130"/>
          </a:xfrm>
          <a:prstGeom prst="rect">
            <a:avLst/>
          </a:prstGeom>
        </p:spPr>
      </p:pic>
      <p:pic>
        <p:nvPicPr>
          <p:cNvPr id="69" name="Picture 68">
            <a:extLst>
              <a:ext uri="{FF2B5EF4-FFF2-40B4-BE49-F238E27FC236}">
                <a16:creationId xmlns:a16="http://schemas.microsoft.com/office/drawing/2014/main" id="{F96CB112-84AE-4348-91B3-B20B2251DCEE}"/>
              </a:ext>
            </a:extLst>
          </p:cNvPr>
          <p:cNvPicPr>
            <a:picLocks noChangeAspect="1"/>
          </p:cNvPicPr>
          <p:nvPr/>
        </p:nvPicPr>
        <p:blipFill>
          <a:blip r:embed="rId3"/>
          <a:stretch>
            <a:fillRect/>
          </a:stretch>
        </p:blipFill>
        <p:spPr>
          <a:xfrm>
            <a:off x="4901214" y="2421874"/>
            <a:ext cx="187416" cy="199130"/>
          </a:xfrm>
          <a:prstGeom prst="rect">
            <a:avLst/>
          </a:prstGeom>
        </p:spPr>
      </p:pic>
      <p:pic>
        <p:nvPicPr>
          <p:cNvPr id="70" name="Picture 69">
            <a:extLst>
              <a:ext uri="{FF2B5EF4-FFF2-40B4-BE49-F238E27FC236}">
                <a16:creationId xmlns:a16="http://schemas.microsoft.com/office/drawing/2014/main" id="{81F5C0C7-FF6E-854F-BA45-AD796CB7CF20}"/>
              </a:ext>
            </a:extLst>
          </p:cNvPr>
          <p:cNvPicPr>
            <a:picLocks noChangeAspect="1"/>
          </p:cNvPicPr>
          <p:nvPr/>
        </p:nvPicPr>
        <p:blipFill>
          <a:blip r:embed="rId3"/>
          <a:stretch>
            <a:fillRect/>
          </a:stretch>
        </p:blipFill>
        <p:spPr>
          <a:xfrm>
            <a:off x="5128714" y="2410416"/>
            <a:ext cx="187416" cy="199130"/>
          </a:xfrm>
          <a:prstGeom prst="rect">
            <a:avLst/>
          </a:prstGeom>
        </p:spPr>
      </p:pic>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4"/>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4"/>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4"/>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4"/>
          <a:stretch>
            <a:fillRect/>
          </a:stretch>
        </p:blipFill>
        <p:spPr>
          <a:xfrm>
            <a:off x="5117939" y="1720845"/>
            <a:ext cx="193078" cy="212385"/>
          </a:xfrm>
          <a:prstGeom prst="rect">
            <a:avLst/>
          </a:prstGeom>
        </p:spPr>
      </p:pic>
      <p:sp>
        <p:nvSpPr>
          <p:cNvPr id="167" name="Rounded Rectangle 166">
            <a:extLst>
              <a:ext uri="{FF2B5EF4-FFF2-40B4-BE49-F238E27FC236}">
                <a16:creationId xmlns:a16="http://schemas.microsoft.com/office/drawing/2014/main" id="{10875566-8B2E-2144-841D-07A1C38ACC78}"/>
              </a:ext>
            </a:extLst>
          </p:cNvPr>
          <p:cNvSpPr/>
          <p:nvPr/>
        </p:nvSpPr>
        <p:spPr>
          <a:xfrm>
            <a:off x="4561261" y="1196122"/>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Modernized DB Read Service</a:t>
            </a:r>
            <a:endParaRPr lang="en-US" sz="625" b="1" dirty="0">
              <a:solidFill>
                <a:srgbClr val="FFFFFF"/>
              </a:solidFill>
              <a:latin typeface="IBM Plex Sans" panose="020B0503050000000000" pitchFamily="34" charset="77"/>
            </a:endParaRPr>
          </a:p>
        </p:txBody>
      </p:sp>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87612" y="139975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90"/>
            <a:ext cx="572081" cy="139145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5"/>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5"/>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6"/>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6"/>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6"/>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6"/>
          <a:stretch>
            <a:fillRect/>
          </a:stretch>
        </p:blipFill>
        <p:spPr>
          <a:xfrm>
            <a:off x="8453158" y="1613583"/>
            <a:ext cx="186524" cy="219046"/>
          </a:xfrm>
          <a:prstGeom prst="rect">
            <a:avLst/>
          </a:prstGeom>
        </p:spPr>
      </p:pic>
      <p:cxnSp>
        <p:nvCxnSpPr>
          <p:cNvPr id="182" name="Elbow Connector 181">
            <a:extLst>
              <a:ext uri="{FF2B5EF4-FFF2-40B4-BE49-F238E27FC236}">
                <a16:creationId xmlns:a16="http://schemas.microsoft.com/office/drawing/2014/main" id="{43CACBE3-A81C-7E44-B5D8-5B44AAC17559}"/>
              </a:ext>
            </a:extLst>
          </p:cNvPr>
          <p:cNvCxnSpPr>
            <a:cxnSpLocks/>
            <a:stCxn id="102" idx="1"/>
            <a:endCxn id="167" idx="3"/>
          </p:cNvCxnSpPr>
          <p:nvPr/>
        </p:nvCxnSpPr>
        <p:spPr>
          <a:xfrm rot="10800000">
            <a:off x="5216383" y="1302545"/>
            <a:ext cx="2295129" cy="376176"/>
          </a:xfrm>
          <a:prstGeom prst="bentConnector3">
            <a:avLst>
              <a:gd name="adj1" fmla="val 50000"/>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a16="http://schemas.microsoft.com/office/drawing/2014/main" id="{5633BD65-399F-6E46-9105-7FFF1EF197A4}"/>
              </a:ext>
            </a:extLst>
          </p:cNvPr>
          <p:cNvCxnSpPr>
            <a:cxnSpLocks/>
            <a:stCxn id="167" idx="1"/>
            <a:endCxn id="75" idx="3"/>
          </p:cNvCxnSpPr>
          <p:nvPr/>
        </p:nvCxnSpPr>
        <p:spPr>
          <a:xfrm rot="10800000" flipV="1">
            <a:off x="2373502" y="1302544"/>
            <a:ext cx="2187759" cy="283154"/>
          </a:xfrm>
          <a:prstGeom prst="bentConnector3">
            <a:avLst>
              <a:gd name="adj1" fmla="val 50000"/>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D83080DA-3F4A-6946-971F-0AE9FA2A387D}"/>
              </a:ext>
            </a:extLst>
          </p:cNvPr>
          <p:cNvSpPr/>
          <p:nvPr/>
        </p:nvSpPr>
        <p:spPr>
          <a:xfrm>
            <a:off x="1999393" y="1350148"/>
            <a:ext cx="374110" cy="471100"/>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Invoke Read Service</a:t>
            </a:r>
          </a:p>
          <a:p>
            <a:pPr algn="ctr"/>
            <a:r>
              <a:rPr lang="en-US" sz="625" b="1" dirty="0">
                <a:solidFill>
                  <a:srgbClr val="00BAB6"/>
                </a:solidFill>
                <a:latin typeface="IBM Plex Sans" panose="020B0503050000000000" pitchFamily="34" charset="77"/>
                <a:sym typeface="Wingdings" pitchFamily="2" charset="2"/>
              </a:rPr>
              <a:t>API</a:t>
            </a:r>
            <a:endParaRPr lang="en-US" sz="625" b="1" dirty="0">
              <a:solidFill>
                <a:srgbClr val="00BAB6"/>
              </a:solidFill>
              <a:latin typeface="IBM Plex Sans" panose="020B0503050000000000" pitchFamily="34" charset="77"/>
            </a:endParaRPr>
          </a:p>
        </p:txBody>
      </p:sp>
      <p:cxnSp>
        <p:nvCxnSpPr>
          <p:cNvPr id="18" name="Elbow Connector 17">
            <a:extLst>
              <a:ext uri="{FF2B5EF4-FFF2-40B4-BE49-F238E27FC236}">
                <a16:creationId xmlns:a16="http://schemas.microsoft.com/office/drawing/2014/main" id="{87CAFFDF-C394-CF43-AC7F-ADCA011E20B2}"/>
              </a:ext>
            </a:extLst>
          </p:cNvPr>
          <p:cNvCxnSpPr>
            <a:stCxn id="75" idx="1"/>
            <a:endCxn id="86" idx="6"/>
          </p:cNvCxnSpPr>
          <p:nvPr/>
        </p:nvCxnSpPr>
        <p:spPr>
          <a:xfrm rot="10800000">
            <a:off x="1559063" y="1486463"/>
            <a:ext cx="440331" cy="99236"/>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Can 75">
            <a:extLst>
              <a:ext uri="{FF2B5EF4-FFF2-40B4-BE49-F238E27FC236}">
                <a16:creationId xmlns:a16="http://schemas.microsoft.com/office/drawing/2014/main" id="{06A56E4E-22B1-CF4A-9394-839E36FE51FC}"/>
              </a:ext>
            </a:extLst>
          </p:cNvPr>
          <p:cNvSpPr/>
          <p:nvPr/>
        </p:nvSpPr>
        <p:spPr>
          <a:xfrm>
            <a:off x="7563833"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79" name="Can 78">
            <a:extLst>
              <a:ext uri="{FF2B5EF4-FFF2-40B4-BE49-F238E27FC236}">
                <a16:creationId xmlns:a16="http://schemas.microsoft.com/office/drawing/2014/main" id="{EE3FF7C4-1A94-0A47-B246-889397C6CD71}"/>
              </a:ext>
            </a:extLst>
          </p:cNvPr>
          <p:cNvSpPr/>
          <p:nvPr/>
        </p:nvSpPr>
        <p:spPr>
          <a:xfrm>
            <a:off x="7894785" y="218551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82" name="Picture 81">
            <a:extLst>
              <a:ext uri="{FF2B5EF4-FFF2-40B4-BE49-F238E27FC236}">
                <a16:creationId xmlns:a16="http://schemas.microsoft.com/office/drawing/2014/main" id="{FDDDD06F-3E97-B14D-9D93-3CA816A90661}"/>
              </a:ext>
            </a:extLst>
          </p:cNvPr>
          <p:cNvPicPr>
            <a:picLocks noChangeAspect="1"/>
          </p:cNvPicPr>
          <p:nvPr/>
        </p:nvPicPr>
        <p:blipFill>
          <a:blip r:embed="rId5"/>
          <a:stretch>
            <a:fillRect/>
          </a:stretch>
        </p:blipFill>
        <p:spPr>
          <a:xfrm>
            <a:off x="7760544" y="1053569"/>
            <a:ext cx="189318" cy="211864"/>
          </a:xfrm>
          <a:prstGeom prst="rect">
            <a:avLst/>
          </a:prstGeom>
        </p:spPr>
      </p:pic>
      <p:pic>
        <p:nvPicPr>
          <p:cNvPr id="87" name="Picture 86">
            <a:extLst>
              <a:ext uri="{FF2B5EF4-FFF2-40B4-BE49-F238E27FC236}">
                <a16:creationId xmlns:a16="http://schemas.microsoft.com/office/drawing/2014/main" id="{A7FF3DD8-534D-1B48-8F67-FD9A876949F0}"/>
              </a:ext>
            </a:extLst>
          </p:cNvPr>
          <p:cNvPicPr>
            <a:picLocks noChangeAspect="1"/>
          </p:cNvPicPr>
          <p:nvPr/>
        </p:nvPicPr>
        <p:blipFill>
          <a:blip r:embed="rId5"/>
          <a:stretch>
            <a:fillRect/>
          </a:stretch>
        </p:blipFill>
        <p:spPr>
          <a:xfrm>
            <a:off x="7989347" y="1052233"/>
            <a:ext cx="189318" cy="211864"/>
          </a:xfrm>
          <a:prstGeom prst="rect">
            <a:avLst/>
          </a:prstGeom>
        </p:spPr>
      </p:pic>
    </p:spTree>
    <p:extLst>
      <p:ext uri="{BB962C8B-B14F-4D97-AF65-F5344CB8AC3E}">
        <p14:creationId xmlns:p14="http://schemas.microsoft.com/office/powerpoint/2010/main" val="2447131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5799"/>
            <a:ext cx="8658225" cy="306659"/>
          </a:xfrm>
        </p:spPr>
        <p:txBody>
          <a:bodyPr/>
          <a:lstStyle/>
          <a:p>
            <a:r>
              <a:rPr lang="en-US" dirty="0"/>
              <a:t>4. Current state updates modernized data</a:t>
            </a:r>
          </a:p>
        </p:txBody>
      </p:sp>
      <p:sp>
        <p:nvSpPr>
          <p:cNvPr id="6" name="Content Placeholder 16">
            <a:extLst>
              <a:ext uri="{FF2B5EF4-FFF2-40B4-BE49-F238E27FC236}">
                <a16:creationId xmlns:a16="http://schemas.microsoft.com/office/drawing/2014/main" id="{8FACAEEF-2548-0D45-92D3-B5796949D45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algn="ctr"/>
            <a:r>
              <a:rPr lang="en-US" sz="1500" dirty="0">
                <a:solidFill>
                  <a:schemeClr val="bg2"/>
                </a:solidFill>
              </a:rPr>
              <a:t>Usage</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8953"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current state processes are required to update the modernized database that were not able to be rolled out, but the respective current state database table was decommissioned</a:t>
            </a:r>
          </a:p>
          <a:p>
            <a:pPr marL="143868" indent="-143868" defTabSz="685800">
              <a:spcBef>
                <a:spcPts val="750"/>
              </a:spcBef>
              <a:buFont typeface="Arial" panose="020B0604020202020204" pitchFamily="34" charset="0"/>
              <a:buChar char="•"/>
            </a:pPr>
            <a:r>
              <a:rPr lang="en-US" sz="875" dirty="0">
                <a:solidFill>
                  <a:srgbClr val="051243"/>
                </a:solidFill>
              </a:rPr>
              <a:t>To support the roll out of modernized data to a new modernized inquiry (read only) process where current state data needs to be “forward sync’d” to the modernized database.</a:t>
            </a: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 views decommissioned</a:t>
            </a:r>
          </a:p>
          <a:p>
            <a:pPr marL="143868" indent="-143868">
              <a:spcBef>
                <a:spcPts val="750"/>
              </a:spcBef>
            </a:pPr>
            <a:r>
              <a:rPr lang="en-US" sz="875" dirty="0">
                <a:solidFill>
                  <a:srgbClr val="051243"/>
                </a:solidFill>
              </a:rPr>
              <a:t>Minimal changes to tier 1 program(s), no changes to tier 2 programs</a:t>
            </a:r>
          </a:p>
          <a:p>
            <a:pPr marL="143868" indent="-143868">
              <a:spcBef>
                <a:spcPts val="750"/>
              </a:spcBef>
            </a:pPr>
            <a:r>
              <a:rPr lang="en-US" sz="875" dirty="0">
                <a:solidFill>
                  <a:srgbClr val="051243"/>
                </a:solidFill>
              </a:rPr>
              <a:t>Reuses design / develop efforts for data migration</a:t>
            </a:r>
          </a:p>
          <a:p>
            <a:pPr marL="143868" indent="-143868">
              <a:spcBef>
                <a:spcPts val="750"/>
              </a:spcBef>
            </a:pPr>
            <a:r>
              <a:rPr lang="en-US" sz="875" dirty="0">
                <a:solidFill>
                  <a:srgbClr val="051243"/>
                </a:solidFill>
              </a:rPr>
              <a:t>Current state remains decoupled from modernized solution</a:t>
            </a:r>
          </a:p>
          <a:p>
            <a:pPr marL="143868" indent="-143868">
              <a:spcBef>
                <a:spcPts val="750"/>
              </a:spcBef>
            </a:pPr>
            <a:endParaRPr lang="en-US" sz="875"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Potential performance impacts of converting data on the fly when transform is complex</a:t>
            </a:r>
          </a:p>
          <a:p>
            <a:pPr marL="143868" indent="-143868">
              <a:spcBef>
                <a:spcPts val="750"/>
              </a:spcBef>
            </a:pPr>
            <a:r>
              <a:rPr lang="en-US" sz="875" dirty="0">
                <a:solidFill>
                  <a:srgbClr val="051243"/>
                </a:solidFill>
              </a:rPr>
              <a:t>Potential need to update asynchronously to minimize impact on current state</a:t>
            </a: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A complex batch job, in part or as a whole is not modernized along with a given modernization roll out, but a status code or aggregated value needs to be transformed and updated on the modernized database since the current state equivalent table was decommissioned</a:t>
            </a:r>
          </a:p>
          <a:p>
            <a:pPr marL="143868" indent="-143868">
              <a:spcBef>
                <a:spcPts val="750"/>
              </a:spcBef>
            </a:pPr>
            <a:r>
              <a:rPr lang="en-US" sz="875" dirty="0">
                <a:solidFill>
                  <a:srgbClr val="051243"/>
                </a:solidFill>
              </a:rPr>
              <a:t>Forward sync’ing data from current state database to modernized database to support modernized inquiry processes.</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6" name="Rounded Rectangle 55">
            <a:extLst>
              <a:ext uri="{FF2B5EF4-FFF2-40B4-BE49-F238E27FC236}">
                <a16:creationId xmlns:a16="http://schemas.microsoft.com/office/drawing/2014/main" id="{E9597AC7-9AD9-1B4F-AE9B-8E133AD579B5}"/>
              </a:ext>
            </a:extLst>
          </p:cNvPr>
          <p:cNvSpPr/>
          <p:nvPr/>
        </p:nvSpPr>
        <p:spPr>
          <a:xfrm>
            <a:off x="4206360" y="2134189"/>
            <a:ext cx="1369391" cy="524379"/>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rPr>
              <a:t>Current State </a:t>
            </a:r>
            <a:r>
              <a:rPr lang="en-US" sz="688" b="1" dirty="0">
                <a:solidFill>
                  <a:srgbClr val="00BAB6"/>
                </a:solidFill>
                <a:latin typeface="IBM Plex Sans" panose="020B0503050000000000" pitchFamily="34" charset="77"/>
                <a:sym typeface="Wingdings" pitchFamily="2" charset="2"/>
              </a:rPr>
              <a:t>to Modernized </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2" name="Straight Arrow Connector 61">
            <a:extLst>
              <a:ext uri="{FF2B5EF4-FFF2-40B4-BE49-F238E27FC236}">
                <a16:creationId xmlns:a16="http://schemas.microsoft.com/office/drawing/2014/main" id="{3BB22D25-1C63-4842-A6DA-981D27BC7C75}"/>
              </a:ext>
            </a:extLst>
          </p:cNvPr>
          <p:cNvCxnSpPr>
            <a:cxnSpLocks/>
            <a:endCxn id="59" idx="2"/>
          </p:cNvCxnSpPr>
          <p:nvPr/>
        </p:nvCxnSpPr>
        <p:spPr>
          <a:xfrm flipV="1">
            <a:off x="4881118" y="1992308"/>
            <a:ext cx="1770" cy="139565"/>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3"/>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3"/>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3"/>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3"/>
          <a:stretch>
            <a:fillRect/>
          </a:stretch>
        </p:blipFill>
        <p:spPr>
          <a:xfrm>
            <a:off x="5117939" y="1720845"/>
            <a:ext cx="193078" cy="212385"/>
          </a:xfrm>
          <a:prstGeom prst="rect">
            <a:avLst/>
          </a:prstGeom>
        </p:spPr>
      </p:pic>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96322" y="146479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89"/>
            <a:ext cx="607725" cy="1441138"/>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885825"/>
            <a:ext cx="1378939" cy="445783"/>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4"/>
          <a:stretch>
            <a:fillRect/>
          </a:stretch>
        </p:blipFill>
        <p:spPr>
          <a:xfrm>
            <a:off x="8216742" y="1060384"/>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4"/>
          <a:stretch>
            <a:fillRect/>
          </a:stretch>
        </p:blipFill>
        <p:spPr>
          <a:xfrm>
            <a:off x="8450364" y="1063509"/>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5"/>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5"/>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5"/>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5"/>
          <a:stretch>
            <a:fillRect/>
          </a:stretch>
        </p:blipFill>
        <p:spPr>
          <a:xfrm>
            <a:off x="8453158" y="1613583"/>
            <a:ext cx="186524" cy="219046"/>
          </a:xfrm>
          <a:prstGeom prst="rect">
            <a:avLst/>
          </a:prstGeom>
        </p:spPr>
      </p:pic>
      <p:sp>
        <p:nvSpPr>
          <p:cNvPr id="75" name="Rounded Rectangle 74">
            <a:extLst>
              <a:ext uri="{FF2B5EF4-FFF2-40B4-BE49-F238E27FC236}">
                <a16:creationId xmlns:a16="http://schemas.microsoft.com/office/drawing/2014/main" id="{962A7C5D-62F8-E546-99DF-D1675D81BFAB}"/>
              </a:ext>
            </a:extLst>
          </p:cNvPr>
          <p:cNvSpPr/>
          <p:nvPr/>
        </p:nvSpPr>
        <p:spPr>
          <a:xfrm>
            <a:off x="2029188" y="1355038"/>
            <a:ext cx="352385" cy="392927"/>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Trans-action Capture API</a:t>
            </a:r>
            <a:endParaRPr lang="en-US" sz="625" b="1" dirty="0">
              <a:solidFill>
                <a:srgbClr val="FFFFFF"/>
              </a:solidFill>
              <a:latin typeface="IBM Plex Sans" panose="020B0503050000000000" pitchFamily="34" charset="77"/>
            </a:endParaRPr>
          </a:p>
        </p:txBody>
      </p:sp>
      <p:sp>
        <p:nvSpPr>
          <p:cNvPr id="76" name="Rounded Rectangle 75">
            <a:extLst>
              <a:ext uri="{FF2B5EF4-FFF2-40B4-BE49-F238E27FC236}">
                <a16:creationId xmlns:a16="http://schemas.microsoft.com/office/drawing/2014/main" id="{2B1064E0-F16B-4A4C-B689-D8D05E8E6B5C}"/>
              </a:ext>
            </a:extLst>
          </p:cNvPr>
          <p:cNvSpPr/>
          <p:nvPr/>
        </p:nvSpPr>
        <p:spPr>
          <a:xfrm>
            <a:off x="4561261" y="2422105"/>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Modernized DB Update Service</a:t>
            </a:r>
            <a:endParaRPr lang="en-US" sz="625" b="1" dirty="0">
              <a:solidFill>
                <a:srgbClr val="FFFFFF"/>
              </a:solidFill>
              <a:latin typeface="IBM Plex Sans" panose="020B0503050000000000" pitchFamily="34" charset="77"/>
            </a:endParaRPr>
          </a:p>
        </p:txBody>
      </p:sp>
      <p:cxnSp>
        <p:nvCxnSpPr>
          <p:cNvPr id="10" name="Elbow Connector 9">
            <a:extLst>
              <a:ext uri="{FF2B5EF4-FFF2-40B4-BE49-F238E27FC236}">
                <a16:creationId xmlns:a16="http://schemas.microsoft.com/office/drawing/2014/main" id="{C9D434E8-0508-904A-8810-19A00E227299}"/>
              </a:ext>
            </a:extLst>
          </p:cNvPr>
          <p:cNvCxnSpPr>
            <a:cxnSpLocks/>
            <a:stCxn id="75" idx="3"/>
            <a:endCxn id="76" idx="1"/>
          </p:cNvCxnSpPr>
          <p:nvPr/>
        </p:nvCxnSpPr>
        <p:spPr>
          <a:xfrm>
            <a:off x="2381572" y="1551502"/>
            <a:ext cx="2179689" cy="977025"/>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003D94D-D7D5-5E44-A8FA-E8C436638F7C}"/>
              </a:ext>
            </a:extLst>
          </p:cNvPr>
          <p:cNvCxnSpPr>
            <a:cxnSpLocks/>
            <a:stCxn id="76" idx="3"/>
            <a:endCxn id="117" idx="1"/>
          </p:cNvCxnSpPr>
          <p:nvPr/>
        </p:nvCxnSpPr>
        <p:spPr>
          <a:xfrm flipV="1">
            <a:off x="5216382" y="1165944"/>
            <a:ext cx="2423434" cy="1362583"/>
          </a:xfrm>
          <a:prstGeom prst="bentConnector3">
            <a:avLst>
              <a:gd name="adj1" fmla="val 4743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7678AF6-3DFC-0641-9CE3-F112A763A9CE}"/>
              </a:ext>
            </a:extLst>
          </p:cNvPr>
          <p:cNvCxnSpPr>
            <a:cxnSpLocks/>
            <a:stCxn id="86" idx="6"/>
            <a:endCxn id="75" idx="1"/>
          </p:cNvCxnSpPr>
          <p:nvPr/>
        </p:nvCxnSpPr>
        <p:spPr>
          <a:xfrm flipV="1">
            <a:off x="1567772" y="1551502"/>
            <a:ext cx="461416" cy="1"/>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597B48DE-0B74-0A45-B54A-D3184E2275E5}"/>
              </a:ext>
            </a:extLst>
          </p:cNvPr>
          <p:cNvSpPr/>
          <p:nvPr/>
        </p:nvSpPr>
        <p:spPr>
          <a:xfrm>
            <a:off x="2024375" y="2105719"/>
            <a:ext cx="352385" cy="39292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Change Data Capture (CDC)</a:t>
            </a:r>
            <a:endParaRPr lang="en-US" sz="625" b="1" dirty="0">
              <a:solidFill>
                <a:srgbClr val="FFFFFF"/>
              </a:solidFill>
              <a:latin typeface="IBM Plex Sans" panose="020B0503050000000000" pitchFamily="34" charset="77"/>
            </a:endParaRPr>
          </a:p>
        </p:txBody>
      </p:sp>
      <p:sp>
        <p:nvSpPr>
          <p:cNvPr id="54" name="Oval 53">
            <a:extLst>
              <a:ext uri="{FF2B5EF4-FFF2-40B4-BE49-F238E27FC236}">
                <a16:creationId xmlns:a16="http://schemas.microsoft.com/office/drawing/2014/main" id="{82C741C8-B2A7-7449-A537-5AE900E0E9F9}"/>
              </a:ext>
            </a:extLst>
          </p:cNvPr>
          <p:cNvSpPr/>
          <p:nvPr/>
        </p:nvSpPr>
        <p:spPr>
          <a:xfrm>
            <a:off x="1387796" y="2216853"/>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cxnSp>
        <p:nvCxnSpPr>
          <p:cNvPr id="8" name="Straight Arrow Connector 7">
            <a:extLst>
              <a:ext uri="{FF2B5EF4-FFF2-40B4-BE49-F238E27FC236}">
                <a16:creationId xmlns:a16="http://schemas.microsoft.com/office/drawing/2014/main" id="{C0ABFD22-F5C6-FD4B-A708-61A4A0C7E4AE}"/>
              </a:ext>
            </a:extLst>
          </p:cNvPr>
          <p:cNvCxnSpPr>
            <a:stCxn id="86" idx="4"/>
            <a:endCxn id="54" idx="0"/>
          </p:cNvCxnSpPr>
          <p:nvPr/>
        </p:nvCxnSpPr>
        <p:spPr>
          <a:xfrm flipH="1">
            <a:off x="1473521" y="1638209"/>
            <a:ext cx="8526" cy="578644"/>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869BC9-7AE2-904F-92FF-0D00697C617A}"/>
              </a:ext>
            </a:extLst>
          </p:cNvPr>
          <p:cNvCxnSpPr>
            <a:cxnSpLocks/>
            <a:stCxn id="54" idx="6"/>
            <a:endCxn id="53" idx="1"/>
          </p:cNvCxnSpPr>
          <p:nvPr/>
        </p:nvCxnSpPr>
        <p:spPr>
          <a:xfrm flipV="1">
            <a:off x="1559246" y="2302182"/>
            <a:ext cx="465129" cy="1377"/>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D96444E5-9B0D-8149-83C3-31E1C3E58EB2}"/>
              </a:ext>
            </a:extLst>
          </p:cNvPr>
          <p:cNvCxnSpPr>
            <a:endCxn id="76" idx="1"/>
          </p:cNvCxnSpPr>
          <p:nvPr/>
        </p:nvCxnSpPr>
        <p:spPr>
          <a:xfrm>
            <a:off x="2351777" y="2303558"/>
            <a:ext cx="2209484" cy="224969"/>
          </a:xfrm>
          <a:prstGeom prst="bentConnector3">
            <a:avLst>
              <a:gd name="adj1" fmla="val 50528"/>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153FA2A6-2893-BA40-9220-19BBB2145BD5}"/>
              </a:ext>
            </a:extLst>
          </p:cNvPr>
          <p:cNvSpPr/>
          <p:nvPr/>
        </p:nvSpPr>
        <p:spPr>
          <a:xfrm>
            <a:off x="7642564" y="2208635"/>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cxnSp>
        <p:nvCxnSpPr>
          <p:cNvPr id="28" name="Elbow Connector 27">
            <a:extLst>
              <a:ext uri="{FF2B5EF4-FFF2-40B4-BE49-F238E27FC236}">
                <a16:creationId xmlns:a16="http://schemas.microsoft.com/office/drawing/2014/main" id="{847F6289-8257-6E41-B476-E42DA4C16EEC}"/>
              </a:ext>
            </a:extLst>
          </p:cNvPr>
          <p:cNvCxnSpPr>
            <a:cxnSpLocks/>
            <a:stCxn id="76" idx="3"/>
            <a:endCxn id="68" idx="1"/>
          </p:cNvCxnSpPr>
          <p:nvPr/>
        </p:nvCxnSpPr>
        <p:spPr>
          <a:xfrm flipV="1">
            <a:off x="5216382" y="2342210"/>
            <a:ext cx="2426182" cy="186317"/>
          </a:xfrm>
          <a:prstGeom prst="bentConnector3">
            <a:avLst>
              <a:gd name="adj1" fmla="val 47276"/>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39EFEE-B914-F446-A624-4E25678E75FD}"/>
              </a:ext>
            </a:extLst>
          </p:cNvPr>
          <p:cNvCxnSpPr>
            <a:stCxn id="68" idx="3"/>
            <a:endCxn id="108" idx="2"/>
          </p:cNvCxnSpPr>
          <p:nvPr/>
        </p:nvCxnSpPr>
        <p:spPr>
          <a:xfrm>
            <a:off x="8016674" y="2342210"/>
            <a:ext cx="210922" cy="404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406F05A3-8B21-0344-9BA8-9CC0451DC6E9}"/>
              </a:ext>
            </a:extLst>
          </p:cNvPr>
          <p:cNvSpPr/>
          <p:nvPr/>
        </p:nvSpPr>
        <p:spPr>
          <a:xfrm>
            <a:off x="6752525" y="743488"/>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91" name="Rounded Rectangle 90">
            <a:extLst>
              <a:ext uri="{FF2B5EF4-FFF2-40B4-BE49-F238E27FC236}">
                <a16:creationId xmlns:a16="http://schemas.microsoft.com/office/drawing/2014/main" id="{1E4DAF50-5562-7842-8C03-0DB03428BB90}"/>
              </a:ext>
            </a:extLst>
          </p:cNvPr>
          <p:cNvSpPr/>
          <p:nvPr/>
        </p:nvSpPr>
        <p:spPr>
          <a:xfrm>
            <a:off x="6758405" y="1912576"/>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sp>
        <p:nvSpPr>
          <p:cNvPr id="117" name="Rounded Rectangle 116">
            <a:extLst>
              <a:ext uri="{FF2B5EF4-FFF2-40B4-BE49-F238E27FC236}">
                <a16:creationId xmlns:a16="http://schemas.microsoft.com/office/drawing/2014/main" id="{C409D905-1A0E-BC42-A9D1-B5C9DA898E70}"/>
              </a:ext>
            </a:extLst>
          </p:cNvPr>
          <p:cNvSpPr/>
          <p:nvPr/>
        </p:nvSpPr>
        <p:spPr>
          <a:xfrm>
            <a:off x="7639816" y="1032368"/>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cxnSp>
        <p:nvCxnSpPr>
          <p:cNvPr id="110" name="Straight Arrow Connector 109">
            <a:extLst>
              <a:ext uri="{FF2B5EF4-FFF2-40B4-BE49-F238E27FC236}">
                <a16:creationId xmlns:a16="http://schemas.microsoft.com/office/drawing/2014/main" id="{4DB096D9-130C-FA44-BEB3-70220E616CDA}"/>
              </a:ext>
            </a:extLst>
          </p:cNvPr>
          <p:cNvCxnSpPr>
            <a:stCxn id="117" idx="3"/>
            <a:endCxn id="112" idx="1"/>
          </p:cNvCxnSpPr>
          <p:nvPr/>
        </p:nvCxnSpPr>
        <p:spPr>
          <a:xfrm>
            <a:off x="8013926" y="1165944"/>
            <a:ext cx="202816" cy="373"/>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81A506-8AEE-9B48-896F-C88ED2BB45A9}"/>
              </a:ext>
            </a:extLst>
          </p:cNvPr>
          <p:cNvCxnSpPr>
            <a:stCxn id="83" idx="3"/>
            <a:endCxn id="117" idx="0"/>
          </p:cNvCxnSpPr>
          <p:nvPr/>
        </p:nvCxnSpPr>
        <p:spPr>
          <a:xfrm>
            <a:off x="7410158" y="915439"/>
            <a:ext cx="416713" cy="116929"/>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67015F9-0D2A-3147-853F-9F32E5523649}"/>
              </a:ext>
            </a:extLst>
          </p:cNvPr>
          <p:cNvCxnSpPr>
            <a:cxnSpLocks/>
            <a:stCxn id="91" idx="3"/>
            <a:endCxn id="68" idx="0"/>
          </p:cNvCxnSpPr>
          <p:nvPr/>
        </p:nvCxnSpPr>
        <p:spPr>
          <a:xfrm>
            <a:off x="7416036" y="2084527"/>
            <a:ext cx="413583" cy="124108"/>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sp>
        <p:nvSpPr>
          <p:cNvPr id="125" name="Rounded Rectangle 124">
            <a:extLst>
              <a:ext uri="{FF2B5EF4-FFF2-40B4-BE49-F238E27FC236}">
                <a16:creationId xmlns:a16="http://schemas.microsoft.com/office/drawing/2014/main" id="{D1D99C6D-66D5-1749-B75D-895631613A70}"/>
              </a:ext>
            </a:extLst>
          </p:cNvPr>
          <p:cNvSpPr/>
          <p:nvPr/>
        </p:nvSpPr>
        <p:spPr>
          <a:xfrm>
            <a:off x="2772709" y="1036645"/>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126" name="Rounded Rectangle 125">
            <a:extLst>
              <a:ext uri="{FF2B5EF4-FFF2-40B4-BE49-F238E27FC236}">
                <a16:creationId xmlns:a16="http://schemas.microsoft.com/office/drawing/2014/main" id="{44770EFF-4066-234D-B6AB-F9F73E15C994}"/>
              </a:ext>
            </a:extLst>
          </p:cNvPr>
          <p:cNvSpPr/>
          <p:nvPr/>
        </p:nvSpPr>
        <p:spPr>
          <a:xfrm>
            <a:off x="2715352" y="1876445"/>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cxnSp>
        <p:nvCxnSpPr>
          <p:cNvPr id="128" name="Straight Connector 127">
            <a:extLst>
              <a:ext uri="{FF2B5EF4-FFF2-40B4-BE49-F238E27FC236}">
                <a16:creationId xmlns:a16="http://schemas.microsoft.com/office/drawing/2014/main" id="{6E7EA6EB-FE2C-FE49-9C2E-C36A6219BE33}"/>
              </a:ext>
            </a:extLst>
          </p:cNvPr>
          <p:cNvCxnSpPr>
            <a:cxnSpLocks/>
            <a:stCxn id="126" idx="1"/>
            <a:endCxn id="53" idx="0"/>
          </p:cNvCxnSpPr>
          <p:nvPr/>
        </p:nvCxnSpPr>
        <p:spPr>
          <a:xfrm flipH="1">
            <a:off x="2200568" y="2048396"/>
            <a:ext cx="514784" cy="5732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29D8827-7FD3-814E-9996-9D7CB2AC73AC}"/>
              </a:ext>
            </a:extLst>
          </p:cNvPr>
          <p:cNvCxnSpPr>
            <a:stCxn id="125" idx="1"/>
            <a:endCxn id="75" idx="0"/>
          </p:cNvCxnSpPr>
          <p:nvPr/>
        </p:nvCxnSpPr>
        <p:spPr>
          <a:xfrm flipH="1">
            <a:off x="2205380" y="1208595"/>
            <a:ext cx="567329" cy="14644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23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5799"/>
            <a:ext cx="8658225" cy="306659"/>
          </a:xfrm>
        </p:spPr>
        <p:txBody>
          <a:bodyPr/>
          <a:lstStyle/>
          <a:p>
            <a:r>
              <a:rPr lang="en-US" dirty="0"/>
              <a:t>5. Modernized state reads current state data</a:t>
            </a:r>
          </a:p>
        </p:txBody>
      </p:sp>
      <p:sp>
        <p:nvSpPr>
          <p:cNvPr id="6" name="Content Placeholder 16">
            <a:extLst>
              <a:ext uri="{FF2B5EF4-FFF2-40B4-BE49-F238E27FC236}">
                <a16:creationId xmlns:a16="http://schemas.microsoft.com/office/drawing/2014/main" id="{8FACAEEF-2548-0D45-92D3-B5796949D45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algn="ctr"/>
            <a:r>
              <a:rPr lang="en-US" sz="1500" dirty="0">
                <a:solidFill>
                  <a:schemeClr val="bg2"/>
                </a:solidFill>
              </a:rPr>
              <a:t>Usage</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6000"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modernized solution needs data that has not yet been modernized</a:t>
            </a: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Supports incremental modernization roll out where modernized data and current state data can be brought together in context within the modernized application</a:t>
            </a: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None</a:t>
            </a: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The modernized solution needs customer data reflected in the modernized user interface that has not yet been added to the modernized data model (e.g. Customer Name)</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6" name="Rounded Rectangle 55">
            <a:extLst>
              <a:ext uri="{FF2B5EF4-FFF2-40B4-BE49-F238E27FC236}">
                <a16:creationId xmlns:a16="http://schemas.microsoft.com/office/drawing/2014/main" id="{E9597AC7-9AD9-1B4F-AE9B-8E133AD579B5}"/>
              </a:ext>
            </a:extLst>
          </p:cNvPr>
          <p:cNvSpPr/>
          <p:nvPr/>
        </p:nvSpPr>
        <p:spPr>
          <a:xfrm>
            <a:off x="4206360" y="2134189"/>
            <a:ext cx="1369391" cy="524379"/>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rPr>
              <a:t>Current State </a:t>
            </a:r>
            <a:r>
              <a:rPr lang="en-US" sz="688" b="1" dirty="0">
                <a:solidFill>
                  <a:srgbClr val="00BAB6"/>
                </a:solidFill>
                <a:latin typeface="IBM Plex Sans" panose="020B0503050000000000" pitchFamily="34" charset="77"/>
                <a:sym typeface="Wingdings" pitchFamily="2" charset="2"/>
              </a:rPr>
              <a:t>to Modernized </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3"/>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3"/>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3"/>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3"/>
          <a:stretch>
            <a:fillRect/>
          </a:stretch>
        </p:blipFill>
        <p:spPr>
          <a:xfrm>
            <a:off x="5117939" y="1720845"/>
            <a:ext cx="193078" cy="212385"/>
          </a:xfrm>
          <a:prstGeom prst="rect">
            <a:avLst/>
          </a:prstGeom>
        </p:spPr>
      </p:pic>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4"/>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4"/>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5"/>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5"/>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5"/>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5"/>
          <a:stretch>
            <a:fillRect/>
          </a:stretch>
        </p:blipFill>
        <p:spPr>
          <a:xfrm>
            <a:off x="8453158" y="1613583"/>
            <a:ext cx="186524" cy="219046"/>
          </a:xfrm>
          <a:prstGeom prst="rect">
            <a:avLst/>
          </a:prstGeom>
        </p:spPr>
      </p:pic>
      <p:sp>
        <p:nvSpPr>
          <p:cNvPr id="83" name="Oval 82">
            <a:extLst>
              <a:ext uri="{FF2B5EF4-FFF2-40B4-BE49-F238E27FC236}">
                <a16:creationId xmlns:a16="http://schemas.microsoft.com/office/drawing/2014/main" id="{ED7C4E7E-9B2F-7F45-B542-B2C42B564CC6}"/>
              </a:ext>
            </a:extLst>
          </p:cNvPr>
          <p:cNvSpPr/>
          <p:nvPr/>
        </p:nvSpPr>
        <p:spPr>
          <a:xfrm>
            <a:off x="1382840" y="2209478"/>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sp>
        <p:nvSpPr>
          <p:cNvPr id="79" name="Rounded Rectangle 78">
            <a:extLst>
              <a:ext uri="{FF2B5EF4-FFF2-40B4-BE49-F238E27FC236}">
                <a16:creationId xmlns:a16="http://schemas.microsoft.com/office/drawing/2014/main" id="{502EA3D2-1AFF-6841-894F-F77CDDFD64D9}"/>
              </a:ext>
            </a:extLst>
          </p:cNvPr>
          <p:cNvSpPr/>
          <p:nvPr/>
        </p:nvSpPr>
        <p:spPr>
          <a:xfrm>
            <a:off x="4563494" y="2413524"/>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Current State DB Read Service</a:t>
            </a:r>
            <a:endParaRPr lang="en-US" sz="625" b="1" dirty="0">
              <a:solidFill>
                <a:srgbClr val="FFFFFF"/>
              </a:solidFill>
              <a:latin typeface="IBM Plex Sans" panose="020B0503050000000000" pitchFamily="34" charset="77"/>
            </a:endParaRPr>
          </a:p>
        </p:txBody>
      </p:sp>
      <p:cxnSp>
        <p:nvCxnSpPr>
          <p:cNvPr id="8" name="Elbow Connector 7">
            <a:extLst>
              <a:ext uri="{FF2B5EF4-FFF2-40B4-BE49-F238E27FC236}">
                <a16:creationId xmlns:a16="http://schemas.microsoft.com/office/drawing/2014/main" id="{EE067372-EC31-9749-8228-E3BB47CC95B2}"/>
              </a:ext>
            </a:extLst>
          </p:cNvPr>
          <p:cNvCxnSpPr>
            <a:stCxn id="83" idx="6"/>
            <a:endCxn id="79" idx="1"/>
          </p:cNvCxnSpPr>
          <p:nvPr/>
        </p:nvCxnSpPr>
        <p:spPr>
          <a:xfrm>
            <a:off x="1554290" y="2296184"/>
            <a:ext cx="3009204" cy="223762"/>
          </a:xfrm>
          <a:prstGeom prst="bentConnector3">
            <a:avLst>
              <a:gd name="adj1" fmla="val 61476"/>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295DF757-7669-9A44-BE03-05FA4B935619}"/>
              </a:ext>
            </a:extLst>
          </p:cNvPr>
          <p:cNvPicPr>
            <a:picLocks noChangeAspect="1"/>
          </p:cNvPicPr>
          <p:nvPr/>
        </p:nvPicPr>
        <p:blipFill>
          <a:blip r:embed="rId4"/>
          <a:stretch>
            <a:fillRect/>
          </a:stretch>
        </p:blipFill>
        <p:spPr>
          <a:xfrm>
            <a:off x="7760544" y="1053569"/>
            <a:ext cx="189318" cy="211864"/>
          </a:xfrm>
          <a:prstGeom prst="rect">
            <a:avLst/>
          </a:prstGeom>
        </p:spPr>
      </p:pic>
      <p:pic>
        <p:nvPicPr>
          <p:cNvPr id="87" name="Picture 86">
            <a:extLst>
              <a:ext uri="{FF2B5EF4-FFF2-40B4-BE49-F238E27FC236}">
                <a16:creationId xmlns:a16="http://schemas.microsoft.com/office/drawing/2014/main" id="{DDE1B9AE-1FE1-B94A-964C-2BF33BF957F7}"/>
              </a:ext>
            </a:extLst>
          </p:cNvPr>
          <p:cNvPicPr>
            <a:picLocks noChangeAspect="1"/>
          </p:cNvPicPr>
          <p:nvPr/>
        </p:nvPicPr>
        <p:blipFill>
          <a:blip r:embed="rId4"/>
          <a:stretch>
            <a:fillRect/>
          </a:stretch>
        </p:blipFill>
        <p:spPr>
          <a:xfrm>
            <a:off x="7989347" y="1052233"/>
            <a:ext cx="189318" cy="211864"/>
          </a:xfrm>
          <a:prstGeom prst="rect">
            <a:avLst/>
          </a:prstGeom>
        </p:spPr>
      </p:pic>
      <p:sp>
        <p:nvSpPr>
          <p:cNvPr id="88" name="Can 87">
            <a:extLst>
              <a:ext uri="{FF2B5EF4-FFF2-40B4-BE49-F238E27FC236}">
                <a16:creationId xmlns:a16="http://schemas.microsoft.com/office/drawing/2014/main" id="{AF588FA4-FA62-FB4D-B9F3-39D321791E67}"/>
              </a:ext>
            </a:extLst>
          </p:cNvPr>
          <p:cNvSpPr/>
          <p:nvPr/>
        </p:nvSpPr>
        <p:spPr>
          <a:xfrm>
            <a:off x="7563833"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1" name="Can 90">
            <a:extLst>
              <a:ext uri="{FF2B5EF4-FFF2-40B4-BE49-F238E27FC236}">
                <a16:creationId xmlns:a16="http://schemas.microsoft.com/office/drawing/2014/main" id="{93480637-D146-4A4D-9E39-01DCF3C149E4}"/>
              </a:ext>
            </a:extLst>
          </p:cNvPr>
          <p:cNvSpPr/>
          <p:nvPr/>
        </p:nvSpPr>
        <p:spPr>
          <a:xfrm>
            <a:off x="7894785" y="218551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cxnSp>
        <p:nvCxnSpPr>
          <p:cNvPr id="11" name="Elbow Connector 10">
            <a:extLst>
              <a:ext uri="{FF2B5EF4-FFF2-40B4-BE49-F238E27FC236}">
                <a16:creationId xmlns:a16="http://schemas.microsoft.com/office/drawing/2014/main" id="{5CE5CD97-FF58-F747-85FC-704069E5E69B}"/>
              </a:ext>
            </a:extLst>
          </p:cNvPr>
          <p:cNvCxnSpPr>
            <a:stCxn id="79" idx="3"/>
            <a:endCxn id="102" idx="1"/>
          </p:cNvCxnSpPr>
          <p:nvPr/>
        </p:nvCxnSpPr>
        <p:spPr>
          <a:xfrm flipV="1">
            <a:off x="5218615" y="1678720"/>
            <a:ext cx="2292897" cy="841226"/>
          </a:xfrm>
          <a:prstGeom prst="bentConnector3">
            <a:avLst>
              <a:gd name="adj1" fmla="val 5693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226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63294" y="1173228"/>
            <a:ext cx="1623712" cy="3219477"/>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E2F0DCC0-6046-4349-B9CC-3B25D624BCD7}"/>
              </a:ext>
            </a:extLst>
          </p:cNvPr>
          <p:cNvSpPr/>
          <p:nvPr/>
        </p:nvSpPr>
        <p:spPr>
          <a:xfrm>
            <a:off x="5301415" y="2848960"/>
            <a:ext cx="3158185" cy="1785758"/>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7030A0"/>
                </a:solidFill>
                <a:effectLst/>
                <a:uLnTx/>
                <a:uFillTx/>
                <a:latin typeface="Arial"/>
                <a:ea typeface="+mn-ea"/>
                <a:cs typeface="+mn-cs"/>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4930059" y="931399"/>
            <a:ext cx="4090434" cy="1785759"/>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199319" y="1646279"/>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258954" y="2250114"/>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273812" y="247236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2411111"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2593989"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2778160"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2961038"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3145209"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3331988"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3512258" y="2168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1916154" y="1949301"/>
            <a:ext cx="21896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01187" y="2588561"/>
            <a:ext cx="719507" cy="378203"/>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2354569" y="1931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118" y="3292250"/>
            <a:ext cx="414713" cy="290095"/>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273812" y="258500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273812" y="270427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273812" y="285004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221492" y="2429672"/>
            <a:ext cx="470534" cy="1544718"/>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2643831" y="2717158"/>
            <a:ext cx="960513" cy="720140"/>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2833140" y="3175687"/>
            <a:ext cx="944489" cy="261610"/>
          </a:xfrm>
          <a:prstGeom prst="rect">
            <a:avLst/>
          </a:prstGeom>
          <a:noFill/>
        </p:spPr>
        <p:txBody>
          <a:bodyPr wrap="none" rtlCol="0">
            <a:spAutoFit/>
          </a:bodyPr>
          <a:lstStyle/>
          <a:p>
            <a:r>
              <a:rPr lang="en-US" sz="1100" dirty="0"/>
              <a:t>(</a:t>
            </a:r>
            <a:r>
              <a:rPr lang="en-US" sz="1100" dirty="0" err="1"/>
              <a:t>key,values</a:t>
            </a:r>
            <a:r>
              <a:rPr lang="en-US" sz="1100"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1888" y="2926458"/>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1966668" y="3224837"/>
            <a:ext cx="914400" cy="9144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3657942" y="2400600"/>
            <a:ext cx="1107996" cy="246221"/>
          </a:xfrm>
          <a:prstGeom prst="rect">
            <a:avLst/>
          </a:prstGeom>
        </p:spPr>
        <p:txBody>
          <a:bodyPr wrap="none">
            <a:spAutoFit/>
          </a:bodyPr>
          <a:lstStyle/>
          <a:p>
            <a:r>
              <a:rPr lang="en-US" sz="1000" dirty="0"/>
              <a:t>(24, (24, “</a:t>
            </a:r>
            <a:r>
              <a:rPr lang="en-US" sz="1000" dirty="0" err="1"/>
              <a:t>abc</a:t>
            </a:r>
            <a:r>
              <a:rPr lang="en-US" sz="1000" dirty="0"/>
              <a:t>”)),</a:t>
            </a:r>
          </a:p>
        </p:txBody>
      </p:sp>
      <p:sp>
        <p:nvSpPr>
          <p:cNvPr id="51" name="Can 50">
            <a:extLst>
              <a:ext uri="{FF2B5EF4-FFF2-40B4-BE49-F238E27FC236}">
                <a16:creationId xmlns:a16="http://schemas.microsoft.com/office/drawing/2014/main" id="{B7476897-8FD5-9240-B076-EB177891B948}"/>
              </a:ext>
            </a:extLst>
          </p:cNvPr>
          <p:cNvSpPr/>
          <p:nvPr/>
        </p:nvSpPr>
        <p:spPr>
          <a:xfrm>
            <a:off x="7324913" y="3413376"/>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108" y="3359663"/>
            <a:ext cx="414713" cy="290095"/>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5539658" y="3292250"/>
            <a:ext cx="914400" cy="9144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6454058" y="3743576"/>
            <a:ext cx="870855" cy="587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3781538" y="1991330"/>
            <a:ext cx="1580926" cy="1935314"/>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4CF218D1-4706-A741-B99E-E535325CCC3D}"/>
              </a:ext>
            </a:extLst>
          </p:cNvPr>
          <p:cNvSpPr>
            <a:spLocks noGrp="1"/>
          </p:cNvSpPr>
          <p:nvPr>
            <p:ph type="sldNum" sz="quarter" idx="10"/>
          </p:nvPr>
        </p:nvSpPr>
        <p:spPr/>
        <p:txBody>
          <a:bodyPr/>
          <a:lstStyle/>
          <a:p>
            <a:fld id="{2F63A97E-D605-DC42-8452-C14CD1FA87FA}" type="slidenum">
              <a:rPr lang="en-US" smtClean="0">
                <a:solidFill>
                  <a:srgbClr val="5AAAFA"/>
                </a:solidFill>
              </a:rPr>
              <a:pPr/>
              <a:t>45</a:t>
            </a:fld>
            <a:endParaRPr lang="en-US">
              <a:solidFill>
                <a:srgbClr val="5AAAFA"/>
              </a:solidFill>
            </a:endParaRPr>
          </a:p>
        </p:txBody>
      </p:sp>
    </p:spTree>
    <p:extLst>
      <p:ext uri="{BB962C8B-B14F-4D97-AF65-F5344CB8AC3E}">
        <p14:creationId xmlns:p14="http://schemas.microsoft.com/office/powerpoint/2010/main" val="4265979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69F3-9B1F-D34F-ACAA-703082C3B1BB}"/>
              </a:ext>
            </a:extLst>
          </p:cNvPr>
          <p:cNvSpPr>
            <a:spLocks noGrp="1"/>
          </p:cNvSpPr>
          <p:nvPr>
            <p:ph type="title"/>
          </p:nvPr>
        </p:nvSpPr>
        <p:spPr/>
        <p:txBody>
          <a:bodyPr/>
          <a:lstStyle/>
          <a:p>
            <a:r>
              <a:rPr lang="en-US" dirty="0"/>
              <a:t>Table operations</a:t>
            </a:r>
          </a:p>
        </p:txBody>
      </p:sp>
      <p:graphicFrame>
        <p:nvGraphicFramePr>
          <p:cNvPr id="5" name="Content Placeholder 4">
            <a:extLst>
              <a:ext uri="{FF2B5EF4-FFF2-40B4-BE49-F238E27FC236}">
                <a16:creationId xmlns:a16="http://schemas.microsoft.com/office/drawing/2014/main" id="{1FB575D6-CDB0-C241-9D6F-80FBF8ABB983}"/>
              </a:ext>
            </a:extLst>
          </p:cNvPr>
          <p:cNvGraphicFramePr>
            <a:graphicFrameLocks noGrp="1"/>
          </p:cNvGraphicFramePr>
          <p:nvPr>
            <p:ph idx="1"/>
            <p:extLst>
              <p:ext uri="{D42A27DB-BD31-4B8C-83A1-F6EECF244321}">
                <p14:modId xmlns:p14="http://schemas.microsoft.com/office/powerpoint/2010/main" val="607749927"/>
              </p:ext>
            </p:extLst>
          </p:nvPr>
        </p:nvGraphicFramePr>
        <p:xfrm>
          <a:off x="503583" y="901700"/>
          <a:ext cx="8183217" cy="2021840"/>
        </p:xfrm>
        <a:graphic>
          <a:graphicData uri="http://schemas.openxmlformats.org/drawingml/2006/table">
            <a:tbl>
              <a:tblPr firstRow="1" bandRow="1">
                <a:tableStyleId>{5C22544A-7EE6-4342-B048-85BDC9FD1C3A}</a:tableStyleId>
              </a:tblPr>
              <a:tblGrid>
                <a:gridCol w="2213113">
                  <a:extLst>
                    <a:ext uri="{9D8B030D-6E8A-4147-A177-3AD203B41FA5}">
                      <a16:colId xmlns:a16="http://schemas.microsoft.com/office/drawing/2014/main" val="293060194"/>
                    </a:ext>
                  </a:extLst>
                </a:gridCol>
                <a:gridCol w="3172400">
                  <a:extLst>
                    <a:ext uri="{9D8B030D-6E8A-4147-A177-3AD203B41FA5}">
                      <a16:colId xmlns:a16="http://schemas.microsoft.com/office/drawing/2014/main" val="442091676"/>
                    </a:ext>
                  </a:extLst>
                </a:gridCol>
                <a:gridCol w="2797704">
                  <a:extLst>
                    <a:ext uri="{9D8B030D-6E8A-4147-A177-3AD203B41FA5}">
                      <a16:colId xmlns:a16="http://schemas.microsoft.com/office/drawing/2014/main" val="3136407613"/>
                    </a:ext>
                  </a:extLst>
                </a:gridCol>
              </a:tblGrid>
              <a:tr h="370840">
                <a:tc>
                  <a:txBody>
                    <a:bodyPr/>
                    <a:lstStyle/>
                    <a:p>
                      <a:r>
                        <a:rPr lang="en-US" dirty="0"/>
                        <a:t>Table Operation</a:t>
                      </a:r>
                    </a:p>
                  </a:txBody>
                  <a:tcPr/>
                </a:tc>
                <a:tc>
                  <a:txBody>
                    <a:bodyPr/>
                    <a:lstStyle/>
                    <a:p>
                      <a:r>
                        <a:rPr lang="en-US" dirty="0"/>
                        <a:t>Kafka records</a:t>
                      </a:r>
                    </a:p>
                  </a:txBody>
                  <a:tcPr/>
                </a:tc>
                <a:tc>
                  <a:txBody>
                    <a:bodyPr/>
                    <a:lstStyle/>
                    <a:p>
                      <a:r>
                        <a:rPr lang="en-US" dirty="0"/>
                        <a:t>Example</a:t>
                      </a:r>
                    </a:p>
                  </a:txBody>
                  <a:tcPr/>
                </a:tc>
                <a:extLst>
                  <a:ext uri="{0D108BD9-81ED-4DB2-BD59-A6C34878D82A}">
                    <a16:rowId xmlns:a16="http://schemas.microsoft.com/office/drawing/2014/main" val="447205542"/>
                  </a:ext>
                </a:extLst>
              </a:tr>
              <a:tr h="370840">
                <a:tc>
                  <a:txBody>
                    <a:bodyPr/>
                    <a:lstStyle/>
                    <a:p>
                      <a:r>
                        <a:rPr lang="en-US" dirty="0"/>
                        <a:t>Insert row</a:t>
                      </a:r>
                    </a:p>
                  </a:txBody>
                  <a:tcPr/>
                </a:tc>
                <a:tc>
                  <a:txBody>
                    <a:bodyPr/>
                    <a:lstStyle/>
                    <a:p>
                      <a:r>
                        <a:rPr lang="en-US" dirty="0"/>
                        <a:t>Publish (</a:t>
                      </a:r>
                      <a:r>
                        <a:rPr lang="en-US" dirty="0" err="1"/>
                        <a:t>newKey</a:t>
                      </a:r>
                      <a:r>
                        <a:rPr lang="en-US" dirty="0"/>
                        <a:t>, values)</a:t>
                      </a:r>
                    </a:p>
                  </a:txBody>
                  <a:tcPr/>
                </a:tc>
                <a:tc>
                  <a:txBody>
                    <a:bodyPr/>
                    <a:lstStyle/>
                    <a:p>
                      <a:r>
                        <a:rPr lang="en-US" dirty="0"/>
                        <a:t>(orderID:24, {orderID:24, name: smith})</a:t>
                      </a:r>
                    </a:p>
                  </a:txBody>
                  <a:tcPr/>
                </a:tc>
                <a:extLst>
                  <a:ext uri="{0D108BD9-81ED-4DB2-BD59-A6C34878D82A}">
                    <a16:rowId xmlns:a16="http://schemas.microsoft.com/office/drawing/2014/main" val="2788573558"/>
                  </a:ext>
                </a:extLst>
              </a:tr>
              <a:tr h="370840">
                <a:tc>
                  <a:txBody>
                    <a:bodyPr/>
                    <a:lstStyle/>
                    <a:p>
                      <a:r>
                        <a:rPr lang="en-US" dirty="0"/>
                        <a:t>Update row</a:t>
                      </a:r>
                    </a:p>
                  </a:txBody>
                  <a:tcPr/>
                </a:tc>
                <a:tc>
                  <a:txBody>
                    <a:bodyPr/>
                    <a:lstStyle/>
                    <a:p>
                      <a:r>
                        <a:rPr lang="en-US" dirty="0"/>
                        <a:t>Publish (</a:t>
                      </a:r>
                      <a:r>
                        <a:rPr lang="en-US" dirty="0" err="1"/>
                        <a:t>existingKey</a:t>
                      </a:r>
                      <a:r>
                        <a:rPr lang="en-US" dirty="0"/>
                        <a:t>, values)</a:t>
                      </a:r>
                    </a:p>
                  </a:txBody>
                  <a:tcPr/>
                </a:tc>
                <a:tc>
                  <a:txBody>
                    <a:bodyPr/>
                    <a:lstStyle/>
                    <a:p>
                      <a:r>
                        <a:rPr lang="en-US" dirty="0"/>
                        <a:t>(orderID:24, {orderID:24, name: smithy})</a:t>
                      </a:r>
                    </a:p>
                  </a:txBody>
                  <a:tcPr/>
                </a:tc>
                <a:extLst>
                  <a:ext uri="{0D108BD9-81ED-4DB2-BD59-A6C34878D82A}">
                    <a16:rowId xmlns:a16="http://schemas.microsoft.com/office/drawing/2014/main" val="358972600"/>
                  </a:ext>
                </a:extLst>
              </a:tr>
              <a:tr h="370840">
                <a:tc>
                  <a:txBody>
                    <a:bodyPr/>
                    <a:lstStyle/>
                    <a:p>
                      <a:r>
                        <a:rPr lang="en-US" dirty="0"/>
                        <a:t>Delete row</a:t>
                      </a:r>
                    </a:p>
                  </a:txBody>
                  <a:tcPr/>
                </a:tc>
                <a:tc>
                  <a:txBody>
                    <a:bodyPr/>
                    <a:lstStyle/>
                    <a:p>
                      <a:r>
                        <a:rPr lang="en-US" dirty="0"/>
                        <a:t>Publish (</a:t>
                      </a:r>
                      <a:r>
                        <a:rPr lang="en-US" dirty="0" err="1"/>
                        <a:t>existingKey</a:t>
                      </a:r>
                      <a:r>
                        <a:rPr lang="en-US" dirty="0"/>
                        <a:t>, null)</a:t>
                      </a:r>
                    </a:p>
                  </a:txBody>
                  <a:tcPr/>
                </a:tc>
                <a:tc>
                  <a:txBody>
                    <a:bodyPr/>
                    <a:lstStyle/>
                    <a:p>
                      <a:r>
                        <a:rPr lang="en-US" dirty="0"/>
                        <a:t>(orderID:24, null)</a:t>
                      </a:r>
                    </a:p>
                  </a:txBody>
                  <a:tcPr/>
                </a:tc>
                <a:extLst>
                  <a:ext uri="{0D108BD9-81ED-4DB2-BD59-A6C34878D82A}">
                    <a16:rowId xmlns:a16="http://schemas.microsoft.com/office/drawing/2014/main" val="3694460775"/>
                  </a:ext>
                </a:extLst>
              </a:tr>
            </a:tbl>
          </a:graphicData>
        </a:graphic>
      </p:graphicFrame>
      <p:sp>
        <p:nvSpPr>
          <p:cNvPr id="4" name="Slide Number Placeholder 3">
            <a:extLst>
              <a:ext uri="{FF2B5EF4-FFF2-40B4-BE49-F238E27FC236}">
                <a16:creationId xmlns:a16="http://schemas.microsoft.com/office/drawing/2014/main" id="{393B6EEB-C7ED-5640-8311-8F8DD1A2261E}"/>
              </a:ext>
            </a:extLst>
          </p:cNvPr>
          <p:cNvSpPr>
            <a:spLocks noGrp="1"/>
          </p:cNvSpPr>
          <p:nvPr>
            <p:ph type="sldNum" sz="quarter" idx="10"/>
          </p:nvPr>
        </p:nvSpPr>
        <p:spPr/>
        <p:txBody>
          <a:bodyPr/>
          <a:lstStyle/>
          <a:p>
            <a:fld id="{2F63A97E-D605-DC42-8452-C14CD1FA87FA}" type="slidenum">
              <a:rPr lang="en-US" smtClean="0">
                <a:solidFill>
                  <a:srgbClr val="5AAAFA"/>
                </a:solidFill>
              </a:rPr>
              <a:pPr/>
              <a:t>46</a:t>
            </a:fld>
            <a:endParaRPr lang="en-US">
              <a:solidFill>
                <a:srgbClr val="5AAAFA"/>
              </a:solidFill>
            </a:endParaRPr>
          </a:p>
        </p:txBody>
      </p:sp>
    </p:spTree>
    <p:extLst>
      <p:ext uri="{BB962C8B-B14F-4D97-AF65-F5344CB8AC3E}">
        <p14:creationId xmlns:p14="http://schemas.microsoft.com/office/powerpoint/2010/main" val="568242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861E-D89D-F64D-9EC8-077AA7EB87E3}"/>
              </a:ext>
            </a:extLst>
          </p:cNvPr>
          <p:cNvSpPr>
            <a:spLocks noGrp="1"/>
          </p:cNvSpPr>
          <p:nvPr>
            <p:ph type="title"/>
          </p:nvPr>
        </p:nvSpPr>
        <p:spPr/>
        <p:txBody>
          <a:bodyPr/>
          <a:lstStyle/>
          <a:p>
            <a:r>
              <a:rPr lang="en-US" dirty="0"/>
              <a:t>Using </a:t>
            </a:r>
            <a:r>
              <a:rPr lang="en-US" dirty="0" err="1"/>
              <a:t>kafka</a:t>
            </a:r>
            <a:r>
              <a:rPr lang="en-US" dirty="0"/>
              <a:t> for table replication </a:t>
            </a:r>
            <a:br>
              <a:rPr lang="en-US" dirty="0"/>
            </a:br>
            <a:endParaRPr lang="en-US" dirty="0"/>
          </a:p>
        </p:txBody>
      </p:sp>
      <p:sp>
        <p:nvSpPr>
          <p:cNvPr id="3" name="Content Placeholder 2">
            <a:extLst>
              <a:ext uri="{FF2B5EF4-FFF2-40B4-BE49-F238E27FC236}">
                <a16:creationId xmlns:a16="http://schemas.microsoft.com/office/drawing/2014/main" id="{AF56BAFD-01FA-8448-BCE5-79C71BDC84F7}"/>
              </a:ext>
            </a:extLst>
          </p:cNvPr>
          <p:cNvSpPr>
            <a:spLocks noGrp="1"/>
          </p:cNvSpPr>
          <p:nvPr>
            <p:ph idx="1"/>
          </p:nvPr>
        </p:nvSpPr>
        <p:spPr/>
        <p:txBody>
          <a:bodyPr/>
          <a:lstStyle/>
          <a:p>
            <a:r>
              <a:rPr lang="en-US" dirty="0"/>
              <a:t>General Advantages</a:t>
            </a:r>
          </a:p>
          <a:p>
            <a:pPr lvl="1"/>
            <a:r>
              <a:rPr lang="en-US" dirty="0"/>
              <a:t>Offload Processing</a:t>
            </a:r>
          </a:p>
          <a:p>
            <a:pPr lvl="1"/>
            <a:r>
              <a:rPr lang="en-US" dirty="0"/>
              <a:t>Aggregation of Data From multiple Sources</a:t>
            </a:r>
          </a:p>
          <a:p>
            <a:pPr lvl="1"/>
            <a:r>
              <a:rPr lang="en-US" dirty="0"/>
              <a:t>Common Platform for Staging to Other Data Consumers</a:t>
            </a:r>
          </a:p>
          <a:p>
            <a:pPr lvl="1"/>
            <a:r>
              <a:rPr lang="en-US" dirty="0"/>
              <a:t>Storage System For Duplicating Important Data</a:t>
            </a:r>
          </a:p>
          <a:p>
            <a:pPr lvl="1"/>
            <a:r>
              <a:rPr lang="en-US" dirty="0"/>
              <a:t>Buffer Unprocessed Messages</a:t>
            </a:r>
          </a:p>
          <a:p>
            <a:pPr lvl="1"/>
            <a:r>
              <a:rPr lang="en-US" dirty="0"/>
              <a:t>Offers Throughput and Low End-to-End Latency </a:t>
            </a:r>
          </a:p>
          <a:p>
            <a:pPr lvl="1"/>
            <a:r>
              <a:rPr lang="en-US" dirty="0"/>
              <a:t>Offers Real Time Processing and Retrospective Analysis</a:t>
            </a:r>
          </a:p>
          <a:p>
            <a:pPr lvl="1"/>
            <a:r>
              <a:rPr lang="en-US" dirty="0"/>
              <a:t>Can Correlate Streaming Feeds of Disparate formats</a:t>
            </a:r>
          </a:p>
          <a:p>
            <a:endParaRPr lang="en-US" dirty="0"/>
          </a:p>
        </p:txBody>
      </p:sp>
      <p:sp>
        <p:nvSpPr>
          <p:cNvPr id="4" name="Slide Number Placeholder 3">
            <a:extLst>
              <a:ext uri="{FF2B5EF4-FFF2-40B4-BE49-F238E27FC236}">
                <a16:creationId xmlns:a16="http://schemas.microsoft.com/office/drawing/2014/main" id="{24BF54A6-642E-4145-A383-31723D13025F}"/>
              </a:ext>
            </a:extLst>
          </p:cNvPr>
          <p:cNvSpPr>
            <a:spLocks noGrp="1"/>
          </p:cNvSpPr>
          <p:nvPr>
            <p:ph type="sldNum" sz="quarter" idx="10"/>
          </p:nvPr>
        </p:nvSpPr>
        <p:spPr/>
        <p:txBody>
          <a:bodyPr/>
          <a:lstStyle/>
          <a:p>
            <a:fld id="{2F63A97E-D605-DC42-8452-C14CD1FA87FA}" type="slidenum">
              <a:rPr lang="en-US" smtClean="0">
                <a:solidFill>
                  <a:srgbClr val="5AAAFA"/>
                </a:solidFill>
              </a:rPr>
              <a:pPr/>
              <a:t>47</a:t>
            </a:fld>
            <a:endParaRPr lang="en-US">
              <a:solidFill>
                <a:srgbClr val="5AAAFA"/>
              </a:solidFill>
            </a:endParaRPr>
          </a:p>
        </p:txBody>
      </p:sp>
    </p:spTree>
    <p:extLst>
      <p:ext uri="{BB962C8B-B14F-4D97-AF65-F5344CB8AC3E}">
        <p14:creationId xmlns:p14="http://schemas.microsoft.com/office/powerpoint/2010/main" val="4288527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861E-D89D-F64D-9EC8-077AA7EB87E3}"/>
              </a:ext>
            </a:extLst>
          </p:cNvPr>
          <p:cNvSpPr>
            <a:spLocks noGrp="1"/>
          </p:cNvSpPr>
          <p:nvPr>
            <p:ph type="title"/>
          </p:nvPr>
        </p:nvSpPr>
        <p:spPr/>
        <p:txBody>
          <a:bodyPr/>
          <a:lstStyle/>
          <a:p>
            <a:r>
              <a:rPr lang="en-US" dirty="0"/>
              <a:t>Using </a:t>
            </a:r>
            <a:r>
              <a:rPr lang="en-US" dirty="0" err="1"/>
              <a:t>kafka</a:t>
            </a:r>
            <a:r>
              <a:rPr lang="en-US" dirty="0"/>
              <a:t> for table replication</a:t>
            </a:r>
          </a:p>
        </p:txBody>
      </p:sp>
      <p:sp>
        <p:nvSpPr>
          <p:cNvPr id="3" name="Content Placeholder 2">
            <a:extLst>
              <a:ext uri="{FF2B5EF4-FFF2-40B4-BE49-F238E27FC236}">
                <a16:creationId xmlns:a16="http://schemas.microsoft.com/office/drawing/2014/main" id="{AF56BAFD-01FA-8448-BCE5-79C71BDC84F7}"/>
              </a:ext>
            </a:extLst>
          </p:cNvPr>
          <p:cNvSpPr>
            <a:spLocks noGrp="1"/>
          </p:cNvSpPr>
          <p:nvPr>
            <p:ph idx="1"/>
          </p:nvPr>
        </p:nvSpPr>
        <p:spPr/>
        <p:txBody>
          <a:bodyPr/>
          <a:lstStyle/>
          <a:p>
            <a:r>
              <a:rPr lang="en-US" dirty="0"/>
              <a:t>General Advantages</a:t>
            </a:r>
          </a:p>
          <a:p>
            <a:pPr lvl="1"/>
            <a:r>
              <a:rPr lang="en-US" dirty="0"/>
              <a:t>Can Correlate Streaming Feeds of Disparate formats</a:t>
            </a:r>
          </a:p>
          <a:p>
            <a:pPr lvl="1"/>
            <a:r>
              <a:rPr lang="en-US" dirty="0"/>
              <a:t>Flexibility of Input Source and Output Targets</a:t>
            </a:r>
          </a:p>
          <a:p>
            <a:pPr lvl="1"/>
            <a:r>
              <a:rPr lang="en-US" dirty="0"/>
              <a:t>Built in Stream Processing on Real Time Feeds</a:t>
            </a:r>
          </a:p>
          <a:p>
            <a:pPr lvl="1"/>
            <a:r>
              <a:rPr lang="en-US" dirty="0"/>
              <a:t>Flexibility Supporting Business Logic Layering Or Programmatic Interpretation</a:t>
            </a:r>
          </a:p>
          <a:p>
            <a:pPr lvl="1"/>
            <a:r>
              <a:rPr lang="en-US" dirty="0"/>
              <a:t>Commit Log</a:t>
            </a:r>
          </a:p>
          <a:p>
            <a:pPr lvl="1"/>
            <a:r>
              <a:rPr lang="en-US" dirty="0"/>
              <a:t>Statistics</a:t>
            </a:r>
          </a:p>
          <a:p>
            <a:pPr lvl="1"/>
            <a:r>
              <a:rPr lang="en-US" dirty="0"/>
              <a:t>Red Flag Monitoring</a:t>
            </a:r>
          </a:p>
          <a:p>
            <a:pPr lvl="1"/>
            <a:r>
              <a:rPr lang="en-US" dirty="0"/>
              <a:t>Fault Tolerance, Scalability, multi-tenant nature, speedy, light-weight, landing-zone</a:t>
            </a:r>
          </a:p>
          <a:p>
            <a:pPr lvl="1"/>
            <a:endParaRPr lang="en-US" dirty="0"/>
          </a:p>
          <a:p>
            <a:endParaRPr lang="en-US" dirty="0"/>
          </a:p>
        </p:txBody>
      </p:sp>
      <p:sp>
        <p:nvSpPr>
          <p:cNvPr id="4" name="Slide Number Placeholder 3">
            <a:extLst>
              <a:ext uri="{FF2B5EF4-FFF2-40B4-BE49-F238E27FC236}">
                <a16:creationId xmlns:a16="http://schemas.microsoft.com/office/drawing/2014/main" id="{24BF54A6-642E-4145-A383-31723D13025F}"/>
              </a:ext>
            </a:extLst>
          </p:cNvPr>
          <p:cNvSpPr>
            <a:spLocks noGrp="1"/>
          </p:cNvSpPr>
          <p:nvPr>
            <p:ph type="sldNum" sz="quarter" idx="10"/>
          </p:nvPr>
        </p:nvSpPr>
        <p:spPr/>
        <p:txBody>
          <a:bodyPr/>
          <a:lstStyle/>
          <a:p>
            <a:fld id="{2F63A97E-D605-DC42-8452-C14CD1FA87FA}" type="slidenum">
              <a:rPr lang="en-US" smtClean="0">
                <a:solidFill>
                  <a:srgbClr val="5AAAFA"/>
                </a:solidFill>
              </a:rPr>
              <a:pPr/>
              <a:t>48</a:t>
            </a:fld>
            <a:endParaRPr lang="en-US">
              <a:solidFill>
                <a:srgbClr val="5AAAFA"/>
              </a:solidFill>
            </a:endParaRPr>
          </a:p>
        </p:txBody>
      </p:sp>
    </p:spTree>
    <p:extLst>
      <p:ext uri="{BB962C8B-B14F-4D97-AF65-F5344CB8AC3E}">
        <p14:creationId xmlns:p14="http://schemas.microsoft.com/office/powerpoint/2010/main" val="330419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ED8D-0826-E04B-B342-52EF67F0098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6975DA6-C01C-434C-B4A2-1290CCE42559}"/>
              </a:ext>
            </a:extLst>
          </p:cNvPr>
          <p:cNvSpPr>
            <a:spLocks noGrp="1"/>
          </p:cNvSpPr>
          <p:nvPr>
            <p:ph idx="1"/>
          </p:nvPr>
        </p:nvSpPr>
        <p:spPr>
          <a:xfrm>
            <a:off x="293688" y="829985"/>
            <a:ext cx="8393112" cy="3992840"/>
          </a:xfrm>
        </p:spPr>
        <p:txBody>
          <a:bodyPr/>
          <a:lstStyle/>
          <a:p>
            <a:r>
              <a:rPr lang="en-US" dirty="0"/>
              <a:t>Format Choice</a:t>
            </a:r>
          </a:p>
          <a:p>
            <a:pPr lvl="1"/>
            <a:r>
              <a:rPr lang="en-US" dirty="0"/>
              <a:t>A Kafka record Key and Value are bytes</a:t>
            </a:r>
          </a:p>
          <a:p>
            <a:pPr lvl="1"/>
            <a:r>
              <a:rPr lang="en-US" dirty="0"/>
              <a:t>Producer and Consumer must come to an agreement about the meaning of the bytes in the key/value</a:t>
            </a:r>
          </a:p>
          <a:p>
            <a:pPr lvl="1"/>
            <a:r>
              <a:rPr lang="en-US" dirty="0"/>
              <a:t>Producers may have written data months before a consumer receives it</a:t>
            </a:r>
          </a:p>
          <a:p>
            <a:pPr lvl="1"/>
            <a:r>
              <a:rPr lang="en-US" dirty="0"/>
              <a:t>Communicating Table Schema</a:t>
            </a:r>
          </a:p>
          <a:p>
            <a:pPr lvl="2"/>
            <a:r>
              <a:rPr lang="en-US" dirty="0"/>
              <a:t>Records in a topic are relevant in the context of a specific schema</a:t>
            </a:r>
          </a:p>
          <a:p>
            <a:pPr lvl="2"/>
            <a:r>
              <a:rPr lang="en-US" dirty="0"/>
              <a:t>What if a tables schema were to change?</a:t>
            </a:r>
          </a:p>
          <a:p>
            <a:pPr lvl="2"/>
            <a:r>
              <a:rPr lang="en-US" dirty="0"/>
              <a:t>How can a consumer know the schema at the time the record was sent?</a:t>
            </a:r>
          </a:p>
          <a:p>
            <a:r>
              <a:rPr lang="en-US" dirty="0"/>
              <a:t>Network throughput maximization</a:t>
            </a:r>
          </a:p>
          <a:p>
            <a:r>
              <a:rPr lang="en-US" dirty="0"/>
              <a:t>Consumer processing considerations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B948441-7094-0B40-8639-9653B41C1401}"/>
              </a:ext>
            </a:extLst>
          </p:cNvPr>
          <p:cNvSpPr>
            <a:spLocks noGrp="1"/>
          </p:cNvSpPr>
          <p:nvPr>
            <p:ph type="sldNum" sz="quarter" idx="10"/>
          </p:nvPr>
        </p:nvSpPr>
        <p:spPr/>
        <p:txBody>
          <a:bodyPr/>
          <a:lstStyle/>
          <a:p>
            <a:fld id="{2F63A97E-D605-DC42-8452-C14CD1FA87FA}" type="slidenum">
              <a:rPr lang="en-US" smtClean="0">
                <a:solidFill>
                  <a:srgbClr val="5AAAFA"/>
                </a:solidFill>
              </a:rPr>
              <a:pPr/>
              <a:t>49</a:t>
            </a:fld>
            <a:endParaRPr lang="en-US">
              <a:solidFill>
                <a:srgbClr val="5AAAFA"/>
              </a:solidFill>
            </a:endParaRPr>
          </a:p>
        </p:txBody>
      </p:sp>
    </p:spTree>
    <p:extLst>
      <p:ext uri="{BB962C8B-B14F-4D97-AF65-F5344CB8AC3E}">
        <p14:creationId xmlns:p14="http://schemas.microsoft.com/office/powerpoint/2010/main" val="46043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5</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380728" y="210512"/>
            <a:ext cx="996127" cy="651336"/>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Understand b</a:t>
              </a:r>
              <a:r>
                <a:rPr sz="1000" kern="0" dirty="0">
                  <a:latin typeface="Helvetica Neue Medium"/>
                  <a:ea typeface="Helvetica Neue Medium"/>
                  <a:cs typeface="Helvetica Neue Medium"/>
                </a:rPr>
                <a:t>usiness</a:t>
              </a:r>
              <a:r>
                <a:rPr lang="en-US" sz="1000" kern="0" dirty="0">
                  <a:latin typeface="Helvetica Neue Medium"/>
                  <a:ea typeface="Helvetica Neue Medium"/>
                  <a:cs typeface="Helvetica Neue Medium"/>
                </a:rPr>
                <a:t> objectives</a:t>
              </a:r>
              <a:endParaRPr sz="10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1905801" y="268525"/>
            <a:ext cx="784848" cy="59332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285780"/>
              <a:ext cx="3020147" cy="45615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Identify events</a:t>
              </a:r>
              <a:endParaRPr sz="1000" kern="0" dirty="0">
                <a:latin typeface="Helvetica Neue Medium"/>
                <a:ea typeface="Helvetica Neue Medium"/>
                <a:cs typeface="Helvetica Neue Medium"/>
              </a:endParaRPr>
            </a:p>
          </p:txBody>
        </p:sp>
      </p:grpSp>
      <p:sp>
        <p:nvSpPr>
          <p:cNvPr id="13" name="Rounded Rectangle">
            <a:extLst>
              <a:ext uri="{FF2B5EF4-FFF2-40B4-BE49-F238E27FC236}">
                <a16:creationId xmlns:a16="http://schemas.microsoft.com/office/drawing/2014/main" id="{14CB845D-FEDB-C641-AC32-F1C76750AC8D}"/>
              </a:ext>
            </a:extLst>
          </p:cNvPr>
          <p:cNvSpPr/>
          <p:nvPr/>
        </p:nvSpPr>
        <p:spPr>
          <a:xfrm>
            <a:off x="5640477" y="1827394"/>
            <a:ext cx="1409393" cy="632327"/>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Define Spring Goals / Plan for playbacks</a:t>
            </a:r>
          </a:p>
        </p:txBody>
      </p:sp>
      <p:sp>
        <p:nvSpPr>
          <p:cNvPr id="33" name="Oval 32">
            <a:extLst>
              <a:ext uri="{FF2B5EF4-FFF2-40B4-BE49-F238E27FC236}">
                <a16:creationId xmlns:a16="http://schemas.microsoft.com/office/drawing/2014/main" id="{CA2B31E7-6B8F-F84B-9E5D-12CE121AEFF1}"/>
              </a:ext>
            </a:extLst>
          </p:cNvPr>
          <p:cNvSpPr/>
          <p:nvPr/>
        </p:nvSpPr>
        <p:spPr>
          <a:xfrm>
            <a:off x="3525054" y="2017477"/>
            <a:ext cx="1668716" cy="165726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3"/>
          <a:stretch>
            <a:fillRect/>
          </a:stretch>
        </p:blipFill>
        <p:spPr>
          <a:xfrm>
            <a:off x="4385978" y="2532014"/>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612927" y="2461328"/>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1360841" y="536181"/>
            <a:ext cx="557578" cy="29008"/>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55" idx="1"/>
          </p:cNvCxnSpPr>
          <p:nvPr/>
        </p:nvCxnSpPr>
        <p:spPr>
          <a:xfrm flipV="1">
            <a:off x="2678031" y="565187"/>
            <a:ext cx="1256380" cy="2"/>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86" idx="2"/>
            <a:endCxn id="87" idx="3"/>
          </p:cNvCxnSpPr>
          <p:nvPr/>
        </p:nvCxnSpPr>
        <p:spPr>
          <a:xfrm rot="5400000">
            <a:off x="6234890" y="3783855"/>
            <a:ext cx="54693" cy="140939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87" idx="0"/>
            <a:endCxn id="73" idx="1"/>
          </p:cNvCxnSpPr>
          <p:nvPr/>
        </p:nvCxnSpPr>
        <p:spPr>
          <a:xfrm rot="5400000" flipH="1" flipV="1">
            <a:off x="4969794" y="2971597"/>
            <a:ext cx="1024638" cy="140939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73" idx="2"/>
            <a:endCxn id="86" idx="0"/>
          </p:cNvCxnSpPr>
          <p:nvPr/>
        </p:nvCxnSpPr>
        <p:spPr>
          <a:xfrm rot="16200000" flipH="1">
            <a:off x="6808850" y="3648550"/>
            <a:ext cx="316164" cy="1"/>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87" idx="1"/>
            <a:endCxn id="91" idx="3"/>
          </p:cNvCxnSpPr>
          <p:nvPr/>
        </p:nvCxnSpPr>
        <p:spPr>
          <a:xfrm rot="10800000">
            <a:off x="3504795" y="4495539"/>
            <a:ext cx="492500" cy="2036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91" idx="1"/>
            <a:endCxn id="92" idx="2"/>
          </p:cNvCxnSpPr>
          <p:nvPr/>
        </p:nvCxnSpPr>
        <p:spPr>
          <a:xfrm rot="10800000">
            <a:off x="1326820" y="3904457"/>
            <a:ext cx="617732" cy="591082"/>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74" idx="3"/>
            <a:endCxn id="76" idx="0"/>
          </p:cNvCxnSpPr>
          <p:nvPr/>
        </p:nvCxnSpPr>
        <p:spPr>
          <a:xfrm>
            <a:off x="6602138" y="616970"/>
            <a:ext cx="670247" cy="55585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95" idx="0"/>
            <a:endCxn id="80" idx="1"/>
          </p:cNvCxnSpPr>
          <p:nvPr/>
        </p:nvCxnSpPr>
        <p:spPr>
          <a:xfrm rot="5400000" flipH="1" flipV="1">
            <a:off x="1089990" y="1392277"/>
            <a:ext cx="638670" cy="662641"/>
          </a:xfrm>
          <a:prstGeom prst="curvedConnector2">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80" idx="3"/>
            <a:endCxn id="13" idx="0"/>
          </p:cNvCxnSpPr>
          <p:nvPr/>
        </p:nvCxnSpPr>
        <p:spPr>
          <a:xfrm>
            <a:off x="3300889" y="1404262"/>
            <a:ext cx="3044285" cy="423132"/>
          </a:xfrm>
          <a:prstGeom prst="curvedConnector2">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92" idx="0"/>
            <a:endCxn id="13" idx="1"/>
          </p:cNvCxnSpPr>
          <p:nvPr/>
        </p:nvCxnSpPr>
        <p:spPr>
          <a:xfrm rot="5400000" flipH="1" flipV="1">
            <a:off x="2930485" y="539893"/>
            <a:ext cx="1106326" cy="4313657"/>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073CB8F-CBBA-6641-95C8-AAE806D33B69}"/>
              </a:ext>
            </a:extLst>
          </p:cNvPr>
          <p:cNvPicPr>
            <a:picLocks noChangeAspect="1"/>
          </p:cNvPicPr>
          <p:nvPr/>
        </p:nvPicPr>
        <p:blipFill>
          <a:blip r:embed="rId5"/>
          <a:stretch>
            <a:fillRect/>
          </a:stretch>
        </p:blipFill>
        <p:spPr>
          <a:xfrm>
            <a:off x="2703267" y="78800"/>
            <a:ext cx="1136619" cy="381663"/>
          </a:xfrm>
          <a:prstGeom prst="rect">
            <a:avLst/>
          </a:prstGeom>
        </p:spPr>
      </p:pic>
      <p:sp>
        <p:nvSpPr>
          <p:cNvPr id="55" name="Rounded Rectangle">
            <a:extLst>
              <a:ext uri="{FF2B5EF4-FFF2-40B4-BE49-F238E27FC236}">
                <a16:creationId xmlns:a16="http://schemas.microsoft.com/office/drawing/2014/main" id="{EA7C24F1-A063-3249-BE21-9608BF87AC5A}"/>
              </a:ext>
            </a:extLst>
          </p:cNvPr>
          <p:cNvSpPr/>
          <p:nvPr/>
        </p:nvSpPr>
        <p:spPr>
          <a:xfrm>
            <a:off x="3934411" y="268525"/>
            <a:ext cx="784848" cy="59332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Define Bounded Contexts</a:t>
            </a:r>
          </a:p>
        </p:txBody>
      </p:sp>
      <p:sp>
        <p:nvSpPr>
          <p:cNvPr id="47" name="TextBox 46">
            <a:extLst>
              <a:ext uri="{FF2B5EF4-FFF2-40B4-BE49-F238E27FC236}">
                <a16:creationId xmlns:a16="http://schemas.microsoft.com/office/drawing/2014/main" id="{E75C04FB-144D-7547-A83A-B5644EA06C85}"/>
              </a:ext>
            </a:extLst>
          </p:cNvPr>
          <p:cNvSpPr txBox="1"/>
          <p:nvPr/>
        </p:nvSpPr>
        <p:spPr>
          <a:xfrm>
            <a:off x="3512226" y="1177261"/>
            <a:ext cx="970137" cy="246221"/>
          </a:xfrm>
          <a:prstGeom prst="rect">
            <a:avLst/>
          </a:prstGeom>
          <a:noFill/>
        </p:spPr>
        <p:txBody>
          <a:bodyPr wrap="none" rtlCol="0">
            <a:spAutoFit/>
          </a:bodyPr>
          <a:lstStyle/>
          <a:p>
            <a:r>
              <a:rPr lang="en-US" sz="1000" dirty="0">
                <a:solidFill>
                  <a:srgbClr val="0000FF"/>
                </a:solidFill>
              </a:rPr>
              <a:t>Release Loop</a:t>
            </a:r>
          </a:p>
        </p:txBody>
      </p:sp>
      <p:cxnSp>
        <p:nvCxnSpPr>
          <p:cNvPr id="66" name="Curved Connector 65">
            <a:extLst>
              <a:ext uri="{FF2B5EF4-FFF2-40B4-BE49-F238E27FC236}">
                <a16:creationId xmlns:a16="http://schemas.microsoft.com/office/drawing/2014/main" id="{62D58897-DBAA-5840-92B3-EF65ECAFDA2A}"/>
              </a:ext>
            </a:extLst>
          </p:cNvPr>
          <p:cNvCxnSpPr>
            <a:cxnSpLocks/>
            <a:stCxn id="55" idx="3"/>
            <a:endCxn id="74" idx="1"/>
          </p:cNvCxnSpPr>
          <p:nvPr/>
        </p:nvCxnSpPr>
        <p:spPr>
          <a:xfrm>
            <a:off x="4719259" y="565187"/>
            <a:ext cx="592212" cy="51783"/>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a:extLst>
              <a:ext uri="{FF2B5EF4-FFF2-40B4-BE49-F238E27FC236}">
                <a16:creationId xmlns:a16="http://schemas.microsoft.com/office/drawing/2014/main" id="{79BFD4AF-7CD4-7745-80BC-4CD1926D1453}"/>
              </a:ext>
            </a:extLst>
          </p:cNvPr>
          <p:cNvSpPr/>
          <p:nvPr/>
        </p:nvSpPr>
        <p:spPr>
          <a:xfrm>
            <a:off x="6186810" y="2837478"/>
            <a:ext cx="1560243" cy="652991"/>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Define data models, event schemas, service contracts</a:t>
            </a:r>
          </a:p>
        </p:txBody>
      </p:sp>
      <p:sp>
        <p:nvSpPr>
          <p:cNvPr id="74" name="Rounded Rectangle">
            <a:extLst>
              <a:ext uri="{FF2B5EF4-FFF2-40B4-BE49-F238E27FC236}">
                <a16:creationId xmlns:a16="http://schemas.microsoft.com/office/drawing/2014/main" id="{0BE76BEB-B388-2447-974F-95D2F7DBF485}"/>
              </a:ext>
            </a:extLst>
          </p:cNvPr>
          <p:cNvSpPr/>
          <p:nvPr/>
        </p:nvSpPr>
        <p:spPr>
          <a:xfrm>
            <a:off x="5311471" y="320308"/>
            <a:ext cx="1290667" cy="59332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Perform developer workspace setup</a:t>
            </a:r>
          </a:p>
        </p:txBody>
      </p:sp>
      <p:sp>
        <p:nvSpPr>
          <p:cNvPr id="76" name="Rounded Rectangle">
            <a:extLst>
              <a:ext uri="{FF2B5EF4-FFF2-40B4-BE49-F238E27FC236}">
                <a16:creationId xmlns:a16="http://schemas.microsoft.com/office/drawing/2014/main" id="{759255C7-81CB-3448-8356-EBE38E198AF5}"/>
              </a:ext>
            </a:extLst>
          </p:cNvPr>
          <p:cNvSpPr/>
          <p:nvPr/>
        </p:nvSpPr>
        <p:spPr>
          <a:xfrm>
            <a:off x="6492263" y="1172821"/>
            <a:ext cx="1560243" cy="51385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Define orchestration and choreography</a:t>
            </a:r>
          </a:p>
        </p:txBody>
      </p:sp>
      <p:sp>
        <p:nvSpPr>
          <p:cNvPr id="79" name="Can 78">
            <a:extLst>
              <a:ext uri="{FF2B5EF4-FFF2-40B4-BE49-F238E27FC236}">
                <a16:creationId xmlns:a16="http://schemas.microsoft.com/office/drawing/2014/main" id="{88732497-1179-9A41-B5D5-A7CEFC24E240}"/>
              </a:ext>
            </a:extLst>
          </p:cNvPr>
          <p:cNvSpPr/>
          <p:nvPr/>
        </p:nvSpPr>
        <p:spPr>
          <a:xfrm rot="5400000" flipH="1">
            <a:off x="6681877" y="-324044"/>
            <a:ext cx="243543" cy="1277413"/>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rgbClr val="0000FF"/>
                </a:solidFill>
                <a:effectLst/>
                <a:uLnTx/>
                <a:uFillTx/>
                <a:latin typeface="Arial"/>
                <a:ea typeface="+mn-ea"/>
                <a:cs typeface="+mn-cs"/>
              </a:rPr>
              <a:t>CI/CD pipeline</a:t>
            </a:r>
          </a:p>
        </p:txBody>
      </p:sp>
      <p:sp>
        <p:nvSpPr>
          <p:cNvPr id="80" name="Rounded Rectangle">
            <a:extLst>
              <a:ext uri="{FF2B5EF4-FFF2-40B4-BE49-F238E27FC236}">
                <a16:creationId xmlns:a16="http://schemas.microsoft.com/office/drawing/2014/main" id="{ED49F787-20E4-7744-8A72-3692039123AE}"/>
              </a:ext>
            </a:extLst>
          </p:cNvPr>
          <p:cNvSpPr/>
          <p:nvPr/>
        </p:nvSpPr>
        <p:spPr>
          <a:xfrm>
            <a:off x="1740646" y="1147335"/>
            <a:ext cx="1560243" cy="51385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Users feedbacks</a:t>
            </a:r>
          </a:p>
        </p:txBody>
      </p:sp>
      <p:sp>
        <p:nvSpPr>
          <p:cNvPr id="86" name="Rounded Rectangle">
            <a:extLst>
              <a:ext uri="{FF2B5EF4-FFF2-40B4-BE49-F238E27FC236}">
                <a16:creationId xmlns:a16="http://schemas.microsoft.com/office/drawing/2014/main" id="{FCEA3069-D367-9A4A-9964-296C982589DC}"/>
              </a:ext>
            </a:extLst>
          </p:cNvPr>
          <p:cNvSpPr/>
          <p:nvPr/>
        </p:nvSpPr>
        <p:spPr>
          <a:xfrm>
            <a:off x="6186811" y="3806633"/>
            <a:ext cx="1560243" cy="65457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Develop code for business functions / continuously deploy</a:t>
            </a:r>
          </a:p>
        </p:txBody>
      </p:sp>
      <p:sp>
        <p:nvSpPr>
          <p:cNvPr id="87" name="Rounded Rectangle">
            <a:extLst>
              <a:ext uri="{FF2B5EF4-FFF2-40B4-BE49-F238E27FC236}">
                <a16:creationId xmlns:a16="http://schemas.microsoft.com/office/drawing/2014/main" id="{C4F42890-6B3A-5F4C-A4C9-AF74DB82E367}"/>
              </a:ext>
            </a:extLst>
          </p:cNvPr>
          <p:cNvSpPr/>
          <p:nvPr/>
        </p:nvSpPr>
        <p:spPr>
          <a:xfrm>
            <a:off x="3997295" y="4188612"/>
            <a:ext cx="1560243" cy="65457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Integrate for orchestration and choreography</a:t>
            </a:r>
          </a:p>
        </p:txBody>
      </p:sp>
      <p:sp>
        <p:nvSpPr>
          <p:cNvPr id="88" name="TextBox 87">
            <a:extLst>
              <a:ext uri="{FF2B5EF4-FFF2-40B4-BE49-F238E27FC236}">
                <a16:creationId xmlns:a16="http://schemas.microsoft.com/office/drawing/2014/main" id="{2C00C900-1F6A-1F4E-9212-3D9BC5402B1B}"/>
              </a:ext>
            </a:extLst>
          </p:cNvPr>
          <p:cNvSpPr txBox="1"/>
          <p:nvPr/>
        </p:nvSpPr>
        <p:spPr>
          <a:xfrm>
            <a:off x="7682100" y="3763477"/>
            <a:ext cx="540533" cy="300082"/>
          </a:xfrm>
          <a:prstGeom prst="rect">
            <a:avLst/>
          </a:prstGeom>
          <a:noFill/>
        </p:spPr>
        <p:txBody>
          <a:bodyPr wrap="none" rtlCol="0">
            <a:spAutoFit/>
          </a:bodyPr>
          <a:lstStyle/>
          <a:p>
            <a:r>
              <a:rPr lang="en-US" dirty="0"/>
              <a:t>TDD</a:t>
            </a:r>
          </a:p>
        </p:txBody>
      </p:sp>
      <p:sp>
        <p:nvSpPr>
          <p:cNvPr id="91" name="Rounded Rectangle">
            <a:extLst>
              <a:ext uri="{FF2B5EF4-FFF2-40B4-BE49-F238E27FC236}">
                <a16:creationId xmlns:a16="http://schemas.microsoft.com/office/drawing/2014/main" id="{937610C9-8FB9-3F4E-ABAB-4C20101DD98D}"/>
              </a:ext>
            </a:extLst>
          </p:cNvPr>
          <p:cNvSpPr/>
          <p:nvPr/>
        </p:nvSpPr>
        <p:spPr>
          <a:xfrm>
            <a:off x="1944552" y="4168252"/>
            <a:ext cx="1560243" cy="65457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Conduct integration testing</a:t>
            </a:r>
          </a:p>
        </p:txBody>
      </p:sp>
      <p:sp>
        <p:nvSpPr>
          <p:cNvPr id="92" name="Rounded Rectangle">
            <a:extLst>
              <a:ext uri="{FF2B5EF4-FFF2-40B4-BE49-F238E27FC236}">
                <a16:creationId xmlns:a16="http://schemas.microsoft.com/office/drawing/2014/main" id="{B44A7762-3173-204A-960B-4ABBB48B42B3}"/>
              </a:ext>
            </a:extLst>
          </p:cNvPr>
          <p:cNvSpPr/>
          <p:nvPr/>
        </p:nvSpPr>
        <p:spPr>
          <a:xfrm>
            <a:off x="546698" y="3249884"/>
            <a:ext cx="1560243" cy="654573"/>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Deploy release promotion</a:t>
            </a:r>
          </a:p>
        </p:txBody>
      </p:sp>
      <p:sp>
        <p:nvSpPr>
          <p:cNvPr id="93" name="TextBox 92">
            <a:extLst>
              <a:ext uri="{FF2B5EF4-FFF2-40B4-BE49-F238E27FC236}">
                <a16:creationId xmlns:a16="http://schemas.microsoft.com/office/drawing/2014/main" id="{417EEACE-EE2A-E740-8869-27A2D43156B4}"/>
              </a:ext>
            </a:extLst>
          </p:cNvPr>
          <p:cNvSpPr txBox="1"/>
          <p:nvPr/>
        </p:nvSpPr>
        <p:spPr>
          <a:xfrm>
            <a:off x="2024225" y="3043962"/>
            <a:ext cx="736099" cy="507831"/>
          </a:xfrm>
          <a:prstGeom prst="rect">
            <a:avLst/>
          </a:prstGeom>
          <a:noFill/>
        </p:spPr>
        <p:txBody>
          <a:bodyPr wrap="none" rtlCol="0">
            <a:spAutoFit/>
          </a:bodyPr>
          <a:lstStyle/>
          <a:p>
            <a:r>
              <a:rPr lang="en-US" sz="900" dirty="0"/>
              <a:t>Integration</a:t>
            </a:r>
          </a:p>
          <a:p>
            <a:r>
              <a:rPr lang="en-US" sz="900" dirty="0"/>
              <a:t>Stage</a:t>
            </a:r>
          </a:p>
          <a:p>
            <a:r>
              <a:rPr lang="en-US" sz="900" dirty="0"/>
              <a:t>Production</a:t>
            </a:r>
          </a:p>
        </p:txBody>
      </p:sp>
      <p:sp>
        <p:nvSpPr>
          <p:cNvPr id="95" name="Rounded Rectangle">
            <a:extLst>
              <a:ext uri="{FF2B5EF4-FFF2-40B4-BE49-F238E27FC236}">
                <a16:creationId xmlns:a16="http://schemas.microsoft.com/office/drawing/2014/main" id="{5FA6B267-D91C-2C43-B6D2-9B63CA51BE81}"/>
              </a:ext>
            </a:extLst>
          </p:cNvPr>
          <p:cNvSpPr/>
          <p:nvPr/>
        </p:nvSpPr>
        <p:spPr>
          <a:xfrm>
            <a:off x="520323" y="2042932"/>
            <a:ext cx="1115363" cy="397285"/>
          </a:xfrm>
          <a:prstGeom prst="roundRect">
            <a:avLst>
              <a:gd name="adj" fmla="val 16667"/>
            </a:avLst>
          </a:prstGeom>
          <a:solidFill>
            <a:srgbClr val="348CE7"/>
          </a:solidFill>
          <a:ln w="12700" cap="flat">
            <a:noFill/>
            <a:miter lim="400000"/>
          </a:ln>
          <a:effectLst/>
        </p:spPr>
        <p:txBody>
          <a:bodyPr wrap="square" lIns="0" tIns="0" rIns="0" bIns="0" numCol="1" anchor="ctr">
            <a:noAutofit/>
          </a:bodyPr>
          <a:lstStyle/>
          <a:p>
            <a:pPr algn="ctr" defTabSz="412740" hangingPunct="0">
              <a:lnSpc>
                <a:spcPts val="1600"/>
              </a:lnSpc>
            </a:pPr>
            <a:r>
              <a:rPr lang="en-US" sz="1000" kern="0" dirty="0">
                <a:solidFill>
                  <a:schemeClr val="bg1"/>
                </a:solidFill>
                <a:latin typeface="Helvetica Neue Medium"/>
                <a:ea typeface="Helvetica Neue Medium"/>
                <a:cs typeface="Helvetica Neue Medium"/>
              </a:rPr>
              <a:t>Gather metrics</a:t>
            </a:r>
          </a:p>
        </p:txBody>
      </p:sp>
      <p:cxnSp>
        <p:nvCxnSpPr>
          <p:cNvPr id="97" name="Curved Connector 96">
            <a:extLst>
              <a:ext uri="{FF2B5EF4-FFF2-40B4-BE49-F238E27FC236}">
                <a16:creationId xmlns:a16="http://schemas.microsoft.com/office/drawing/2014/main" id="{FFA3AE47-39B3-1C4F-A162-E20DE3B38C71}"/>
              </a:ext>
            </a:extLst>
          </p:cNvPr>
          <p:cNvCxnSpPr>
            <a:cxnSpLocks/>
            <a:stCxn id="92" idx="0"/>
            <a:endCxn id="95" idx="2"/>
          </p:cNvCxnSpPr>
          <p:nvPr/>
        </p:nvCxnSpPr>
        <p:spPr>
          <a:xfrm rot="16200000" flipV="1">
            <a:off x="797580" y="2720643"/>
            <a:ext cx="809667" cy="248815"/>
          </a:xfrm>
          <a:prstGeom prst="curvedConnector3">
            <a:avLst>
              <a:gd name="adj1" fmla="val 5000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Curved Connector 104">
            <a:extLst>
              <a:ext uri="{FF2B5EF4-FFF2-40B4-BE49-F238E27FC236}">
                <a16:creationId xmlns:a16="http://schemas.microsoft.com/office/drawing/2014/main" id="{BDB272FD-9403-E342-8FD9-F3BD2AA1C4A3}"/>
              </a:ext>
            </a:extLst>
          </p:cNvPr>
          <p:cNvCxnSpPr>
            <a:cxnSpLocks/>
            <a:stCxn id="92" idx="3"/>
            <a:endCxn id="91" idx="0"/>
          </p:cNvCxnSpPr>
          <p:nvPr/>
        </p:nvCxnSpPr>
        <p:spPr>
          <a:xfrm>
            <a:off x="2106941" y="3577171"/>
            <a:ext cx="617733" cy="5910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9FC099D2-EDC3-AB42-B0D2-F0DDBB54AD9B}"/>
              </a:ext>
            </a:extLst>
          </p:cNvPr>
          <p:cNvSpPr txBox="1"/>
          <p:nvPr/>
        </p:nvSpPr>
        <p:spPr>
          <a:xfrm>
            <a:off x="5828883" y="4563131"/>
            <a:ext cx="655949" cy="300082"/>
          </a:xfrm>
          <a:prstGeom prst="rect">
            <a:avLst/>
          </a:prstGeom>
          <a:noFill/>
        </p:spPr>
        <p:txBody>
          <a:bodyPr wrap="none" rtlCol="0">
            <a:spAutoFit/>
          </a:bodyPr>
          <a:lstStyle/>
          <a:p>
            <a:r>
              <a:rPr lang="en-US" dirty="0"/>
              <a:t>CI/CD</a:t>
            </a:r>
          </a:p>
        </p:txBody>
      </p:sp>
      <p:sp>
        <p:nvSpPr>
          <p:cNvPr id="128" name="TextBox 127">
            <a:extLst>
              <a:ext uri="{FF2B5EF4-FFF2-40B4-BE49-F238E27FC236}">
                <a16:creationId xmlns:a16="http://schemas.microsoft.com/office/drawing/2014/main" id="{1485B4D4-2355-A34C-92C7-7BC9F2B0602D}"/>
              </a:ext>
            </a:extLst>
          </p:cNvPr>
          <p:cNvSpPr txBox="1"/>
          <p:nvPr/>
        </p:nvSpPr>
        <p:spPr>
          <a:xfrm>
            <a:off x="2634558" y="2305357"/>
            <a:ext cx="795411" cy="246221"/>
          </a:xfrm>
          <a:prstGeom prst="rect">
            <a:avLst/>
          </a:prstGeom>
          <a:solidFill>
            <a:schemeClr val="bg1"/>
          </a:solidFill>
        </p:spPr>
        <p:txBody>
          <a:bodyPr wrap="none" rtlCol="0">
            <a:spAutoFit/>
          </a:bodyPr>
          <a:lstStyle/>
          <a:p>
            <a:r>
              <a:rPr lang="en-US" sz="1000" dirty="0"/>
              <a:t>Next sprint</a:t>
            </a:r>
          </a:p>
        </p:txBody>
      </p:sp>
      <p:cxnSp>
        <p:nvCxnSpPr>
          <p:cNvPr id="131" name="Curved Connector 130">
            <a:extLst>
              <a:ext uri="{FF2B5EF4-FFF2-40B4-BE49-F238E27FC236}">
                <a16:creationId xmlns:a16="http://schemas.microsoft.com/office/drawing/2014/main" id="{4AF9E070-B842-734F-B5EF-F7A16F497633}"/>
              </a:ext>
            </a:extLst>
          </p:cNvPr>
          <p:cNvCxnSpPr>
            <a:cxnSpLocks/>
            <a:stCxn id="76" idx="2"/>
            <a:endCxn id="13" idx="3"/>
          </p:cNvCxnSpPr>
          <p:nvPr/>
        </p:nvCxnSpPr>
        <p:spPr>
          <a:xfrm rot="5400000">
            <a:off x="6932686" y="1803859"/>
            <a:ext cx="456884" cy="22251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Curved Connector 141">
            <a:extLst>
              <a:ext uri="{FF2B5EF4-FFF2-40B4-BE49-F238E27FC236}">
                <a16:creationId xmlns:a16="http://schemas.microsoft.com/office/drawing/2014/main" id="{0D2E03D9-E7E0-3D4B-B12A-CFE7135C9C39}"/>
              </a:ext>
            </a:extLst>
          </p:cNvPr>
          <p:cNvCxnSpPr>
            <a:cxnSpLocks/>
            <a:stCxn id="13" idx="2"/>
            <a:endCxn id="73" idx="0"/>
          </p:cNvCxnSpPr>
          <p:nvPr/>
        </p:nvCxnSpPr>
        <p:spPr>
          <a:xfrm rot="16200000" flipH="1">
            <a:off x="6467175" y="2337720"/>
            <a:ext cx="377757" cy="62175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432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ED8D-0826-E04B-B342-52EF67F0098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6975DA6-C01C-434C-B4A2-1290CCE42559}"/>
              </a:ext>
            </a:extLst>
          </p:cNvPr>
          <p:cNvSpPr>
            <a:spLocks noGrp="1"/>
          </p:cNvSpPr>
          <p:nvPr>
            <p:ph idx="1"/>
          </p:nvPr>
        </p:nvSpPr>
        <p:spPr/>
        <p:txBody>
          <a:bodyPr/>
          <a:lstStyle/>
          <a:p>
            <a:r>
              <a:rPr lang="en-US" dirty="0"/>
              <a:t>Tracking the effective point in a source transaction operation sequence that has been applied to Kafka</a:t>
            </a:r>
          </a:p>
          <a:p>
            <a:pPr lvl="1"/>
            <a:r>
              <a:rPr lang="en-US" dirty="0"/>
              <a:t>Non ACID target</a:t>
            </a:r>
          </a:p>
          <a:p>
            <a:pPr lvl="1"/>
            <a:r>
              <a:rPr lang="en-US" dirty="0"/>
              <a:t>“at least once” semantics</a:t>
            </a:r>
          </a:p>
          <a:p>
            <a:endParaRPr lang="en-US" dirty="0"/>
          </a:p>
        </p:txBody>
      </p:sp>
      <p:sp>
        <p:nvSpPr>
          <p:cNvPr id="4" name="Slide Number Placeholder 3">
            <a:extLst>
              <a:ext uri="{FF2B5EF4-FFF2-40B4-BE49-F238E27FC236}">
                <a16:creationId xmlns:a16="http://schemas.microsoft.com/office/drawing/2014/main" id="{EB948441-7094-0B40-8639-9653B41C1401}"/>
              </a:ext>
            </a:extLst>
          </p:cNvPr>
          <p:cNvSpPr>
            <a:spLocks noGrp="1"/>
          </p:cNvSpPr>
          <p:nvPr>
            <p:ph type="sldNum" sz="quarter" idx="10"/>
          </p:nvPr>
        </p:nvSpPr>
        <p:spPr/>
        <p:txBody>
          <a:bodyPr/>
          <a:lstStyle/>
          <a:p>
            <a:fld id="{2F63A97E-D605-DC42-8452-C14CD1FA87FA}" type="slidenum">
              <a:rPr lang="en-US" smtClean="0">
                <a:solidFill>
                  <a:srgbClr val="5AAAFA"/>
                </a:solidFill>
              </a:rPr>
              <a:pPr/>
              <a:t>50</a:t>
            </a:fld>
            <a:endParaRPr lang="en-US">
              <a:solidFill>
                <a:srgbClr val="5AAAFA"/>
              </a:solidFill>
            </a:endParaRPr>
          </a:p>
        </p:txBody>
      </p:sp>
    </p:spTree>
    <p:extLst>
      <p:ext uri="{BB962C8B-B14F-4D97-AF65-F5344CB8AC3E}">
        <p14:creationId xmlns:p14="http://schemas.microsoft.com/office/powerpoint/2010/main" val="3875077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7517917" y="3475603"/>
            <a:ext cx="1303850" cy="940753"/>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p:txBody>
          <a:bodyPr/>
          <a:lstStyle/>
          <a:p>
            <a:fld id="{2F63A97E-D605-DC42-8452-C14CD1FA87FA}" type="slidenum">
              <a:rPr lang="en-US" smtClean="0">
                <a:solidFill>
                  <a:srgbClr val="5AAAFA"/>
                </a:solidFill>
              </a:rPr>
              <a:pPr/>
              <a:t>51</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041519" y="1856497"/>
            <a:ext cx="1658319" cy="156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Server</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48D16DC-02F4-1C4A-B53E-FF34EA271FD6}"/>
              </a:ext>
            </a:extLst>
          </p:cNvPr>
          <p:cNvSpPr/>
          <p:nvPr/>
        </p:nvSpPr>
        <p:spPr>
          <a:xfrm>
            <a:off x="1876284" y="1127877"/>
            <a:ext cx="5332777" cy="346630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5431643" y="1847756"/>
            <a:ext cx="1658319" cy="1600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7707195" y="112787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119187" y="2425357"/>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5510917"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3533048" y="1207367"/>
            <a:ext cx="2019248" cy="43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100" dirty="0">
                <a:solidFill>
                  <a:prstClr val="white"/>
                </a:solidFill>
                <a:latin typeface="Arial"/>
              </a:rPr>
              <a:t>M</a:t>
            </a:r>
            <a:r>
              <a:rPr kumimoji="0" lang="en-US" sz="1100" b="0" i="0" u="none" strike="noStrike" kern="1200" cap="none" spc="0" normalizeH="0" baseline="0" noProof="0" dirty="0" err="1">
                <a:ln>
                  <a:noFill/>
                </a:ln>
                <a:solidFill>
                  <a:prstClr val="white"/>
                </a:solidFill>
                <a:effectLst/>
                <a:uLnTx/>
                <a:uFillTx/>
                <a:latin typeface="Arial"/>
                <a:ea typeface="+mn-ea"/>
                <a:cs typeface="+mn-cs"/>
              </a:rPr>
              <a:t>anagement</a:t>
            </a:r>
            <a:r>
              <a:rPr kumimoji="0" lang="en-US" sz="1100" b="0" i="0" u="none" strike="noStrike" kern="1200" cap="none" spc="0" normalizeH="0" baseline="0" noProof="0" dirty="0">
                <a:ln>
                  <a:noFill/>
                </a:ln>
                <a:solidFill>
                  <a:prstClr val="white"/>
                </a:solidFill>
                <a:effectLst/>
                <a:uLnTx/>
                <a:uFillTx/>
                <a:latin typeface="Arial"/>
                <a:ea typeface="+mn-ea"/>
                <a:cs typeface="+mn-cs"/>
              </a:rPr>
              <a: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7707855" y="190759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8059157" y="2470967"/>
            <a:ext cx="423552" cy="110166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2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7703474" y="3628174"/>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2427316" y="3884451"/>
            <a:ext cx="428936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2870679" y="3425420"/>
            <a:ext cx="0" cy="45903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6260803" y="3448297"/>
            <a:ext cx="4237" cy="45903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3973365" y="3347821"/>
            <a:ext cx="1303850" cy="940753"/>
          </a:xfrm>
          <a:prstGeom prst="cloudCallout">
            <a:avLst>
              <a:gd name="adj1" fmla="val -18705"/>
              <a:gd name="adj2" fmla="val 46622"/>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0000FF"/>
                </a:solidFill>
                <a:latin typeface="Arial"/>
              </a:rPr>
              <a:t>Network</a:t>
            </a:r>
            <a:endParaRPr kumimoji="0" lang="en-US" sz="1000" b="0" i="0" u="none" strike="noStrike" kern="1200" cap="none" spc="0" normalizeH="0" baseline="0" noProof="0" dirty="0">
              <a:ln>
                <a:noFill/>
              </a:ln>
              <a:solidFill>
                <a:srgbClr val="0000FF"/>
              </a:solidFill>
              <a:effectLst/>
              <a:uLnTx/>
              <a:uFillTx/>
              <a:latin typeface="Arial"/>
            </a:endParaRP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338149" y="2617690"/>
            <a:ext cx="781038" cy="97521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4454193" y="1206472"/>
            <a:ext cx="184628" cy="3391730"/>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6973827" y="2237797"/>
            <a:ext cx="734028" cy="5645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6973827" y="1458077"/>
            <a:ext cx="733368" cy="134424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6973827" y="2802318"/>
            <a:ext cx="746273" cy="219483"/>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6973827" y="2802318"/>
            <a:ext cx="548134" cy="1143662"/>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658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4349855" y="1208335"/>
            <a:ext cx="1658319" cy="2997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4166459" y="1436977"/>
            <a:ext cx="1658319" cy="2991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3983063" y="1712745"/>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4033044" y="3706522"/>
            <a:ext cx="1472012" cy="3091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4033043" y="3089941"/>
            <a:ext cx="1472013" cy="474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1957319" y="1656349"/>
            <a:ext cx="1658319" cy="2255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4112786" y="2063812"/>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3855478" y="4601750"/>
            <a:ext cx="382568" cy="373840"/>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3909158" y="1127877"/>
            <a:ext cx="4006009" cy="369494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6132034" y="1690332"/>
            <a:ext cx="1658319" cy="278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6254006" y="2021645"/>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8" name="Can 27">
            <a:extLst>
              <a:ext uri="{FF2B5EF4-FFF2-40B4-BE49-F238E27FC236}">
                <a16:creationId xmlns:a16="http://schemas.microsoft.com/office/drawing/2014/main" id="{C98413FA-5876-3D46-9393-64B3968422CC}"/>
              </a:ext>
            </a:extLst>
          </p:cNvPr>
          <p:cNvSpPr/>
          <p:nvPr/>
        </p:nvSpPr>
        <p:spPr>
          <a:xfrm>
            <a:off x="8100365" y="124719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043244" y="3516698"/>
            <a:ext cx="878570" cy="552444"/>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043244" y="2663307"/>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034987" y="2121704"/>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6229738" y="316824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4720459" y="3019785"/>
            <a:ext cx="347658" cy="644577"/>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prstClr val="white"/>
                </a:solidFill>
                <a:effectLst/>
                <a:uLnTx/>
                <a:uFillTx/>
                <a:latin typeface="Arial"/>
                <a:ea typeface="+mn-ea"/>
                <a:cs typeface="+mn-cs"/>
              </a:rPr>
              <a:t>orders</a:t>
            </a:r>
          </a:p>
        </p:txBody>
      </p:sp>
      <p:sp>
        <p:nvSpPr>
          <p:cNvPr id="36" name="Rectangle 35">
            <a:extLst>
              <a:ext uri="{FF2B5EF4-FFF2-40B4-BE49-F238E27FC236}">
                <a16:creationId xmlns:a16="http://schemas.microsoft.com/office/drawing/2014/main" id="{F5B78114-9486-0B4E-8105-2A743F1868D3}"/>
              </a:ext>
            </a:extLst>
          </p:cNvPr>
          <p:cNvSpPr/>
          <p:nvPr/>
        </p:nvSpPr>
        <p:spPr>
          <a:xfrm>
            <a:off x="6211308"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Access Server</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1948031" y="948496"/>
            <a:ext cx="1667607" cy="469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prstClr val="white"/>
                </a:solidFill>
                <a:effectLst/>
                <a:uLnTx/>
                <a:uFillTx/>
                <a:latin typeface="Arial"/>
                <a:ea typeface="+mn-ea"/>
                <a:cs typeface="+mn-cs"/>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7802727" y="3115843"/>
            <a:ext cx="1303850" cy="940753"/>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Can 39">
            <a:extLst>
              <a:ext uri="{FF2B5EF4-FFF2-40B4-BE49-F238E27FC236}">
                <a16:creationId xmlns:a16="http://schemas.microsoft.com/office/drawing/2014/main" id="{0B66C943-9176-7D45-8E7B-7A6E931A9C15}"/>
              </a:ext>
            </a:extLst>
          </p:cNvPr>
          <p:cNvSpPr/>
          <p:nvPr/>
        </p:nvSpPr>
        <p:spPr>
          <a:xfrm>
            <a:off x="8097609" y="2013438"/>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7988284" y="3268414"/>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Data lake</a:t>
            </a:r>
          </a:p>
        </p:txBody>
      </p:sp>
      <p:sp>
        <p:nvSpPr>
          <p:cNvPr id="4" name="Slide Number Placeholder 3">
            <a:extLst>
              <a:ext uri="{FF2B5EF4-FFF2-40B4-BE49-F238E27FC236}">
                <a16:creationId xmlns:a16="http://schemas.microsoft.com/office/drawing/2014/main" id="{89BB7F0C-BC3A-134A-881F-AA01793AC30B}"/>
              </a:ext>
            </a:extLst>
          </p:cNvPr>
          <p:cNvSpPr>
            <a:spLocks noGrp="1"/>
          </p:cNvSpPr>
          <p:nvPr>
            <p:ph type="sldNum" sz="quarter" idx="10"/>
          </p:nvPr>
        </p:nvSpPr>
        <p:spPr/>
        <p:txBody>
          <a:bodyPr/>
          <a:lstStyle/>
          <a:p>
            <a:fld id="{2F63A97E-D605-DC42-8452-C14CD1FA87FA}" type="slidenum">
              <a:rPr lang="en-US" smtClean="0">
                <a:solidFill>
                  <a:srgbClr val="5AAAFA"/>
                </a:solidFill>
              </a:rPr>
              <a:pPr/>
              <a:t>52</a:t>
            </a:fld>
            <a:endParaRPr lang="en-US">
              <a:solidFill>
                <a:srgbClr val="5AAAFA"/>
              </a:solidFill>
            </a:endParaRPr>
          </a:p>
        </p:txBody>
      </p:sp>
    </p:spTree>
    <p:extLst>
      <p:ext uri="{BB962C8B-B14F-4D97-AF65-F5344CB8AC3E}">
        <p14:creationId xmlns:p14="http://schemas.microsoft.com/office/powerpoint/2010/main" val="727334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4349855" y="1208335"/>
            <a:ext cx="1658319" cy="2997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p:txBody>
          <a:bodyPr/>
          <a:lstStyle/>
          <a:p>
            <a:fld id="{2F63A97E-D605-DC42-8452-C14CD1FA87FA}" type="slidenum">
              <a:rPr lang="en-US" smtClean="0">
                <a:solidFill>
                  <a:srgbClr val="5AAAFA"/>
                </a:solidFill>
              </a:rPr>
              <a:pPr/>
              <a:t>53</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4166459" y="1436977"/>
            <a:ext cx="1658319" cy="2991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3983063" y="1712745"/>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4033044" y="3706522"/>
            <a:ext cx="1472012" cy="3091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4033043" y="3089941"/>
            <a:ext cx="1472013" cy="474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197159" y="1720312"/>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4112786" y="2063812"/>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2360324" y="2133486"/>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1814591" y="4502150"/>
            <a:ext cx="382568" cy="373840"/>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1876284" y="1127877"/>
            <a:ext cx="6151138" cy="369494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6132034" y="1720312"/>
            <a:ext cx="1658319" cy="278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6254006" y="2021645"/>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8" name="Can 27">
            <a:extLst>
              <a:ext uri="{FF2B5EF4-FFF2-40B4-BE49-F238E27FC236}">
                <a16:creationId xmlns:a16="http://schemas.microsoft.com/office/drawing/2014/main" id="{C98413FA-5876-3D46-9393-64B3968422CC}"/>
              </a:ext>
            </a:extLst>
          </p:cNvPr>
          <p:cNvSpPr/>
          <p:nvPr/>
        </p:nvSpPr>
        <p:spPr>
          <a:xfrm>
            <a:off x="8122646" y="3051522"/>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283084" y="4206243"/>
            <a:ext cx="878570" cy="552444"/>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283084" y="335285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274827" y="2811249"/>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6229738" y="316824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4724001" y="3122821"/>
            <a:ext cx="282201" cy="484872"/>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F5B78114-9486-0B4E-8105-2A743F1868D3}"/>
              </a:ext>
            </a:extLst>
          </p:cNvPr>
          <p:cNvSpPr/>
          <p:nvPr/>
        </p:nvSpPr>
        <p:spPr>
          <a:xfrm>
            <a:off x="6211308"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Access Server</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6008174" y="641350"/>
            <a:ext cx="2019248" cy="43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prstClr val="white"/>
                </a:solidFill>
                <a:effectLst/>
                <a:uLnTx/>
                <a:uFillTx/>
                <a:latin typeface="Arial"/>
                <a:ea typeface="+mn-ea"/>
                <a:cs typeface="+mn-cs"/>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Tree>
    <p:extLst>
      <p:ext uri="{BB962C8B-B14F-4D97-AF65-F5344CB8AC3E}">
        <p14:creationId xmlns:p14="http://schemas.microsoft.com/office/powerpoint/2010/main" val="4020795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2543187-CA59-AD46-81E5-483B23A8A684}"/>
              </a:ext>
            </a:extLst>
          </p:cNvPr>
          <p:cNvSpPr/>
          <p:nvPr/>
        </p:nvSpPr>
        <p:spPr>
          <a:xfrm>
            <a:off x="2836609" y="3064784"/>
            <a:ext cx="3647319" cy="19635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Cluster nodes</a:t>
            </a:r>
          </a:p>
        </p:txBody>
      </p:sp>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Mainframe / DB2 data to microservice - refactoring</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54</a:t>
            </a:fld>
            <a:endParaRPr lang="en-US"/>
          </a:p>
        </p:txBody>
      </p:sp>
      <p:sp>
        <p:nvSpPr>
          <p:cNvPr id="2" name="Rectangle 1">
            <a:extLst>
              <a:ext uri="{FF2B5EF4-FFF2-40B4-BE49-F238E27FC236}">
                <a16:creationId xmlns:a16="http://schemas.microsoft.com/office/drawing/2014/main" id="{50CDC24C-A2C4-9141-B3AE-4B68A3AE86AF}"/>
              </a:ext>
            </a:extLst>
          </p:cNvPr>
          <p:cNvSpPr/>
          <p:nvPr/>
        </p:nvSpPr>
        <p:spPr>
          <a:xfrm>
            <a:off x="293687" y="1033152"/>
            <a:ext cx="2366386" cy="2351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Mainframe</a:t>
            </a:r>
          </a:p>
        </p:txBody>
      </p:sp>
      <p:sp>
        <p:nvSpPr>
          <p:cNvPr id="4" name="Can 3">
            <a:extLst>
              <a:ext uri="{FF2B5EF4-FFF2-40B4-BE49-F238E27FC236}">
                <a16:creationId xmlns:a16="http://schemas.microsoft.com/office/drawing/2014/main" id="{AB9C282F-C811-B64B-AE3A-B541768E8700}"/>
              </a:ext>
            </a:extLst>
          </p:cNvPr>
          <p:cNvSpPr/>
          <p:nvPr/>
        </p:nvSpPr>
        <p:spPr>
          <a:xfrm>
            <a:off x="354661"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7" name="Rounded Rectangle 6">
            <a:extLst>
              <a:ext uri="{FF2B5EF4-FFF2-40B4-BE49-F238E27FC236}">
                <a16:creationId xmlns:a16="http://schemas.microsoft.com/office/drawing/2014/main" id="{64674CFA-4478-3F49-8C53-5DD8A8812617}"/>
              </a:ext>
            </a:extLst>
          </p:cNvPr>
          <p:cNvSpPr/>
          <p:nvPr/>
        </p:nvSpPr>
        <p:spPr>
          <a:xfrm>
            <a:off x="1306284" y="1343664"/>
            <a:ext cx="1146771" cy="5025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p:txBody>
      </p:sp>
      <p:sp>
        <p:nvSpPr>
          <p:cNvPr id="8" name="Rounded Rectangle 7">
            <a:extLst>
              <a:ext uri="{FF2B5EF4-FFF2-40B4-BE49-F238E27FC236}">
                <a16:creationId xmlns:a16="http://schemas.microsoft.com/office/drawing/2014/main" id="{0210A7A6-03C6-684F-B909-B38BBA27BE1E}"/>
              </a:ext>
            </a:extLst>
          </p:cNvPr>
          <p:cNvSpPr/>
          <p:nvPr/>
        </p:nvSpPr>
        <p:spPr>
          <a:xfrm>
            <a:off x="2909455" y="3829975"/>
            <a:ext cx="1539454" cy="6604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Business Rules</a:t>
            </a:r>
          </a:p>
          <a:p>
            <a:pPr algn="ctr"/>
            <a:r>
              <a:rPr lang="en-US" dirty="0">
                <a:solidFill>
                  <a:schemeClr val="tx1"/>
                </a:solidFill>
              </a:rPr>
              <a:t>As service</a:t>
            </a:r>
          </a:p>
        </p:txBody>
      </p:sp>
      <p:sp>
        <p:nvSpPr>
          <p:cNvPr id="9" name="Rounded Rectangle 8">
            <a:extLst>
              <a:ext uri="{FF2B5EF4-FFF2-40B4-BE49-F238E27FC236}">
                <a16:creationId xmlns:a16="http://schemas.microsoft.com/office/drawing/2014/main" id="{24177FD6-46CB-0B43-8C4B-2CAE67BD5D41}"/>
              </a:ext>
            </a:extLst>
          </p:cNvPr>
          <p:cNvSpPr/>
          <p:nvPr/>
        </p:nvSpPr>
        <p:spPr>
          <a:xfrm>
            <a:off x="1306283" y="1957539"/>
            <a:ext cx="1146771" cy="76339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p:txBody>
      </p:sp>
      <p:sp>
        <p:nvSpPr>
          <p:cNvPr id="10" name="Rounded Rectangle 9">
            <a:extLst>
              <a:ext uri="{FF2B5EF4-FFF2-40B4-BE49-F238E27FC236}">
                <a16:creationId xmlns:a16="http://schemas.microsoft.com/office/drawing/2014/main" id="{A8B72289-B9EA-0548-AD47-BFDBF2CA854E}"/>
              </a:ext>
            </a:extLst>
          </p:cNvPr>
          <p:cNvSpPr/>
          <p:nvPr/>
        </p:nvSpPr>
        <p:spPr>
          <a:xfrm>
            <a:off x="354660"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grpSp>
        <p:nvGrpSpPr>
          <p:cNvPr id="11" name="Group 10">
            <a:extLst>
              <a:ext uri="{FF2B5EF4-FFF2-40B4-BE49-F238E27FC236}">
                <a16:creationId xmlns:a16="http://schemas.microsoft.com/office/drawing/2014/main" id="{4E510A8A-AFA9-8E40-A0F7-8279FD324F33}"/>
              </a:ext>
            </a:extLst>
          </p:cNvPr>
          <p:cNvGrpSpPr/>
          <p:nvPr/>
        </p:nvGrpSpPr>
        <p:grpSpPr>
          <a:xfrm>
            <a:off x="3359254" y="3564084"/>
            <a:ext cx="626831" cy="266407"/>
            <a:chOff x="3383969" y="684409"/>
            <a:chExt cx="626831" cy="266407"/>
          </a:xfrm>
        </p:grpSpPr>
        <p:grpSp>
          <p:nvGrpSpPr>
            <p:cNvPr id="12" name="Group 11">
              <a:extLst>
                <a:ext uri="{FF2B5EF4-FFF2-40B4-BE49-F238E27FC236}">
                  <a16:creationId xmlns:a16="http://schemas.microsoft.com/office/drawing/2014/main" id="{4ABCCEC0-064A-0F48-8EF4-9AF162F1D4B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9" name="Oval 18">
                <a:extLst>
                  <a:ext uri="{FF2B5EF4-FFF2-40B4-BE49-F238E27FC236}">
                    <a16:creationId xmlns:a16="http://schemas.microsoft.com/office/drawing/2014/main" id="{9535F044-E239-7A42-AC1E-0C498E0EE3A1}"/>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0" name="Straight Connector 19">
                <a:extLst>
                  <a:ext uri="{FF2B5EF4-FFF2-40B4-BE49-F238E27FC236}">
                    <a16:creationId xmlns:a16="http://schemas.microsoft.com/office/drawing/2014/main" id="{ED871EE4-B31F-B849-BE53-E38251C9921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4BFE2264-32D1-644D-AD40-873A1F01D9A3}"/>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7" name="Oval 16">
                <a:extLst>
                  <a:ext uri="{FF2B5EF4-FFF2-40B4-BE49-F238E27FC236}">
                    <a16:creationId xmlns:a16="http://schemas.microsoft.com/office/drawing/2014/main" id="{9F42A347-26CF-0240-8AC5-3DB0B54BD6D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09E9FAD4-A655-6E4A-92CE-A4A2B083ABF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88DCB603-1159-A548-B817-5F2890E44DF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5" name="Oval 14">
                <a:extLst>
                  <a:ext uri="{FF2B5EF4-FFF2-40B4-BE49-F238E27FC236}">
                    <a16:creationId xmlns:a16="http://schemas.microsoft.com/office/drawing/2014/main" id="{90AE9566-7933-794B-98A9-1EF8580A96B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6" name="Straight Connector 15">
                <a:extLst>
                  <a:ext uri="{FF2B5EF4-FFF2-40B4-BE49-F238E27FC236}">
                    <a16:creationId xmlns:a16="http://schemas.microsoft.com/office/drawing/2014/main" id="{EAE119B1-CCC8-F247-B83A-E7133E70B9E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22" name="Elbow Connector 21">
            <a:extLst>
              <a:ext uri="{FF2B5EF4-FFF2-40B4-BE49-F238E27FC236}">
                <a16:creationId xmlns:a16="http://schemas.microsoft.com/office/drawing/2014/main" id="{E01CCD59-07E0-C94C-B3A7-AF33B8B35359}"/>
              </a:ext>
            </a:extLst>
          </p:cNvPr>
          <p:cNvCxnSpPr>
            <a:stCxn id="9" idx="3"/>
            <a:endCxn id="8" idx="1"/>
          </p:cNvCxnSpPr>
          <p:nvPr/>
        </p:nvCxnSpPr>
        <p:spPr>
          <a:xfrm>
            <a:off x="2453054" y="2339236"/>
            <a:ext cx="456401" cy="1820939"/>
          </a:xfrm>
          <a:prstGeom prst="bentConnector3">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3" name="Oval Callout 22">
            <a:extLst>
              <a:ext uri="{FF2B5EF4-FFF2-40B4-BE49-F238E27FC236}">
                <a16:creationId xmlns:a16="http://schemas.microsoft.com/office/drawing/2014/main" id="{C93266B3-7DBA-D54D-A378-EB9586FF14E0}"/>
              </a:ext>
            </a:extLst>
          </p:cNvPr>
          <p:cNvSpPr/>
          <p:nvPr/>
        </p:nvSpPr>
        <p:spPr>
          <a:xfrm>
            <a:off x="562479" y="3596176"/>
            <a:ext cx="1127359" cy="612648"/>
          </a:xfrm>
          <a:prstGeom prst="wedgeEllipseCallout">
            <a:avLst>
              <a:gd name="adj1" fmla="val 136120"/>
              <a:gd name="adj2" fmla="val -9219"/>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Business rules refactoring</a:t>
            </a:r>
          </a:p>
        </p:txBody>
      </p:sp>
      <p:cxnSp>
        <p:nvCxnSpPr>
          <p:cNvPr id="25" name="Elbow Connector 24">
            <a:extLst>
              <a:ext uri="{FF2B5EF4-FFF2-40B4-BE49-F238E27FC236}">
                <a16:creationId xmlns:a16="http://schemas.microsoft.com/office/drawing/2014/main" id="{E3A23383-B72F-C049-A396-0F893B484B9A}"/>
              </a:ext>
            </a:extLst>
          </p:cNvPr>
          <p:cNvCxnSpPr>
            <a:cxnSpLocks/>
            <a:stCxn id="7" idx="3"/>
            <a:endCxn id="8" idx="1"/>
          </p:cNvCxnSpPr>
          <p:nvPr/>
        </p:nvCxnSpPr>
        <p:spPr>
          <a:xfrm>
            <a:off x="2453055" y="1594934"/>
            <a:ext cx="456400" cy="2565241"/>
          </a:xfrm>
          <a:prstGeom prst="bentConnector3">
            <a:avLst>
              <a:gd name="adj1" fmla="val 50000"/>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7">
            <a:extLst>
              <a:ext uri="{FF2B5EF4-FFF2-40B4-BE49-F238E27FC236}">
                <a16:creationId xmlns:a16="http://schemas.microsoft.com/office/drawing/2014/main" id="{12FD5B47-06B3-B741-AC87-F119DF6B2CC5}"/>
              </a:ext>
            </a:extLst>
          </p:cNvPr>
          <p:cNvSpPr/>
          <p:nvPr/>
        </p:nvSpPr>
        <p:spPr>
          <a:xfrm>
            <a:off x="4690546" y="3862067"/>
            <a:ext cx="1539454" cy="6604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 Microservice</a:t>
            </a:r>
          </a:p>
        </p:txBody>
      </p:sp>
      <p:grpSp>
        <p:nvGrpSpPr>
          <p:cNvPr id="29" name="Group 28">
            <a:extLst>
              <a:ext uri="{FF2B5EF4-FFF2-40B4-BE49-F238E27FC236}">
                <a16:creationId xmlns:a16="http://schemas.microsoft.com/office/drawing/2014/main" id="{FB07878C-78FA-DB47-BDDE-34F9BA366CEA}"/>
              </a:ext>
            </a:extLst>
          </p:cNvPr>
          <p:cNvGrpSpPr/>
          <p:nvPr/>
        </p:nvGrpSpPr>
        <p:grpSpPr>
          <a:xfrm>
            <a:off x="5140345" y="3596176"/>
            <a:ext cx="626831" cy="266407"/>
            <a:chOff x="3383969" y="684409"/>
            <a:chExt cx="626831" cy="266407"/>
          </a:xfrm>
        </p:grpSpPr>
        <p:grpSp>
          <p:nvGrpSpPr>
            <p:cNvPr id="30" name="Group 29">
              <a:extLst>
                <a:ext uri="{FF2B5EF4-FFF2-40B4-BE49-F238E27FC236}">
                  <a16:creationId xmlns:a16="http://schemas.microsoft.com/office/drawing/2014/main" id="{EAA9DC40-9BCE-3A4F-8831-3DF459EA22D1}"/>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37" name="Oval 36">
                <a:extLst>
                  <a:ext uri="{FF2B5EF4-FFF2-40B4-BE49-F238E27FC236}">
                    <a16:creationId xmlns:a16="http://schemas.microsoft.com/office/drawing/2014/main" id="{C08F5FFD-DB65-C246-AA3C-AC47810D83F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8" name="Straight Connector 37">
                <a:extLst>
                  <a:ext uri="{FF2B5EF4-FFF2-40B4-BE49-F238E27FC236}">
                    <a16:creationId xmlns:a16="http://schemas.microsoft.com/office/drawing/2014/main" id="{E6E627C3-334B-EB4A-9D0B-A4825509D7AA}"/>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65DAE4FF-43EA-9B4E-A037-454E89F33D1F}"/>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35" name="Oval 34">
                <a:extLst>
                  <a:ext uri="{FF2B5EF4-FFF2-40B4-BE49-F238E27FC236}">
                    <a16:creationId xmlns:a16="http://schemas.microsoft.com/office/drawing/2014/main" id="{B6D41692-0A71-F544-B38F-30D27145205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6" name="Straight Connector 35">
                <a:extLst>
                  <a:ext uri="{FF2B5EF4-FFF2-40B4-BE49-F238E27FC236}">
                    <a16:creationId xmlns:a16="http://schemas.microsoft.com/office/drawing/2014/main" id="{F2E617C4-BE10-D04A-A1DD-836A7E94BF5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0972ACE2-E105-474E-82DC-29F48A1E2D0D}"/>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33" name="Oval 32">
                <a:extLst>
                  <a:ext uri="{FF2B5EF4-FFF2-40B4-BE49-F238E27FC236}">
                    <a16:creationId xmlns:a16="http://schemas.microsoft.com/office/drawing/2014/main" id="{BEC8B4CE-D83E-3C41-9779-D239EC61E0D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BE1AF598-84EE-6A44-999E-15E2BE27181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9" name="Oval Callout 38">
            <a:extLst>
              <a:ext uri="{FF2B5EF4-FFF2-40B4-BE49-F238E27FC236}">
                <a16:creationId xmlns:a16="http://schemas.microsoft.com/office/drawing/2014/main" id="{98A97BF5-0E93-B441-8F6C-0FADB47EE8F2}"/>
              </a:ext>
            </a:extLst>
          </p:cNvPr>
          <p:cNvSpPr/>
          <p:nvPr/>
        </p:nvSpPr>
        <p:spPr>
          <a:xfrm>
            <a:off x="6751104" y="2404899"/>
            <a:ext cx="1646136" cy="979567"/>
          </a:xfrm>
          <a:prstGeom prst="wedgeEllipseCallout">
            <a:avLst>
              <a:gd name="adj1" fmla="val -184493"/>
              <a:gd name="adj2" fmla="val -22606"/>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Domain Boundary / </a:t>
            </a:r>
          </a:p>
          <a:p>
            <a:pPr algn="ctr"/>
            <a:r>
              <a:rPr lang="en-US" sz="1000" dirty="0">
                <a:solidFill>
                  <a:schemeClr val="tx1"/>
                </a:solidFill>
              </a:rPr>
              <a:t>Functions Refactoring</a:t>
            </a:r>
          </a:p>
        </p:txBody>
      </p:sp>
      <p:cxnSp>
        <p:nvCxnSpPr>
          <p:cNvPr id="40" name="Elbow Connector 39">
            <a:extLst>
              <a:ext uri="{FF2B5EF4-FFF2-40B4-BE49-F238E27FC236}">
                <a16:creationId xmlns:a16="http://schemas.microsoft.com/office/drawing/2014/main" id="{A4B64692-5312-A14D-962B-0164419AF781}"/>
              </a:ext>
            </a:extLst>
          </p:cNvPr>
          <p:cNvCxnSpPr>
            <a:cxnSpLocks/>
            <a:stCxn id="7" idx="3"/>
            <a:endCxn id="28" idx="1"/>
          </p:cNvCxnSpPr>
          <p:nvPr/>
        </p:nvCxnSpPr>
        <p:spPr>
          <a:xfrm>
            <a:off x="2453055" y="1594934"/>
            <a:ext cx="2237491" cy="2597333"/>
          </a:xfrm>
          <a:prstGeom prst="bentConnector3">
            <a:avLst>
              <a:gd name="adj1" fmla="val 90867"/>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a:xfrm>
            <a:off x="3660799" y="717966"/>
            <a:ext cx="5276825" cy="1456735"/>
          </a:xfrm>
          <a:solidFill>
            <a:schemeClr val="bg1"/>
          </a:solidFill>
        </p:spPr>
        <p:txBody>
          <a:bodyPr/>
          <a:lstStyle/>
          <a:p>
            <a:r>
              <a:rPr lang="en-US" sz="1400" dirty="0"/>
              <a:t>Revisit existing function and procedure and elaborate service interface</a:t>
            </a:r>
          </a:p>
          <a:p>
            <a:r>
              <a:rPr lang="en-US" sz="1400" dirty="0"/>
              <a:t>Service boundaries are not part of an entity or aggregate. </a:t>
            </a:r>
          </a:p>
          <a:p>
            <a:r>
              <a:rPr lang="en-US" sz="1400" dirty="0"/>
              <a:t>Mainframe functions could become operation of a service</a:t>
            </a:r>
          </a:p>
          <a:p>
            <a:r>
              <a:rPr lang="en-US" sz="1400" dirty="0"/>
              <a:t>Business rules should be externalized with their own life cycle and runtime as service</a:t>
            </a:r>
          </a:p>
        </p:txBody>
      </p:sp>
    </p:spTree>
    <p:extLst>
      <p:ext uri="{BB962C8B-B14F-4D97-AF65-F5344CB8AC3E}">
        <p14:creationId xmlns:p14="http://schemas.microsoft.com/office/powerpoint/2010/main" val="1022706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DB2 data to event backbone (option 1)</a:t>
            </a:r>
          </a:p>
        </p:txBody>
      </p: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a:xfrm>
            <a:off x="3659165" y="815836"/>
            <a:ext cx="5278459" cy="899660"/>
          </a:xfrm>
        </p:spPr>
        <p:txBody>
          <a:bodyPr/>
          <a:lstStyle/>
          <a:p>
            <a:pPr marL="0" indent="0">
              <a:buNone/>
            </a:pPr>
            <a:r>
              <a:rPr lang="en-US" dirty="0"/>
              <a:t>Applying CQRS and event sourcing</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55</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1033152"/>
            <a:ext cx="3153829" cy="2351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24764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26593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28435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0264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32105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33973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35776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37579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1825748" y="3773301"/>
            <a:ext cx="2811637"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823140" y="4412561"/>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24199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387508"/>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9" idx="2"/>
            <a:endCxn id="30" idx="2"/>
          </p:cNvCxnSpPr>
          <p:nvPr/>
        </p:nvCxnSpPr>
        <p:spPr>
          <a:xfrm rot="16200000" flipH="1">
            <a:off x="1963437" y="2654595"/>
            <a:ext cx="1667331" cy="2105793"/>
          </a:xfrm>
          <a:prstGeom prst="bentConnector3">
            <a:avLst>
              <a:gd name="adj1" fmla="val 113711"/>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845" y="344650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4862653" y="1298099"/>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6536768"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009533"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59817"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271623"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3938416" y="2345901"/>
            <a:ext cx="1197666" cy="2095580"/>
          </a:xfrm>
          <a:prstGeom prst="bentConnector3">
            <a:avLst>
              <a:gd name="adj1" fmla="val 50000"/>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796" y="3968857"/>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5803554" y="1807469"/>
            <a:ext cx="2322779" cy="452152"/>
          </a:xfrm>
          <a:prstGeom prst="bentConnector4">
            <a:avLst>
              <a:gd name="adj1" fmla="val 47957"/>
              <a:gd name="adj2" fmla="val 150558"/>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5B7564FF-38E7-464B-B65A-A2F643BFBE5A}"/>
              </a:ext>
            </a:extLst>
          </p:cNvPr>
          <p:cNvSpPr txBox="1"/>
          <p:nvPr/>
        </p:nvSpPr>
        <p:spPr>
          <a:xfrm>
            <a:off x="542730" y="3530849"/>
            <a:ext cx="771365" cy="300082"/>
          </a:xfrm>
          <a:prstGeom prst="rect">
            <a:avLst/>
          </a:prstGeom>
          <a:noFill/>
        </p:spPr>
        <p:txBody>
          <a:bodyPr wrap="none" rtlCol="0">
            <a:spAutoFit/>
          </a:bodyPr>
          <a:lstStyle/>
          <a:p>
            <a:r>
              <a:rPr lang="en-US" dirty="0">
                <a:solidFill>
                  <a:srgbClr val="FF0000"/>
                </a:solidFill>
              </a:rPr>
              <a:t>Theory!</a:t>
            </a:r>
          </a:p>
        </p:txBody>
      </p:sp>
      <p:sp>
        <p:nvSpPr>
          <p:cNvPr id="64" name="TextBox 63">
            <a:extLst>
              <a:ext uri="{FF2B5EF4-FFF2-40B4-BE49-F238E27FC236}">
                <a16:creationId xmlns:a16="http://schemas.microsoft.com/office/drawing/2014/main" id="{954FCB4D-C74C-B546-8C76-C28C8F829418}"/>
              </a:ext>
            </a:extLst>
          </p:cNvPr>
          <p:cNvSpPr txBox="1"/>
          <p:nvPr/>
        </p:nvSpPr>
        <p:spPr>
          <a:xfrm>
            <a:off x="1238370" y="2668211"/>
            <a:ext cx="1048685" cy="246221"/>
          </a:xfrm>
          <a:prstGeom prst="rect">
            <a:avLst/>
          </a:prstGeom>
          <a:noFill/>
        </p:spPr>
        <p:txBody>
          <a:bodyPr wrap="none" rtlCol="0">
            <a:spAutoFit/>
          </a:bodyPr>
          <a:lstStyle/>
          <a:p>
            <a:r>
              <a:rPr lang="en-US" sz="1000" dirty="0">
                <a:solidFill>
                  <a:srgbClr val="FF0000"/>
                </a:solidFill>
              </a:rPr>
              <a:t>Kafka producer</a:t>
            </a:r>
          </a:p>
        </p:txBody>
      </p:sp>
      <p:sp>
        <p:nvSpPr>
          <p:cNvPr id="65" name="Content Placeholder 5">
            <a:extLst>
              <a:ext uri="{FF2B5EF4-FFF2-40B4-BE49-F238E27FC236}">
                <a16:creationId xmlns:a16="http://schemas.microsoft.com/office/drawing/2014/main" id="{74518CA3-BE07-4A4B-BD09-C76149A94063}"/>
              </a:ext>
            </a:extLst>
          </p:cNvPr>
          <p:cNvSpPr txBox="1">
            <a:spLocks/>
          </p:cNvSpPr>
          <p:nvPr/>
        </p:nvSpPr>
        <p:spPr bwMode="auto">
          <a:xfrm>
            <a:off x="4856798" y="4510899"/>
            <a:ext cx="3239536" cy="469014"/>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1 table to 1 topic mapping</a:t>
            </a:r>
          </a:p>
        </p:txBody>
      </p:sp>
    </p:spTree>
    <p:extLst>
      <p:ext uri="{BB962C8B-B14F-4D97-AF65-F5344CB8AC3E}">
        <p14:creationId xmlns:p14="http://schemas.microsoft.com/office/powerpoint/2010/main" val="42747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22E1-3CB8-AF45-964D-9B4B1750D258}"/>
              </a:ext>
            </a:extLst>
          </p:cNvPr>
          <p:cNvSpPr>
            <a:spLocks noGrp="1"/>
          </p:cNvSpPr>
          <p:nvPr>
            <p:ph type="title"/>
          </p:nvPr>
        </p:nvSpPr>
        <p:spPr/>
        <p:txBody>
          <a:bodyPr/>
          <a:lstStyle/>
          <a:p>
            <a:r>
              <a:rPr lang="en-US" dirty="0"/>
              <a:t>Kafka connect architecture</a:t>
            </a:r>
          </a:p>
        </p:txBody>
      </p:sp>
      <p:sp>
        <p:nvSpPr>
          <p:cNvPr id="4" name="Slide Number Placeholder 3">
            <a:extLst>
              <a:ext uri="{FF2B5EF4-FFF2-40B4-BE49-F238E27FC236}">
                <a16:creationId xmlns:a16="http://schemas.microsoft.com/office/drawing/2014/main" id="{B96E33A6-0A57-3549-AA91-7A71EE0D2E7B}"/>
              </a:ext>
            </a:extLst>
          </p:cNvPr>
          <p:cNvSpPr>
            <a:spLocks noGrp="1"/>
          </p:cNvSpPr>
          <p:nvPr>
            <p:ph type="sldNum" sz="quarter" idx="10"/>
          </p:nvPr>
        </p:nvSpPr>
        <p:spPr/>
        <p:txBody>
          <a:bodyPr/>
          <a:lstStyle/>
          <a:p>
            <a:fld id="{2F63A97E-D605-DC42-8452-C14CD1FA87FA}" type="slidenum">
              <a:rPr lang="en-US" smtClean="0">
                <a:solidFill>
                  <a:srgbClr val="5AAAFA"/>
                </a:solidFill>
              </a:rPr>
              <a:pPr/>
              <a:t>56</a:t>
            </a:fld>
            <a:endParaRPr lang="en-US">
              <a:solidFill>
                <a:srgbClr val="5AAAFA"/>
              </a:solidFill>
            </a:endParaRPr>
          </a:p>
        </p:txBody>
      </p:sp>
      <p:sp>
        <p:nvSpPr>
          <p:cNvPr id="5" name="Rectangle 4">
            <a:extLst>
              <a:ext uri="{FF2B5EF4-FFF2-40B4-BE49-F238E27FC236}">
                <a16:creationId xmlns:a16="http://schemas.microsoft.com/office/drawing/2014/main" id="{AEBCBE32-EFC3-A948-8855-1E55429E0B09}"/>
              </a:ext>
            </a:extLst>
          </p:cNvPr>
          <p:cNvSpPr/>
          <p:nvPr/>
        </p:nvSpPr>
        <p:spPr>
          <a:xfrm>
            <a:off x="4308953" y="1454518"/>
            <a:ext cx="1487185"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6" name="Rectangle 5">
            <a:extLst>
              <a:ext uri="{FF2B5EF4-FFF2-40B4-BE49-F238E27FC236}">
                <a16:creationId xmlns:a16="http://schemas.microsoft.com/office/drawing/2014/main" id="{B7DE080D-032A-7A4F-9EEB-BD36F60C835F}"/>
              </a:ext>
            </a:extLst>
          </p:cNvPr>
          <p:cNvSpPr/>
          <p:nvPr/>
        </p:nvSpPr>
        <p:spPr>
          <a:xfrm>
            <a:off x="4308953" y="2451136"/>
            <a:ext cx="1487185"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7" name="Rectangle 6">
            <a:extLst>
              <a:ext uri="{FF2B5EF4-FFF2-40B4-BE49-F238E27FC236}">
                <a16:creationId xmlns:a16="http://schemas.microsoft.com/office/drawing/2014/main" id="{A26304FD-ED03-8148-A44A-20DEFE4C878A}"/>
              </a:ext>
            </a:extLst>
          </p:cNvPr>
          <p:cNvSpPr/>
          <p:nvPr/>
        </p:nvSpPr>
        <p:spPr>
          <a:xfrm>
            <a:off x="4308953" y="3226989"/>
            <a:ext cx="147229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8" name="Rectangle 7">
            <a:extLst>
              <a:ext uri="{FF2B5EF4-FFF2-40B4-BE49-F238E27FC236}">
                <a16:creationId xmlns:a16="http://schemas.microsoft.com/office/drawing/2014/main" id="{0F9357EE-DA72-5E4C-81BA-B1CB21B0D357}"/>
              </a:ext>
            </a:extLst>
          </p:cNvPr>
          <p:cNvSpPr/>
          <p:nvPr/>
        </p:nvSpPr>
        <p:spPr>
          <a:xfrm>
            <a:off x="88346" y="1174290"/>
            <a:ext cx="1623712" cy="3219477"/>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9" name="Can 8">
            <a:extLst>
              <a:ext uri="{FF2B5EF4-FFF2-40B4-BE49-F238E27FC236}">
                <a16:creationId xmlns:a16="http://schemas.microsoft.com/office/drawing/2014/main" id="{D9550936-B145-D244-AC70-2E8F25731137}"/>
              </a:ext>
            </a:extLst>
          </p:cNvPr>
          <p:cNvSpPr/>
          <p:nvPr/>
        </p:nvSpPr>
        <p:spPr>
          <a:xfrm>
            <a:off x="224371" y="1647341"/>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10" name="Rectangle 9">
            <a:extLst>
              <a:ext uri="{FF2B5EF4-FFF2-40B4-BE49-F238E27FC236}">
                <a16:creationId xmlns:a16="http://schemas.microsoft.com/office/drawing/2014/main" id="{97318677-561C-4847-9DFF-6C5618CD6549}"/>
              </a:ext>
            </a:extLst>
          </p:cNvPr>
          <p:cNvSpPr/>
          <p:nvPr/>
        </p:nvSpPr>
        <p:spPr>
          <a:xfrm>
            <a:off x="284006" y="2251176"/>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1" name="Straight Connector 10">
            <a:extLst>
              <a:ext uri="{FF2B5EF4-FFF2-40B4-BE49-F238E27FC236}">
                <a16:creationId xmlns:a16="http://schemas.microsoft.com/office/drawing/2014/main" id="{D318DAD3-D740-9143-B2A3-E549FAFF0CA2}"/>
              </a:ext>
            </a:extLst>
          </p:cNvPr>
          <p:cNvCxnSpPr>
            <a:cxnSpLocks/>
          </p:cNvCxnSpPr>
          <p:nvPr/>
        </p:nvCxnSpPr>
        <p:spPr>
          <a:xfrm>
            <a:off x="298864" y="24734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8A338B6-A142-154B-9ECF-2DD7ED3C9FD1}"/>
              </a:ext>
            </a:extLst>
          </p:cNvPr>
          <p:cNvCxnSpPr>
            <a:cxnSpLocks/>
          </p:cNvCxnSpPr>
          <p:nvPr/>
        </p:nvCxnSpPr>
        <p:spPr>
          <a:xfrm>
            <a:off x="298864" y="2586066"/>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899AD5-DD30-0549-A019-846F6B333344}"/>
              </a:ext>
            </a:extLst>
          </p:cNvPr>
          <p:cNvCxnSpPr>
            <a:cxnSpLocks/>
          </p:cNvCxnSpPr>
          <p:nvPr/>
        </p:nvCxnSpPr>
        <p:spPr>
          <a:xfrm>
            <a:off x="298864" y="270533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D6586BC-F677-BA44-A81F-EF63E9DBFC4F}"/>
              </a:ext>
            </a:extLst>
          </p:cNvPr>
          <p:cNvCxnSpPr>
            <a:cxnSpLocks/>
          </p:cNvCxnSpPr>
          <p:nvPr/>
        </p:nvCxnSpPr>
        <p:spPr>
          <a:xfrm>
            <a:off x="298864" y="2851106"/>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282880E-0744-204F-B85C-FCDF33806635}"/>
              </a:ext>
            </a:extLst>
          </p:cNvPr>
          <p:cNvSpPr txBox="1"/>
          <p:nvPr/>
        </p:nvSpPr>
        <p:spPr>
          <a:xfrm>
            <a:off x="36940" y="2927520"/>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21" name="Rectangle 20">
            <a:extLst>
              <a:ext uri="{FF2B5EF4-FFF2-40B4-BE49-F238E27FC236}">
                <a16:creationId xmlns:a16="http://schemas.microsoft.com/office/drawing/2014/main" id="{F6E02BC9-C8D1-844C-AFD0-B753EE4E5574}"/>
              </a:ext>
            </a:extLst>
          </p:cNvPr>
          <p:cNvSpPr/>
          <p:nvPr/>
        </p:nvSpPr>
        <p:spPr>
          <a:xfrm>
            <a:off x="2617940" y="2243166"/>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2" name="Rectangle 21">
            <a:extLst>
              <a:ext uri="{FF2B5EF4-FFF2-40B4-BE49-F238E27FC236}">
                <a16:creationId xmlns:a16="http://schemas.microsoft.com/office/drawing/2014/main" id="{75598CD9-F29C-9A49-AC38-1950A715A3BB}"/>
              </a:ext>
            </a:extLst>
          </p:cNvPr>
          <p:cNvSpPr/>
          <p:nvPr/>
        </p:nvSpPr>
        <p:spPr>
          <a:xfrm>
            <a:off x="2617940" y="1693703"/>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3" name="Rectangle 22">
            <a:extLst>
              <a:ext uri="{FF2B5EF4-FFF2-40B4-BE49-F238E27FC236}">
                <a16:creationId xmlns:a16="http://schemas.microsoft.com/office/drawing/2014/main" id="{4526BB8A-8D0E-3643-A54F-4F03F8DEE749}"/>
              </a:ext>
            </a:extLst>
          </p:cNvPr>
          <p:cNvSpPr/>
          <p:nvPr/>
        </p:nvSpPr>
        <p:spPr>
          <a:xfrm>
            <a:off x="2595635" y="3421896"/>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4" name="AutoShape 4">
            <a:extLst>
              <a:ext uri="{FF2B5EF4-FFF2-40B4-BE49-F238E27FC236}">
                <a16:creationId xmlns:a16="http://schemas.microsoft.com/office/drawing/2014/main" id="{1A8C58C4-0B16-A04A-8A13-98062F9E69CD}"/>
              </a:ext>
            </a:extLst>
          </p:cNvPr>
          <p:cNvSpPr>
            <a:spLocks noChangeArrowheads="1"/>
          </p:cNvSpPr>
          <p:nvPr/>
        </p:nvSpPr>
        <p:spPr bwMode="auto">
          <a:xfrm>
            <a:off x="2477103" y="1295860"/>
            <a:ext cx="1507392" cy="3097907"/>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rPr>
              <a:t>Connect Cluster</a:t>
            </a:r>
          </a:p>
        </p:txBody>
      </p:sp>
      <p:sp>
        <p:nvSpPr>
          <p:cNvPr id="25" name="AutoShape 4">
            <a:extLst>
              <a:ext uri="{FF2B5EF4-FFF2-40B4-BE49-F238E27FC236}">
                <a16:creationId xmlns:a16="http://schemas.microsoft.com/office/drawing/2014/main" id="{6513B01A-0301-624C-8990-2D726B4C7A39}"/>
              </a:ext>
            </a:extLst>
          </p:cNvPr>
          <p:cNvSpPr>
            <a:spLocks noChangeArrowheads="1"/>
          </p:cNvSpPr>
          <p:nvPr/>
        </p:nvSpPr>
        <p:spPr bwMode="auto">
          <a:xfrm>
            <a:off x="4125332" y="1297704"/>
            <a:ext cx="1874635" cy="3097907"/>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26" name="Picture 25">
            <a:extLst>
              <a:ext uri="{FF2B5EF4-FFF2-40B4-BE49-F238E27FC236}">
                <a16:creationId xmlns:a16="http://schemas.microsoft.com/office/drawing/2014/main" id="{E4A83DD7-A9D0-BB47-9E5E-452C9DBB17B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130490" y="4027894"/>
            <a:ext cx="719507" cy="378203"/>
          </a:xfrm>
          <a:prstGeom prst="rect">
            <a:avLst/>
          </a:prstGeom>
        </p:spPr>
      </p:pic>
      <p:cxnSp>
        <p:nvCxnSpPr>
          <p:cNvPr id="28" name="Elbow Connector 27">
            <a:extLst>
              <a:ext uri="{FF2B5EF4-FFF2-40B4-BE49-F238E27FC236}">
                <a16:creationId xmlns:a16="http://schemas.microsoft.com/office/drawing/2014/main" id="{7EF8B97D-3F8A-E248-8400-F438EA3537DC}"/>
              </a:ext>
            </a:extLst>
          </p:cNvPr>
          <p:cNvCxnSpPr>
            <a:stCxn id="10" idx="3"/>
            <a:endCxn id="22" idx="1"/>
          </p:cNvCxnSpPr>
          <p:nvPr/>
        </p:nvCxnSpPr>
        <p:spPr>
          <a:xfrm flipV="1">
            <a:off x="1134898" y="1865153"/>
            <a:ext cx="1483042" cy="744348"/>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7392E04-BE8B-5347-AB65-413742D1CBA6}"/>
              </a:ext>
            </a:extLst>
          </p:cNvPr>
          <p:cNvCxnSpPr>
            <a:cxnSpLocks/>
            <a:stCxn id="22" idx="3"/>
            <a:endCxn id="32" idx="1"/>
          </p:cNvCxnSpPr>
          <p:nvPr/>
        </p:nvCxnSpPr>
        <p:spPr>
          <a:xfrm>
            <a:off x="3754098" y="1865153"/>
            <a:ext cx="727524" cy="10059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Can 31">
            <a:extLst>
              <a:ext uri="{FF2B5EF4-FFF2-40B4-BE49-F238E27FC236}">
                <a16:creationId xmlns:a16="http://schemas.microsoft.com/office/drawing/2014/main" id="{67C20533-E7E1-B74C-A6BA-842E185B555A}"/>
              </a:ext>
            </a:extLst>
          </p:cNvPr>
          <p:cNvSpPr/>
          <p:nvPr/>
        </p:nvSpPr>
        <p:spPr>
          <a:xfrm rot="16200000">
            <a:off x="4757232" y="2415018"/>
            <a:ext cx="360894" cy="912114"/>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34" name="Can 33">
            <a:extLst>
              <a:ext uri="{FF2B5EF4-FFF2-40B4-BE49-F238E27FC236}">
                <a16:creationId xmlns:a16="http://schemas.microsoft.com/office/drawing/2014/main" id="{6FA3AE69-1D67-7E43-A6AE-ED2FA4EDF651}"/>
              </a:ext>
            </a:extLst>
          </p:cNvPr>
          <p:cNvSpPr/>
          <p:nvPr/>
        </p:nvSpPr>
        <p:spPr>
          <a:xfrm>
            <a:off x="6686815" y="3886794"/>
            <a:ext cx="1163228" cy="66040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Sink</a:t>
            </a:r>
          </a:p>
        </p:txBody>
      </p:sp>
      <p:cxnSp>
        <p:nvCxnSpPr>
          <p:cNvPr id="35" name="Elbow Connector 34">
            <a:extLst>
              <a:ext uri="{FF2B5EF4-FFF2-40B4-BE49-F238E27FC236}">
                <a16:creationId xmlns:a16="http://schemas.microsoft.com/office/drawing/2014/main" id="{E4DE625C-597B-254F-9E7B-BE785EEE8843}"/>
              </a:ext>
            </a:extLst>
          </p:cNvPr>
          <p:cNvCxnSpPr>
            <a:cxnSpLocks/>
            <a:stCxn id="23" idx="3"/>
            <a:endCxn id="34" idx="3"/>
          </p:cNvCxnSpPr>
          <p:nvPr/>
        </p:nvCxnSpPr>
        <p:spPr>
          <a:xfrm>
            <a:off x="3731793" y="3593346"/>
            <a:ext cx="3536636" cy="953849"/>
          </a:xfrm>
          <a:prstGeom prst="bentConnector4">
            <a:avLst>
              <a:gd name="adj1" fmla="val 8838"/>
              <a:gd name="adj2" fmla="val 123966"/>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6FC40391-AECD-874D-BDFA-F22AF3E39EF8}"/>
              </a:ext>
            </a:extLst>
          </p:cNvPr>
          <p:cNvCxnSpPr>
            <a:cxnSpLocks/>
            <a:stCxn id="32" idx="3"/>
            <a:endCxn id="23" idx="0"/>
          </p:cNvCxnSpPr>
          <p:nvPr/>
        </p:nvCxnSpPr>
        <p:spPr>
          <a:xfrm flipH="1">
            <a:off x="3163714" y="2871075"/>
            <a:ext cx="2230022" cy="550821"/>
          </a:xfrm>
          <a:prstGeom prst="bentConnector4">
            <a:avLst>
              <a:gd name="adj1" fmla="val -10251"/>
              <a:gd name="adj2" fmla="val 59561"/>
            </a:avLst>
          </a:prstGeom>
          <a:ln>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35073D2B-2194-4A49-AA56-8338BABA37EB}"/>
              </a:ext>
            </a:extLst>
          </p:cNvPr>
          <p:cNvSpPr/>
          <p:nvPr/>
        </p:nvSpPr>
        <p:spPr>
          <a:xfrm>
            <a:off x="6621546" y="1454518"/>
            <a:ext cx="2191601" cy="1018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Kafka Streams</a:t>
            </a:r>
          </a:p>
        </p:txBody>
      </p:sp>
      <p:sp>
        <p:nvSpPr>
          <p:cNvPr id="52" name="Oval 51">
            <a:extLst>
              <a:ext uri="{FF2B5EF4-FFF2-40B4-BE49-F238E27FC236}">
                <a16:creationId xmlns:a16="http://schemas.microsoft.com/office/drawing/2014/main" id="{8209B878-3C13-7A4E-B055-2F04B5165FD6}"/>
              </a:ext>
            </a:extLst>
          </p:cNvPr>
          <p:cNvSpPr/>
          <p:nvPr/>
        </p:nvSpPr>
        <p:spPr>
          <a:xfrm>
            <a:off x="6836692" y="1730348"/>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3" name="Circular Arrow 52">
            <a:extLst>
              <a:ext uri="{FF2B5EF4-FFF2-40B4-BE49-F238E27FC236}">
                <a16:creationId xmlns:a16="http://schemas.microsoft.com/office/drawing/2014/main" id="{169757D4-3AEE-C844-9F59-6F1ADE5E3D88}"/>
              </a:ext>
            </a:extLst>
          </p:cNvPr>
          <p:cNvSpPr/>
          <p:nvPr/>
        </p:nvSpPr>
        <p:spPr>
          <a:xfrm rot="5852869">
            <a:off x="6732961" y="1620413"/>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TextBox 53">
            <a:extLst>
              <a:ext uri="{FF2B5EF4-FFF2-40B4-BE49-F238E27FC236}">
                <a16:creationId xmlns:a16="http://schemas.microsoft.com/office/drawing/2014/main" id="{AE248B44-BBF3-3247-A03F-96AD4596C756}"/>
              </a:ext>
            </a:extLst>
          </p:cNvPr>
          <p:cNvSpPr txBox="1"/>
          <p:nvPr/>
        </p:nvSpPr>
        <p:spPr>
          <a:xfrm>
            <a:off x="6591140" y="1830328"/>
            <a:ext cx="1305165" cy="261610"/>
          </a:xfrm>
          <a:prstGeom prst="rect">
            <a:avLst/>
          </a:prstGeom>
          <a:noFill/>
        </p:spPr>
        <p:txBody>
          <a:bodyPr wrap="none" rtlCol="0">
            <a:spAutoFit/>
          </a:bodyPr>
          <a:lstStyle/>
          <a:p>
            <a:r>
              <a:rPr lang="en-US" sz="1050" dirty="0" err="1">
                <a:solidFill>
                  <a:schemeClr val="bg1"/>
                </a:solidFill>
              </a:rPr>
              <a:t>KStream</a:t>
            </a:r>
            <a:r>
              <a:rPr lang="en-US" sz="1050" dirty="0">
                <a:solidFill>
                  <a:schemeClr val="bg1"/>
                </a:solidFill>
              </a:rPr>
              <a:t> - </a:t>
            </a:r>
            <a:r>
              <a:rPr lang="en-US" sz="1050" dirty="0" err="1">
                <a:solidFill>
                  <a:schemeClr val="bg1"/>
                </a:solidFill>
              </a:rPr>
              <a:t>KTable</a:t>
            </a:r>
            <a:endParaRPr lang="en-US" sz="1050" dirty="0">
              <a:solidFill>
                <a:schemeClr val="bg1"/>
              </a:solidFill>
            </a:endParaRPr>
          </a:p>
        </p:txBody>
      </p:sp>
      <p:sp>
        <p:nvSpPr>
          <p:cNvPr id="55" name="Can 54">
            <a:extLst>
              <a:ext uri="{FF2B5EF4-FFF2-40B4-BE49-F238E27FC236}">
                <a16:creationId xmlns:a16="http://schemas.microsoft.com/office/drawing/2014/main" id="{80F082A1-C93C-1C46-9807-77EFFD3B72EF}"/>
              </a:ext>
            </a:extLst>
          </p:cNvPr>
          <p:cNvSpPr/>
          <p:nvPr/>
        </p:nvSpPr>
        <p:spPr>
          <a:xfrm>
            <a:off x="7842574" y="1800800"/>
            <a:ext cx="685625"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1" name="TextBox 60">
            <a:extLst>
              <a:ext uri="{FF2B5EF4-FFF2-40B4-BE49-F238E27FC236}">
                <a16:creationId xmlns:a16="http://schemas.microsoft.com/office/drawing/2014/main" id="{88C73648-811C-AE4A-9ABA-430ACFBC83C7}"/>
              </a:ext>
            </a:extLst>
          </p:cNvPr>
          <p:cNvSpPr txBox="1"/>
          <p:nvPr/>
        </p:nvSpPr>
        <p:spPr>
          <a:xfrm>
            <a:off x="7851293" y="1878615"/>
            <a:ext cx="716863" cy="230832"/>
          </a:xfrm>
          <a:prstGeom prst="rect">
            <a:avLst/>
          </a:prstGeom>
          <a:noFill/>
        </p:spPr>
        <p:txBody>
          <a:bodyPr wrap="none" rtlCol="0">
            <a:spAutoFit/>
          </a:bodyPr>
          <a:lstStyle/>
          <a:p>
            <a:r>
              <a:rPr lang="en-US" sz="900" dirty="0"/>
              <a:t>containers</a:t>
            </a:r>
          </a:p>
        </p:txBody>
      </p:sp>
      <p:cxnSp>
        <p:nvCxnSpPr>
          <p:cNvPr id="63" name="Elbow Connector 62">
            <a:extLst>
              <a:ext uri="{FF2B5EF4-FFF2-40B4-BE49-F238E27FC236}">
                <a16:creationId xmlns:a16="http://schemas.microsoft.com/office/drawing/2014/main" id="{E6FE21AD-3CE9-8440-920D-5C56C242A1BB}"/>
              </a:ext>
            </a:extLst>
          </p:cNvPr>
          <p:cNvCxnSpPr>
            <a:cxnSpLocks/>
            <a:stCxn id="32" idx="4"/>
            <a:endCxn id="54" idx="1"/>
          </p:cNvCxnSpPr>
          <p:nvPr/>
        </p:nvCxnSpPr>
        <p:spPr>
          <a:xfrm rot="5400000" flipH="1" flipV="1">
            <a:off x="5399662" y="1499151"/>
            <a:ext cx="729495" cy="1653461"/>
          </a:xfrm>
          <a:prstGeom prst="bentConnector2">
            <a:avLst/>
          </a:prstGeom>
          <a:ln>
            <a:solidFill>
              <a:srgbClr val="0000FF"/>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665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DB2 data to event backbone  (option 2)</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57</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901964"/>
            <a:ext cx="3153829" cy="2853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34416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36245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38087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9916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41757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43625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45428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47231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3203803" y="3773301"/>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939620" y="4381358"/>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33851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524935"/>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58" idx="2"/>
            <a:endCxn id="30" idx="2"/>
          </p:cNvCxnSpPr>
          <p:nvPr/>
        </p:nvCxnSpPr>
        <p:spPr>
          <a:xfrm rot="16200000" flipH="1">
            <a:off x="2463670" y="2189628"/>
            <a:ext cx="796111" cy="3906948"/>
          </a:xfrm>
          <a:prstGeom prst="bentConnector3">
            <a:avLst>
              <a:gd name="adj1" fmla="val 128715"/>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7012" y="467777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5460563" y="1419243"/>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7242446"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715211"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65495"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977301"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4773855" y="2475662"/>
            <a:ext cx="1197666" cy="1836058"/>
          </a:xfrm>
          <a:prstGeom prst="bentConnector3">
            <a:avLst>
              <a:gd name="adj1" fmla="val 27732"/>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400" y="3545400"/>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6509232" y="1807470"/>
            <a:ext cx="1617101" cy="589579"/>
          </a:xfrm>
          <a:prstGeom prst="bentConnector4">
            <a:avLst>
              <a:gd name="adj1" fmla="val 47066"/>
              <a:gd name="adj2" fmla="val 138773"/>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Rounded Rectangle 54">
            <a:extLst>
              <a:ext uri="{FF2B5EF4-FFF2-40B4-BE49-F238E27FC236}">
                <a16:creationId xmlns:a16="http://schemas.microsoft.com/office/drawing/2014/main" id="{B2DAB532-7322-F14F-9120-0A25E7EAA61D}"/>
              </a:ext>
            </a:extLst>
          </p:cNvPr>
          <p:cNvSpPr/>
          <p:nvPr/>
        </p:nvSpPr>
        <p:spPr>
          <a:xfrm>
            <a:off x="147600" y="3092799"/>
            <a:ext cx="1501779"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Change Data</a:t>
            </a:r>
          </a:p>
          <a:p>
            <a:pPr algn="ctr"/>
            <a:r>
              <a:rPr lang="en-US" sz="1000" dirty="0">
                <a:solidFill>
                  <a:schemeClr val="tx1"/>
                </a:solidFill>
              </a:rPr>
              <a:t>Capture</a:t>
            </a:r>
          </a:p>
        </p:txBody>
      </p:sp>
      <p:cxnSp>
        <p:nvCxnSpPr>
          <p:cNvPr id="10" name="Elbow Connector 9">
            <a:extLst>
              <a:ext uri="{FF2B5EF4-FFF2-40B4-BE49-F238E27FC236}">
                <a16:creationId xmlns:a16="http://schemas.microsoft.com/office/drawing/2014/main" id="{E9594DC0-D6E5-4245-A623-C20E0243877A}"/>
              </a:ext>
            </a:extLst>
          </p:cNvPr>
          <p:cNvCxnSpPr>
            <a:cxnSpLocks/>
            <a:stCxn id="8" idx="3"/>
            <a:endCxn id="55" idx="0"/>
          </p:cNvCxnSpPr>
          <p:nvPr/>
        </p:nvCxnSpPr>
        <p:spPr>
          <a:xfrm rot="16200000" flipH="1">
            <a:off x="672021" y="2866329"/>
            <a:ext cx="218971" cy="233968"/>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25DEBEB-D2F4-5F40-9A14-214DDF8083E9}"/>
              </a:ext>
            </a:extLst>
          </p:cNvPr>
          <p:cNvCxnSpPr>
            <a:cxnSpLocks/>
            <a:stCxn id="36" idx="0"/>
            <a:endCxn id="61" idx="3"/>
          </p:cNvCxnSpPr>
          <p:nvPr/>
        </p:nvCxnSpPr>
        <p:spPr>
          <a:xfrm rot="16200000" flipV="1">
            <a:off x="7573959" y="573325"/>
            <a:ext cx="330872" cy="1572347"/>
          </a:xfrm>
          <a:prstGeom prst="bentConnector2">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075A81BB-CD37-E248-B552-360E15E4EB31}"/>
              </a:ext>
            </a:extLst>
          </p:cNvPr>
          <p:cNvSpPr/>
          <p:nvPr/>
        </p:nvSpPr>
        <p:spPr>
          <a:xfrm>
            <a:off x="6035039" y="4137239"/>
            <a:ext cx="2490528" cy="300082"/>
          </a:xfrm>
          <a:prstGeom prst="rect">
            <a:avLst/>
          </a:prstGeom>
        </p:spPr>
        <p:txBody>
          <a:bodyPr wrap="square">
            <a:spAutoFit/>
          </a:bodyPr>
          <a:lstStyle/>
          <a:p>
            <a:r>
              <a:rPr lang="en-US" dirty="0">
                <a:hlinkClick r:id="rId7"/>
              </a:rPr>
              <a:t>IBM Data Replication CDC</a:t>
            </a:r>
            <a:endParaRPr lang="en-US" dirty="0"/>
          </a:p>
        </p:txBody>
      </p:sp>
      <p:sp>
        <p:nvSpPr>
          <p:cNvPr id="66" name="Rectangle 65">
            <a:extLst>
              <a:ext uri="{FF2B5EF4-FFF2-40B4-BE49-F238E27FC236}">
                <a16:creationId xmlns:a16="http://schemas.microsoft.com/office/drawing/2014/main" id="{70573385-F1F3-5944-8A31-1FDB4DA20AA6}"/>
              </a:ext>
            </a:extLst>
          </p:cNvPr>
          <p:cNvSpPr/>
          <p:nvPr/>
        </p:nvSpPr>
        <p:spPr>
          <a:xfrm>
            <a:off x="6035039" y="4522919"/>
            <a:ext cx="3188947" cy="300082"/>
          </a:xfrm>
          <a:prstGeom prst="rect">
            <a:avLst/>
          </a:prstGeom>
        </p:spPr>
        <p:txBody>
          <a:bodyPr wrap="square">
            <a:spAutoFit/>
          </a:bodyPr>
          <a:lstStyle/>
          <a:p>
            <a:r>
              <a:rPr lang="en-US" dirty="0">
                <a:hlinkClick r:id="rId8"/>
              </a:rPr>
              <a:t>CDC Replication Engine for Kafka</a:t>
            </a:r>
            <a:endParaRPr lang="en-US" dirty="0"/>
          </a:p>
        </p:txBody>
      </p:sp>
      <p:sp>
        <p:nvSpPr>
          <p:cNvPr id="58" name="Rounded Rectangle 57">
            <a:extLst>
              <a:ext uri="{FF2B5EF4-FFF2-40B4-BE49-F238E27FC236}">
                <a16:creationId xmlns:a16="http://schemas.microsoft.com/office/drawing/2014/main" id="{DD8086B6-2ADF-D346-944F-7D94FF4F4A11}"/>
              </a:ext>
            </a:extLst>
          </p:cNvPr>
          <p:cNvSpPr/>
          <p:nvPr/>
        </p:nvSpPr>
        <p:spPr>
          <a:xfrm>
            <a:off x="154205" y="3433123"/>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sp>
        <p:nvSpPr>
          <p:cNvPr id="61" name="Rounded Rectangle 60">
            <a:extLst>
              <a:ext uri="{FF2B5EF4-FFF2-40B4-BE49-F238E27FC236}">
                <a16:creationId xmlns:a16="http://schemas.microsoft.com/office/drawing/2014/main" id="{3E2EA6D1-D34C-944F-B9BD-DB3022812245}"/>
              </a:ext>
            </a:extLst>
          </p:cNvPr>
          <p:cNvSpPr/>
          <p:nvPr/>
        </p:nvSpPr>
        <p:spPr>
          <a:xfrm>
            <a:off x="5445130" y="1038101"/>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cxnSp>
        <p:nvCxnSpPr>
          <p:cNvPr id="63" name="Elbow Connector 62">
            <a:extLst>
              <a:ext uri="{FF2B5EF4-FFF2-40B4-BE49-F238E27FC236}">
                <a16:creationId xmlns:a16="http://schemas.microsoft.com/office/drawing/2014/main" id="{9FBF8E8D-CB9E-0A48-BBE5-627B35EFC5EF}"/>
              </a:ext>
            </a:extLst>
          </p:cNvPr>
          <p:cNvCxnSpPr>
            <a:cxnSpLocks/>
            <a:stCxn id="61" idx="1"/>
            <a:endCxn id="34" idx="3"/>
          </p:cNvCxnSpPr>
          <p:nvPr/>
        </p:nvCxnSpPr>
        <p:spPr>
          <a:xfrm rot="10800000" flipV="1">
            <a:off x="3244360" y="1194062"/>
            <a:ext cx="2200770" cy="1061077"/>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8BBD8BE7-AD49-EB42-B845-AE7F860A6098}"/>
              </a:ext>
            </a:extLst>
          </p:cNvPr>
          <p:cNvGrpSpPr/>
          <p:nvPr/>
        </p:nvGrpSpPr>
        <p:grpSpPr>
          <a:xfrm>
            <a:off x="5296259" y="870400"/>
            <a:ext cx="358818" cy="323662"/>
            <a:chOff x="2191997" y="1852338"/>
            <a:chExt cx="496647" cy="513700"/>
          </a:xfrm>
        </p:grpSpPr>
        <p:sp>
          <p:nvSpPr>
            <p:cNvPr id="65" name="Oval 64">
              <a:extLst>
                <a:ext uri="{FF2B5EF4-FFF2-40B4-BE49-F238E27FC236}">
                  <a16:creationId xmlns:a16="http://schemas.microsoft.com/office/drawing/2014/main" id="{9A353297-B946-2A49-87D6-6B994184D6CD}"/>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67" name="Picture 66">
              <a:extLst>
                <a:ext uri="{FF2B5EF4-FFF2-40B4-BE49-F238E27FC236}">
                  <a16:creationId xmlns:a16="http://schemas.microsoft.com/office/drawing/2014/main" id="{67294FD4-4C9A-8B41-AD70-AA695F763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Tree>
    <p:extLst>
      <p:ext uri="{BB962C8B-B14F-4D97-AF65-F5344CB8AC3E}">
        <p14:creationId xmlns:p14="http://schemas.microsoft.com/office/powerpoint/2010/main" val="1439631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event backbone using MQ  (option 3)</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58</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901964"/>
            <a:ext cx="3153829" cy="3047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34416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36245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38087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9916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41757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43625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45428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47231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3203803" y="3773301"/>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939620" y="4381358"/>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33851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524935"/>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58" idx="2"/>
            <a:endCxn id="30" idx="2"/>
          </p:cNvCxnSpPr>
          <p:nvPr/>
        </p:nvCxnSpPr>
        <p:spPr>
          <a:xfrm rot="16200000" flipH="1">
            <a:off x="2538035" y="2263993"/>
            <a:ext cx="647455" cy="3906874"/>
          </a:xfrm>
          <a:prstGeom prst="bentConnector3">
            <a:avLst>
              <a:gd name="adj1" fmla="val 135307"/>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7012" y="467777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5460563" y="1419243"/>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7242446"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715211"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65495"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977301"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4773855" y="2475662"/>
            <a:ext cx="1197666" cy="1836058"/>
          </a:xfrm>
          <a:prstGeom prst="bentConnector3">
            <a:avLst>
              <a:gd name="adj1" fmla="val 27732"/>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400" y="3545400"/>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6509232" y="1807470"/>
            <a:ext cx="1617101" cy="589579"/>
          </a:xfrm>
          <a:prstGeom prst="bentConnector4">
            <a:avLst>
              <a:gd name="adj1" fmla="val 47066"/>
              <a:gd name="adj2" fmla="val 138773"/>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25DEBEB-D2F4-5F40-9A14-214DDF8083E9}"/>
              </a:ext>
            </a:extLst>
          </p:cNvPr>
          <p:cNvCxnSpPr>
            <a:cxnSpLocks/>
            <a:stCxn id="36" idx="0"/>
            <a:endCxn id="61" idx="3"/>
          </p:cNvCxnSpPr>
          <p:nvPr/>
        </p:nvCxnSpPr>
        <p:spPr>
          <a:xfrm rot="16200000" flipV="1">
            <a:off x="7573959" y="573325"/>
            <a:ext cx="330872" cy="1572347"/>
          </a:xfrm>
          <a:prstGeom prst="bentConnector2">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075A81BB-CD37-E248-B552-360E15E4EB31}"/>
              </a:ext>
            </a:extLst>
          </p:cNvPr>
          <p:cNvSpPr/>
          <p:nvPr/>
        </p:nvSpPr>
        <p:spPr>
          <a:xfrm>
            <a:off x="6035039" y="4137239"/>
            <a:ext cx="2490528" cy="300082"/>
          </a:xfrm>
          <a:prstGeom prst="rect">
            <a:avLst/>
          </a:prstGeom>
        </p:spPr>
        <p:txBody>
          <a:bodyPr wrap="square">
            <a:spAutoFit/>
          </a:bodyPr>
          <a:lstStyle/>
          <a:p>
            <a:r>
              <a:rPr lang="en-US" dirty="0">
                <a:hlinkClick r:id="rId7"/>
              </a:rPr>
              <a:t>IBM Data Replication CDC</a:t>
            </a:r>
            <a:endParaRPr lang="en-US" dirty="0"/>
          </a:p>
        </p:txBody>
      </p:sp>
      <p:sp>
        <p:nvSpPr>
          <p:cNvPr id="66" name="Rectangle 65">
            <a:extLst>
              <a:ext uri="{FF2B5EF4-FFF2-40B4-BE49-F238E27FC236}">
                <a16:creationId xmlns:a16="http://schemas.microsoft.com/office/drawing/2014/main" id="{70573385-F1F3-5944-8A31-1FDB4DA20AA6}"/>
              </a:ext>
            </a:extLst>
          </p:cNvPr>
          <p:cNvSpPr/>
          <p:nvPr/>
        </p:nvSpPr>
        <p:spPr>
          <a:xfrm>
            <a:off x="6035039" y="4522919"/>
            <a:ext cx="3188947" cy="300082"/>
          </a:xfrm>
          <a:prstGeom prst="rect">
            <a:avLst/>
          </a:prstGeom>
        </p:spPr>
        <p:txBody>
          <a:bodyPr wrap="square">
            <a:spAutoFit/>
          </a:bodyPr>
          <a:lstStyle/>
          <a:p>
            <a:r>
              <a:rPr lang="en-US" dirty="0">
                <a:hlinkClick r:id="rId8"/>
              </a:rPr>
              <a:t>CDC Replication Engine for Kafka</a:t>
            </a:r>
            <a:endParaRPr lang="en-US" dirty="0"/>
          </a:p>
        </p:txBody>
      </p:sp>
      <p:sp>
        <p:nvSpPr>
          <p:cNvPr id="58" name="Rounded Rectangle 57">
            <a:extLst>
              <a:ext uri="{FF2B5EF4-FFF2-40B4-BE49-F238E27FC236}">
                <a16:creationId xmlns:a16="http://schemas.microsoft.com/office/drawing/2014/main" id="{DD8086B6-2ADF-D346-944F-7D94FF4F4A11}"/>
              </a:ext>
            </a:extLst>
          </p:cNvPr>
          <p:cNvSpPr/>
          <p:nvPr/>
        </p:nvSpPr>
        <p:spPr>
          <a:xfrm>
            <a:off x="154279" y="3581779"/>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sp>
        <p:nvSpPr>
          <p:cNvPr id="61" name="Rounded Rectangle 60">
            <a:extLst>
              <a:ext uri="{FF2B5EF4-FFF2-40B4-BE49-F238E27FC236}">
                <a16:creationId xmlns:a16="http://schemas.microsoft.com/office/drawing/2014/main" id="{3E2EA6D1-D34C-944F-B9BD-DB3022812245}"/>
              </a:ext>
            </a:extLst>
          </p:cNvPr>
          <p:cNvSpPr/>
          <p:nvPr/>
        </p:nvSpPr>
        <p:spPr>
          <a:xfrm>
            <a:off x="5445130" y="1038101"/>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cxnSp>
        <p:nvCxnSpPr>
          <p:cNvPr id="63" name="Elbow Connector 62">
            <a:extLst>
              <a:ext uri="{FF2B5EF4-FFF2-40B4-BE49-F238E27FC236}">
                <a16:creationId xmlns:a16="http://schemas.microsoft.com/office/drawing/2014/main" id="{9FBF8E8D-CB9E-0A48-BBE5-627B35EFC5EF}"/>
              </a:ext>
            </a:extLst>
          </p:cNvPr>
          <p:cNvCxnSpPr>
            <a:cxnSpLocks/>
            <a:stCxn id="61" idx="1"/>
            <a:endCxn id="34" idx="3"/>
          </p:cNvCxnSpPr>
          <p:nvPr/>
        </p:nvCxnSpPr>
        <p:spPr>
          <a:xfrm rot="10800000" flipV="1">
            <a:off x="3244360" y="1194062"/>
            <a:ext cx="2200770" cy="1061077"/>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8BBD8BE7-AD49-EB42-B845-AE7F860A6098}"/>
              </a:ext>
            </a:extLst>
          </p:cNvPr>
          <p:cNvGrpSpPr/>
          <p:nvPr/>
        </p:nvGrpSpPr>
        <p:grpSpPr>
          <a:xfrm>
            <a:off x="5296259" y="870400"/>
            <a:ext cx="358818" cy="323662"/>
            <a:chOff x="2191997" y="1852338"/>
            <a:chExt cx="496647" cy="513700"/>
          </a:xfrm>
        </p:grpSpPr>
        <p:sp>
          <p:nvSpPr>
            <p:cNvPr id="65" name="Oval 64">
              <a:extLst>
                <a:ext uri="{FF2B5EF4-FFF2-40B4-BE49-F238E27FC236}">
                  <a16:creationId xmlns:a16="http://schemas.microsoft.com/office/drawing/2014/main" id="{9A353297-B946-2A49-87D6-6B994184D6CD}"/>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67" name="Picture 66">
              <a:extLst>
                <a:ext uri="{FF2B5EF4-FFF2-40B4-BE49-F238E27FC236}">
                  <a16:creationId xmlns:a16="http://schemas.microsoft.com/office/drawing/2014/main" id="{67294FD4-4C9A-8B41-AD70-AA695F763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
        <p:nvSpPr>
          <p:cNvPr id="68" name="Rounded Rectangle 67">
            <a:extLst>
              <a:ext uri="{FF2B5EF4-FFF2-40B4-BE49-F238E27FC236}">
                <a16:creationId xmlns:a16="http://schemas.microsoft.com/office/drawing/2014/main" id="{729FBC4C-ED0B-F943-97B6-2EA2D38639B7}"/>
              </a:ext>
            </a:extLst>
          </p:cNvPr>
          <p:cNvSpPr/>
          <p:nvPr/>
        </p:nvSpPr>
        <p:spPr>
          <a:xfrm>
            <a:off x="198905" y="2930169"/>
            <a:ext cx="2998125" cy="5460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MQ</a:t>
            </a:r>
          </a:p>
        </p:txBody>
      </p:sp>
      <p:pic>
        <p:nvPicPr>
          <p:cNvPr id="69" name="Picture 68">
            <a:extLst>
              <a:ext uri="{FF2B5EF4-FFF2-40B4-BE49-F238E27FC236}">
                <a16:creationId xmlns:a16="http://schemas.microsoft.com/office/drawing/2014/main" id="{E37A7ECB-99FD-B946-ABAE-AEE0CACDA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231" y="2984236"/>
            <a:ext cx="584840" cy="400430"/>
          </a:xfrm>
          <a:prstGeom prst="rect">
            <a:avLst/>
          </a:prstGeom>
        </p:spPr>
      </p:pic>
      <p:cxnSp>
        <p:nvCxnSpPr>
          <p:cNvPr id="10" name="Elbow Connector 9">
            <a:extLst>
              <a:ext uri="{FF2B5EF4-FFF2-40B4-BE49-F238E27FC236}">
                <a16:creationId xmlns:a16="http://schemas.microsoft.com/office/drawing/2014/main" id="{E9594DC0-D6E5-4245-A623-C20E0243877A}"/>
              </a:ext>
            </a:extLst>
          </p:cNvPr>
          <p:cNvCxnSpPr>
            <a:cxnSpLocks/>
            <a:stCxn id="69" idx="2"/>
            <a:endCxn id="58" idx="0"/>
          </p:cNvCxnSpPr>
          <p:nvPr/>
        </p:nvCxnSpPr>
        <p:spPr>
          <a:xfrm rot="16200000" flipH="1">
            <a:off x="663432" y="3336885"/>
            <a:ext cx="197113" cy="292674"/>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2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Coexistence</a:t>
            </a:r>
          </a:p>
        </p:txBody>
      </p: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p:txBody>
          <a:bodyPr/>
          <a:lstStyle/>
          <a:p>
            <a:r>
              <a:rPr lang="en-US" dirty="0"/>
              <a:t>Can you run both at the same time</a:t>
            </a:r>
          </a:p>
          <a:p>
            <a:r>
              <a:rPr lang="en-US" dirty="0"/>
              <a:t>Separate UI</a:t>
            </a:r>
          </a:p>
          <a:p>
            <a:r>
              <a:rPr lang="en-US" dirty="0"/>
              <a:t>Any shared data or tasks?</a:t>
            </a:r>
          </a:p>
          <a:p>
            <a:r>
              <a:rPr lang="en-US" dirty="0"/>
              <a:t>All complex queries can be moved to microservice and run on eventually consistent data.</a:t>
            </a:r>
          </a:p>
          <a:p>
            <a:r>
              <a:rPr lang="en-US" dirty="0"/>
              <a:t>Migrate the transactional processing when necessary, as it is more complex</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59</a:t>
            </a:fld>
            <a:endParaRPr lang="en-US"/>
          </a:p>
        </p:txBody>
      </p:sp>
    </p:spTree>
    <p:extLst>
      <p:ext uri="{BB962C8B-B14F-4D97-AF65-F5344CB8AC3E}">
        <p14:creationId xmlns:p14="http://schemas.microsoft.com/office/powerpoint/2010/main" val="58543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p:txBody>
          <a:bodyPr/>
          <a:lstStyle/>
          <a:p>
            <a:r>
              <a:rPr lang="en-US" u="sng" dirty="0"/>
              <a:t>Table Of Content</a:t>
            </a:r>
            <a:endParaRPr lang="en-US" dirty="0"/>
          </a:p>
        </p:txBody>
      </p:sp>
      <p:sp>
        <p:nvSpPr>
          <p:cNvPr id="7" name="Content Placeholder 6">
            <a:extLst>
              <a:ext uri="{FF2B5EF4-FFF2-40B4-BE49-F238E27FC236}">
                <a16:creationId xmlns:a16="http://schemas.microsoft.com/office/drawing/2014/main" id="{C26DA107-4A1A-6347-A7DC-360C483FAE61}"/>
              </a:ext>
            </a:extLst>
          </p:cNvPr>
          <p:cNvSpPr>
            <a:spLocks noGrp="1"/>
          </p:cNvSpPr>
          <p:nvPr>
            <p:ph idx="1"/>
          </p:nvPr>
        </p:nvSpPr>
        <p:spPr/>
        <p:txBody>
          <a:bodyPr/>
          <a:lstStyle/>
          <a:p>
            <a:r>
              <a:rPr lang="en-US" dirty="0"/>
              <a:t>Why EDA in 2018?</a:t>
            </a:r>
          </a:p>
          <a:p>
            <a:r>
              <a:rPr lang="en-US" dirty="0"/>
              <a:t>Microservice Challenges</a:t>
            </a:r>
          </a:p>
          <a:p>
            <a:r>
              <a:rPr lang="en-US" dirty="0"/>
              <a:t>Reference Architecture</a:t>
            </a:r>
          </a:p>
          <a:p>
            <a:r>
              <a:rPr lang="en-US" dirty="0"/>
              <a:t>Kafka and Event Streams</a:t>
            </a:r>
          </a:p>
          <a:p>
            <a:r>
              <a:rPr lang="en-US" dirty="0"/>
              <a:t>Event Storming Methodology</a:t>
            </a:r>
          </a:p>
          <a:p>
            <a:r>
              <a:rPr lang="en-US" b="1" dirty="0"/>
              <a:t>Even-driven design patterns</a:t>
            </a:r>
          </a:p>
          <a:p>
            <a:r>
              <a:rPr lang="en-US" dirty="0"/>
              <a:t>Reference Implementation</a:t>
            </a:r>
          </a:p>
          <a:p>
            <a:r>
              <a:rPr lang="en-US" dirty="0"/>
              <a:t>Data replication for continuous availability</a:t>
            </a:r>
          </a:p>
          <a:p>
            <a:r>
              <a:rPr lang="en-US" dirty="0"/>
              <a:t>Real time analytics and AI</a:t>
            </a:r>
          </a:p>
          <a:p>
            <a:endParaRPr lang="en-US" dirty="0"/>
          </a:p>
        </p:txBody>
      </p:sp>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927164" y="3026879"/>
            <a:ext cx="3148599" cy="2110031"/>
          </a:xfrm>
          <a:prstGeom prst="rect">
            <a:avLst/>
          </a:prstGeom>
        </p:spPr>
      </p:pic>
    </p:spTree>
    <p:extLst>
      <p:ext uri="{BB962C8B-B14F-4D97-AF65-F5344CB8AC3E}">
        <p14:creationId xmlns:p14="http://schemas.microsoft.com/office/powerpoint/2010/main" val="113240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BFF4DAFF-5A08-7B44-A291-B629199A4A81}"/>
              </a:ext>
            </a:extLst>
          </p:cNvPr>
          <p:cNvCxnSpPr>
            <a:cxnSpLocks/>
          </p:cNvCxnSpPr>
          <p:nvPr/>
        </p:nvCxnSpPr>
        <p:spPr bwMode="auto">
          <a:xfrm>
            <a:off x="2964753" y="2327377"/>
            <a:ext cx="1804018" cy="0"/>
          </a:xfrm>
          <a:prstGeom prst="straightConnector1">
            <a:avLst/>
          </a:prstGeom>
          <a:noFill/>
          <a:ln w="127000" cap="flat" cmpd="sng" algn="ctr">
            <a:solidFill>
              <a:schemeClr val="tx1"/>
            </a:solidFill>
            <a:prstDash val="solid"/>
            <a:round/>
            <a:headEnd type="triangle" w="med" len="med"/>
            <a:tailEnd type="triangle"/>
          </a:ln>
          <a:effectLst/>
        </p:spPr>
      </p:cxnSp>
      <p:sp>
        <p:nvSpPr>
          <p:cNvPr id="2" name="Title 1"/>
          <p:cNvSpPr>
            <a:spLocks noGrp="1"/>
          </p:cNvSpPr>
          <p:nvPr>
            <p:ph type="title"/>
          </p:nvPr>
        </p:nvSpPr>
        <p:spPr/>
        <p:txBody>
          <a:bodyPr/>
          <a:lstStyle/>
          <a:p>
            <a:r>
              <a:rPr lang="en-GB" dirty="0"/>
              <a:t> IBM Event Streams | </a:t>
            </a:r>
            <a:r>
              <a:rPr lang="en-GB" b="1" dirty="0"/>
              <a:t>Integrates with IBM MQ</a:t>
            </a:r>
          </a:p>
        </p:txBody>
      </p:sp>
      <p:sp>
        <p:nvSpPr>
          <p:cNvPr id="5" name="Slide Number Placeholder 4"/>
          <p:cNvSpPr>
            <a:spLocks noGrp="1"/>
          </p:cNvSpPr>
          <p:nvPr>
            <p:ph type="sldNum" sz="quarter" idx="10"/>
          </p:nvPr>
        </p:nvSpPr>
        <p:spPr/>
        <p:txBody>
          <a:bodyPr/>
          <a:lstStyle/>
          <a:p>
            <a:fld id="{64A8A213-8E92-D94A-82D7-8578C89CAF17}" type="slidenum">
              <a:rPr lang="en-US" smtClean="0">
                <a:solidFill>
                  <a:srgbClr val="1D3548"/>
                </a:solidFill>
              </a:rPr>
              <a:pPr/>
              <a:t>60</a:t>
            </a:fld>
            <a:endParaRPr lang="en-US" dirty="0">
              <a:solidFill>
                <a:srgbClr val="1D3548"/>
              </a:solidFill>
            </a:endParaRPr>
          </a:p>
        </p:txBody>
      </p:sp>
      <p:sp>
        <p:nvSpPr>
          <p:cNvPr id="7" name="TextBox 6"/>
          <p:cNvSpPr txBox="1"/>
          <p:nvPr/>
        </p:nvSpPr>
        <p:spPr>
          <a:xfrm>
            <a:off x="392113" y="4060255"/>
            <a:ext cx="3868841" cy="404085"/>
          </a:xfrm>
          <a:prstGeom prst="rect">
            <a:avLst/>
          </a:prstGeom>
          <a:noFill/>
        </p:spPr>
        <p:txBody>
          <a:bodyPr wrap="square" rtlCol="0">
            <a:spAutoFit/>
          </a:bodyPr>
          <a:lstStyle/>
          <a:p>
            <a:r>
              <a:rPr lang="en-GB" sz="1013" b="1" dirty="0">
                <a:latin typeface="IBM Plex Sans" charset="0"/>
                <a:ea typeface="IBM Plex Sans" charset="0"/>
                <a:cs typeface="IBM Plex Sans" charset="0"/>
              </a:rPr>
              <a:t>IBM MQ </a:t>
            </a:r>
            <a:r>
              <a:rPr lang="en-GB" sz="1013" dirty="0">
                <a:latin typeface="IBM Plex Sans" charset="0"/>
                <a:ea typeface="IBM Plex Sans" charset="0"/>
                <a:cs typeface="IBM Plex Sans" charset="0"/>
              </a:rPr>
              <a:t>connects mission-critical Systems of Record, requiring </a:t>
            </a:r>
            <a:r>
              <a:rPr lang="en-GB" sz="1013" b="1" dirty="0">
                <a:latin typeface="IBM Plex Sans" charset="0"/>
                <a:ea typeface="IBM Plex Sans" charset="0"/>
                <a:cs typeface="IBM Plex Sans" charset="0"/>
              </a:rPr>
              <a:t>transactional</a:t>
            </a:r>
            <a:r>
              <a:rPr lang="en-GB" sz="1013" dirty="0">
                <a:latin typeface="IBM Plex Sans" charset="0"/>
                <a:ea typeface="IBM Plex Sans" charset="0"/>
                <a:cs typeface="IBM Plex Sans" charset="0"/>
              </a:rPr>
              <a:t>, </a:t>
            </a:r>
            <a:r>
              <a:rPr lang="en-GB" sz="1013" b="1" dirty="0">
                <a:latin typeface="IBM Plex Sans" charset="0"/>
                <a:ea typeface="IBM Plex Sans" charset="0"/>
                <a:cs typeface="IBM Plex Sans" charset="0"/>
              </a:rPr>
              <a:t>once-only delivery</a:t>
            </a:r>
            <a:r>
              <a:rPr lang="en-GB" sz="1013" dirty="0">
                <a:latin typeface="IBM Plex Sans" charset="0"/>
                <a:ea typeface="IBM Plex Sans" charset="0"/>
                <a:cs typeface="IBM Plex Sans" charset="0"/>
              </a:rPr>
              <a:t>, e.g. payment transactions</a:t>
            </a:r>
          </a:p>
        </p:txBody>
      </p:sp>
      <p:sp>
        <p:nvSpPr>
          <p:cNvPr id="11" name="TextBox 10">
            <a:extLst>
              <a:ext uri="{FF2B5EF4-FFF2-40B4-BE49-F238E27FC236}">
                <a16:creationId xmlns:a16="http://schemas.microsoft.com/office/drawing/2014/main" id="{293D3AEC-1DD1-0149-8C89-D43BF61B6AB7}"/>
              </a:ext>
            </a:extLst>
          </p:cNvPr>
          <p:cNvSpPr txBox="1"/>
          <p:nvPr/>
        </p:nvSpPr>
        <p:spPr>
          <a:xfrm>
            <a:off x="4675909" y="4060255"/>
            <a:ext cx="4193454" cy="559961"/>
          </a:xfrm>
          <a:prstGeom prst="rect">
            <a:avLst/>
          </a:prstGeom>
          <a:noFill/>
        </p:spPr>
        <p:txBody>
          <a:bodyPr wrap="square" rtlCol="0">
            <a:spAutoFit/>
          </a:bodyPr>
          <a:lstStyle/>
          <a:p>
            <a:r>
              <a:rPr lang="en-GB" sz="1013" b="1" dirty="0">
                <a:latin typeface="IBM Plex Sans" charset="0"/>
                <a:ea typeface="IBM Plex Sans" charset="0"/>
                <a:cs typeface="IBM Plex Sans" charset="0"/>
              </a:rPr>
              <a:t>IBM Event Streams </a:t>
            </a:r>
            <a:r>
              <a:rPr lang="en-GB" sz="1013" dirty="0">
                <a:latin typeface="IBM Plex Sans" charset="0"/>
                <a:ea typeface="IBM Plex Sans" charset="0"/>
                <a:cs typeface="IBM Plex Sans" charset="0"/>
              </a:rPr>
              <a:t>distributes and processes streams of events in real-time to intelligently engage with customers, e.g. alerts on spending patterns</a:t>
            </a:r>
          </a:p>
        </p:txBody>
      </p:sp>
      <p:pic>
        <p:nvPicPr>
          <p:cNvPr id="4" name="Picture 3">
            <a:extLst>
              <a:ext uri="{FF2B5EF4-FFF2-40B4-BE49-F238E27FC236}">
                <a16:creationId xmlns:a16="http://schemas.microsoft.com/office/drawing/2014/main" id="{623EC1BD-BE7B-0E48-B615-E6128F68BB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628" y="2884022"/>
            <a:ext cx="1921986" cy="960993"/>
          </a:xfrm>
          <a:prstGeom prst="rect">
            <a:avLst/>
          </a:prstGeom>
        </p:spPr>
      </p:pic>
      <p:pic>
        <p:nvPicPr>
          <p:cNvPr id="6" name="Picture 5">
            <a:extLst>
              <a:ext uri="{FF2B5EF4-FFF2-40B4-BE49-F238E27FC236}">
                <a16:creationId xmlns:a16="http://schemas.microsoft.com/office/drawing/2014/main" id="{112E548F-9AB2-414D-8D2A-18256BB856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5503" y="3146411"/>
            <a:ext cx="698604" cy="698604"/>
          </a:xfrm>
          <a:prstGeom prst="rect">
            <a:avLst/>
          </a:prstGeom>
        </p:spPr>
      </p:pic>
      <p:pic>
        <p:nvPicPr>
          <p:cNvPr id="15" name="Picture 14">
            <a:extLst>
              <a:ext uri="{FF2B5EF4-FFF2-40B4-BE49-F238E27FC236}">
                <a16:creationId xmlns:a16="http://schemas.microsoft.com/office/drawing/2014/main" id="{35C5DEBF-CF83-3A46-BCB8-DFC4004BF0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2167" y="801527"/>
            <a:ext cx="1419492" cy="596915"/>
          </a:xfrm>
          <a:prstGeom prst="rect">
            <a:avLst/>
          </a:prstGeom>
        </p:spPr>
      </p:pic>
      <p:cxnSp>
        <p:nvCxnSpPr>
          <p:cNvPr id="17" name="Straight Arrow Connector 16">
            <a:extLst>
              <a:ext uri="{FF2B5EF4-FFF2-40B4-BE49-F238E27FC236}">
                <a16:creationId xmlns:a16="http://schemas.microsoft.com/office/drawing/2014/main" id="{336CCBC1-370F-6140-BAC3-50EB29B9A60E}"/>
              </a:ext>
            </a:extLst>
          </p:cNvPr>
          <p:cNvCxnSpPr/>
          <p:nvPr/>
        </p:nvCxnSpPr>
        <p:spPr bwMode="auto">
          <a:xfrm>
            <a:off x="1998447" y="1398442"/>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0DCE181C-3748-B941-87B5-0012D1DC948A}"/>
              </a:ext>
            </a:extLst>
          </p:cNvPr>
          <p:cNvCxnSpPr>
            <a:cxnSpLocks/>
          </p:cNvCxnSpPr>
          <p:nvPr/>
        </p:nvCxnSpPr>
        <p:spPr bwMode="auto">
          <a:xfrm flipV="1">
            <a:off x="2586276" y="1476819"/>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8687ADCD-4BBC-E549-8680-28511CEE62E7}"/>
              </a:ext>
            </a:extLst>
          </p:cNvPr>
          <p:cNvCxnSpPr>
            <a:cxnSpLocks/>
          </p:cNvCxnSpPr>
          <p:nvPr/>
        </p:nvCxnSpPr>
        <p:spPr bwMode="auto">
          <a:xfrm flipV="1">
            <a:off x="2517696" y="2936594"/>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039749C-7A3C-4749-B95F-579C765ADD78}"/>
              </a:ext>
            </a:extLst>
          </p:cNvPr>
          <p:cNvCxnSpPr>
            <a:cxnSpLocks/>
          </p:cNvCxnSpPr>
          <p:nvPr/>
        </p:nvCxnSpPr>
        <p:spPr bwMode="auto">
          <a:xfrm flipV="1">
            <a:off x="1831896" y="2838623"/>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A3DA89A3-C5D0-E248-8E96-3C407CE2CCA6}"/>
              </a:ext>
            </a:extLst>
          </p:cNvPr>
          <p:cNvCxnSpPr>
            <a:cxnSpLocks/>
          </p:cNvCxnSpPr>
          <p:nvPr/>
        </p:nvCxnSpPr>
        <p:spPr bwMode="auto">
          <a:xfrm flipH="1">
            <a:off x="1511468" y="3289112"/>
            <a:ext cx="334029" cy="0"/>
          </a:xfrm>
          <a:prstGeom prst="straightConnector1">
            <a:avLst/>
          </a:prstGeom>
          <a:no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B7416896-F33F-9848-99EA-252BB4F75318}"/>
              </a:ext>
            </a:extLst>
          </p:cNvPr>
          <p:cNvCxnSpPr>
            <a:cxnSpLocks/>
          </p:cNvCxnSpPr>
          <p:nvPr/>
        </p:nvCxnSpPr>
        <p:spPr bwMode="auto">
          <a:xfrm>
            <a:off x="2501474" y="3382508"/>
            <a:ext cx="334029" cy="0"/>
          </a:xfrm>
          <a:prstGeom prst="straightConnector1">
            <a:avLst/>
          </a:prstGeom>
          <a:noFill/>
          <a:ln w="38100" cap="flat" cmpd="sng" algn="ctr">
            <a:solidFill>
              <a:schemeClr val="tx1"/>
            </a:solidFill>
            <a:prstDash val="solid"/>
            <a:round/>
            <a:headEnd type="none" w="med" len="med"/>
            <a:tailEnd type="triangle"/>
          </a:ln>
          <a:effectLst/>
        </p:spPr>
      </p:cxnSp>
      <p:sp>
        <p:nvSpPr>
          <p:cNvPr id="29" name="Rounded Rectangle 28">
            <a:extLst>
              <a:ext uri="{FF2B5EF4-FFF2-40B4-BE49-F238E27FC236}">
                <a16:creationId xmlns:a16="http://schemas.microsoft.com/office/drawing/2014/main" id="{9C2A1286-D3E8-AC49-9CCF-8CEDCD9EE6C6}"/>
              </a:ext>
            </a:extLst>
          </p:cNvPr>
          <p:cNvSpPr/>
          <p:nvPr/>
        </p:nvSpPr>
        <p:spPr>
          <a:xfrm>
            <a:off x="5646143" y="1927308"/>
            <a:ext cx="3280098" cy="805769"/>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t">
            <a:noAutofit/>
          </a:bodyPr>
          <a:lstStyle/>
          <a:p>
            <a:pPr algn="ctr" defTabSz="514350">
              <a:defRPr/>
            </a:pPr>
            <a:endParaRPr lang="en-US" sz="825" b="1" dirty="0">
              <a:solidFill>
                <a:srgbClr val="FFFFFF"/>
              </a:solidFill>
              <a:latin typeface="IBM Plex Sans SemiBold" charset="0"/>
              <a:ea typeface="IBM Plex Sans SemiBold" charset="0"/>
              <a:cs typeface="IBM Plex Sans SemiBold" charset="0"/>
            </a:endParaRPr>
          </a:p>
        </p:txBody>
      </p:sp>
      <p:cxnSp>
        <p:nvCxnSpPr>
          <p:cNvPr id="30" name="Straight Arrow Connector 29">
            <a:extLst>
              <a:ext uri="{FF2B5EF4-FFF2-40B4-BE49-F238E27FC236}">
                <a16:creationId xmlns:a16="http://schemas.microsoft.com/office/drawing/2014/main" id="{31CCB2FC-F48C-0E4C-B353-CB0CBA6B62BE}"/>
              </a:ext>
            </a:extLst>
          </p:cNvPr>
          <p:cNvCxnSpPr>
            <a:cxnSpLocks/>
          </p:cNvCxnSpPr>
          <p:nvPr/>
        </p:nvCxnSpPr>
        <p:spPr>
          <a:xfrm>
            <a:off x="7715849" y="2435682"/>
            <a:ext cx="0" cy="617382"/>
          </a:xfrm>
          <a:prstGeom prst="straightConnector1">
            <a:avLst/>
          </a:prstGeom>
          <a:ln w="34925" cap="rnd">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CA4BA42-37C9-994D-93AD-CBD5D5C44289}"/>
              </a:ext>
            </a:extLst>
          </p:cNvPr>
          <p:cNvCxnSpPr>
            <a:cxnSpLocks/>
            <a:endCxn id="34" idx="1"/>
          </p:cNvCxnSpPr>
          <p:nvPr/>
        </p:nvCxnSpPr>
        <p:spPr>
          <a:xfrm>
            <a:off x="6590275" y="3053064"/>
            <a:ext cx="326717" cy="0"/>
          </a:xfrm>
          <a:prstGeom prst="straightConnector1">
            <a:avLst/>
          </a:prstGeom>
          <a:ln w="34925" cap="rnd">
            <a:solidFill>
              <a:srgbClr val="295A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48C579F-B270-1146-8D86-CF12F0003C8F}"/>
              </a:ext>
            </a:extLst>
          </p:cNvPr>
          <p:cNvCxnSpPr>
            <a:cxnSpLocks/>
            <a:stCxn id="34" idx="3"/>
          </p:cNvCxnSpPr>
          <p:nvPr/>
        </p:nvCxnSpPr>
        <p:spPr>
          <a:xfrm>
            <a:off x="7429311" y="3053064"/>
            <a:ext cx="286538" cy="0"/>
          </a:xfrm>
          <a:prstGeom prst="straightConnector1">
            <a:avLst/>
          </a:prstGeom>
          <a:ln w="34925" cap="rnd">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5EC6D63-F5AE-DC49-AE47-BC8642EC25DA}"/>
              </a:ext>
            </a:extLst>
          </p:cNvPr>
          <p:cNvCxnSpPr/>
          <p:nvPr/>
        </p:nvCxnSpPr>
        <p:spPr>
          <a:xfrm>
            <a:off x="7227035" y="3053064"/>
            <a:ext cx="0" cy="0"/>
          </a:xfrm>
          <a:prstGeom prst="straightConnector1">
            <a:avLst/>
          </a:prstGeom>
          <a:ln w="34925" cap="rnd">
            <a:solidFill>
              <a:srgbClr val="0064FF"/>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23B675A0-9093-BA40-9DED-343F76AC7E8B}"/>
              </a:ext>
            </a:extLst>
          </p:cNvPr>
          <p:cNvPicPr>
            <a:picLocks noChangeAspect="1"/>
          </p:cNvPicPr>
          <p:nvPr/>
        </p:nvPicPr>
        <p:blipFill>
          <a:blip r:embed="rId6">
            <a:clrChange>
              <a:clrFrom>
                <a:srgbClr val="000000">
                  <a:alpha val="0"/>
                </a:srgbClr>
              </a:clrFrom>
              <a:clrTo>
                <a:srgbClr val="000000">
                  <a:alpha val="0"/>
                </a:srgbClr>
              </a:clrTo>
            </a:clrChange>
            <a:alphaModFix/>
            <a:biLevel thresh="25000"/>
          </a:blip>
          <a:stretch>
            <a:fillRect/>
          </a:stretch>
        </p:blipFill>
        <p:spPr>
          <a:xfrm>
            <a:off x="6916991" y="2788366"/>
            <a:ext cx="512319" cy="529397"/>
          </a:xfrm>
          <a:prstGeom prst="rect">
            <a:avLst/>
          </a:prstGeom>
          <a:noFill/>
        </p:spPr>
      </p:pic>
      <p:grpSp>
        <p:nvGrpSpPr>
          <p:cNvPr id="44" name="Group 43">
            <a:extLst>
              <a:ext uri="{FF2B5EF4-FFF2-40B4-BE49-F238E27FC236}">
                <a16:creationId xmlns:a16="http://schemas.microsoft.com/office/drawing/2014/main" id="{C89C2875-8CE6-E347-8949-A988C0249E5C}"/>
              </a:ext>
            </a:extLst>
          </p:cNvPr>
          <p:cNvGrpSpPr/>
          <p:nvPr/>
        </p:nvGrpSpPr>
        <p:grpSpPr>
          <a:xfrm>
            <a:off x="5980562" y="2196997"/>
            <a:ext cx="1219425" cy="146957"/>
            <a:chOff x="7163653" y="1457261"/>
            <a:chExt cx="737654" cy="251355"/>
          </a:xfrm>
          <a:solidFill>
            <a:srgbClr val="295AFF"/>
          </a:solidFill>
        </p:grpSpPr>
        <p:sp>
          <p:nvSpPr>
            <p:cNvPr id="45" name="Rounded Rectangle 75">
              <a:extLst>
                <a:ext uri="{FF2B5EF4-FFF2-40B4-BE49-F238E27FC236}">
                  <a16:creationId xmlns:a16="http://schemas.microsoft.com/office/drawing/2014/main" id="{29DBAAF8-77FB-AB4D-8425-151F242BA168}"/>
                </a:ext>
              </a:extLst>
            </p:cNvPr>
            <p:cNvSpPr/>
            <p:nvPr/>
          </p:nvSpPr>
          <p:spPr>
            <a:xfrm>
              <a:off x="7163653" y="1457261"/>
              <a:ext cx="737654" cy="251355"/>
            </a:xfrm>
            <a:prstGeom prst="flowChartTerminator">
              <a:avLst/>
            </a:prstGeom>
            <a:grpFill/>
            <a:ln w="15875">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46" name="Footer Placeholder 3">
              <a:extLst>
                <a:ext uri="{FF2B5EF4-FFF2-40B4-BE49-F238E27FC236}">
                  <a16:creationId xmlns:a16="http://schemas.microsoft.com/office/drawing/2014/main" id="{14367472-5714-0E4C-A1B9-AEAFBE001E44}"/>
                </a:ext>
              </a:extLst>
            </p:cNvPr>
            <p:cNvSpPr txBox="1">
              <a:spLocks/>
            </p:cNvSpPr>
            <p:nvPr/>
          </p:nvSpPr>
          <p:spPr>
            <a:xfrm>
              <a:off x="7183317" y="1514358"/>
              <a:ext cx="698326" cy="137160"/>
            </a:xfrm>
            <a:prstGeom prst="flowChartTerminator">
              <a:avLst/>
            </a:prstGeom>
            <a:grpFill/>
            <a:ln>
              <a:no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Transactions</a:t>
              </a:r>
            </a:p>
          </p:txBody>
        </p:sp>
      </p:grpSp>
      <p:grpSp>
        <p:nvGrpSpPr>
          <p:cNvPr id="47" name="Group 46">
            <a:extLst>
              <a:ext uri="{FF2B5EF4-FFF2-40B4-BE49-F238E27FC236}">
                <a16:creationId xmlns:a16="http://schemas.microsoft.com/office/drawing/2014/main" id="{18568BDD-FA5C-324C-8ECA-56398E57CD8F}"/>
              </a:ext>
            </a:extLst>
          </p:cNvPr>
          <p:cNvGrpSpPr/>
          <p:nvPr/>
        </p:nvGrpSpPr>
        <p:grpSpPr>
          <a:xfrm>
            <a:off x="7257380" y="2288725"/>
            <a:ext cx="879882" cy="146957"/>
            <a:chOff x="7163653" y="1457261"/>
            <a:chExt cx="737654" cy="251355"/>
          </a:xfrm>
          <a:solidFill>
            <a:schemeClr val="accent4"/>
          </a:solidFill>
        </p:grpSpPr>
        <p:sp>
          <p:nvSpPr>
            <p:cNvPr id="48" name="Rounded Rectangle 96">
              <a:extLst>
                <a:ext uri="{FF2B5EF4-FFF2-40B4-BE49-F238E27FC236}">
                  <a16:creationId xmlns:a16="http://schemas.microsoft.com/office/drawing/2014/main" id="{CA7ACAE6-50B9-A14C-9E49-3C5CE35385D1}"/>
                </a:ext>
              </a:extLst>
            </p:cNvPr>
            <p:cNvSpPr/>
            <p:nvPr/>
          </p:nvSpPr>
          <p:spPr>
            <a:xfrm>
              <a:off x="7163653" y="1457261"/>
              <a:ext cx="737654" cy="251355"/>
            </a:xfrm>
            <a:prstGeom prst="flowChartTerminator">
              <a:avLst/>
            </a:prstGeom>
            <a:grpFill/>
            <a:ln w="15875">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49" name="Footer Placeholder 3">
              <a:extLst>
                <a:ext uri="{FF2B5EF4-FFF2-40B4-BE49-F238E27FC236}">
                  <a16:creationId xmlns:a16="http://schemas.microsoft.com/office/drawing/2014/main" id="{8F41A661-8AEE-884F-9EBE-7AD25110B3F9}"/>
                </a:ext>
              </a:extLst>
            </p:cNvPr>
            <p:cNvSpPr txBox="1">
              <a:spLocks/>
            </p:cNvSpPr>
            <p:nvPr/>
          </p:nvSpPr>
          <p:spPr>
            <a:xfrm>
              <a:off x="7183317" y="1514358"/>
              <a:ext cx="698326" cy="137160"/>
            </a:xfrm>
            <a:prstGeom prst="flowChartTerminator">
              <a:avLst/>
            </a:prstGeom>
            <a:grpFill/>
            <a:ln>
              <a:solidFill>
                <a:schemeClr val="accent4"/>
              </a:solid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Alerts</a:t>
              </a:r>
            </a:p>
          </p:txBody>
        </p:sp>
      </p:grpSp>
      <p:grpSp>
        <p:nvGrpSpPr>
          <p:cNvPr id="53" name="Group 52">
            <a:extLst>
              <a:ext uri="{FF2B5EF4-FFF2-40B4-BE49-F238E27FC236}">
                <a16:creationId xmlns:a16="http://schemas.microsoft.com/office/drawing/2014/main" id="{84A1218F-9A2F-FE4F-9DB2-94F19418DAD5}"/>
              </a:ext>
            </a:extLst>
          </p:cNvPr>
          <p:cNvGrpSpPr/>
          <p:nvPr/>
        </p:nvGrpSpPr>
        <p:grpSpPr>
          <a:xfrm>
            <a:off x="7926952" y="1173934"/>
            <a:ext cx="829358" cy="260846"/>
            <a:chOff x="7163653" y="1422536"/>
            <a:chExt cx="737654" cy="347794"/>
          </a:xfrm>
          <a:solidFill>
            <a:schemeClr val="tx2"/>
          </a:solidFill>
        </p:grpSpPr>
        <p:sp>
          <p:nvSpPr>
            <p:cNvPr id="54" name="Rounded Rectangle 53">
              <a:extLst>
                <a:ext uri="{FF2B5EF4-FFF2-40B4-BE49-F238E27FC236}">
                  <a16:creationId xmlns:a16="http://schemas.microsoft.com/office/drawing/2014/main" id="{94A5A8BC-C5DF-EF49-8E7F-B97991FA07E1}"/>
                </a:ext>
              </a:extLst>
            </p:cNvPr>
            <p:cNvSpPr/>
            <p:nvPr/>
          </p:nvSpPr>
          <p:spPr>
            <a:xfrm>
              <a:off x="7163653" y="1422536"/>
              <a:ext cx="737654" cy="347794"/>
            </a:xfrm>
            <a:prstGeom prst="roundRect">
              <a:avLst>
                <a:gd name="adj" fmla="val 50000"/>
              </a:avLst>
            </a:prstGeom>
            <a:solidFill>
              <a:schemeClr val="accent4"/>
            </a:solidFill>
            <a:ln w="15875">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55" name="Footer Placeholder 3">
              <a:extLst>
                <a:ext uri="{FF2B5EF4-FFF2-40B4-BE49-F238E27FC236}">
                  <a16:creationId xmlns:a16="http://schemas.microsoft.com/office/drawing/2014/main" id="{092908DD-6632-5E4A-A0E4-8EE0B7AB7D26}"/>
                </a:ext>
              </a:extLst>
            </p:cNvPr>
            <p:cNvSpPr txBox="1">
              <a:spLocks/>
            </p:cNvSpPr>
            <p:nvPr/>
          </p:nvSpPr>
          <p:spPr>
            <a:xfrm>
              <a:off x="7183317" y="1514358"/>
              <a:ext cx="698326" cy="137160"/>
            </a:xfrm>
            <a:prstGeom prst="rect">
              <a:avLst/>
            </a:prstGeom>
            <a:no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Send push notifications</a:t>
              </a:r>
            </a:p>
          </p:txBody>
        </p:sp>
      </p:grpSp>
      <p:cxnSp>
        <p:nvCxnSpPr>
          <p:cNvPr id="56" name="Straight Arrow Connector 55">
            <a:extLst>
              <a:ext uri="{FF2B5EF4-FFF2-40B4-BE49-F238E27FC236}">
                <a16:creationId xmlns:a16="http://schemas.microsoft.com/office/drawing/2014/main" id="{EB94DC0A-389C-7443-A466-855FB61EEA64}"/>
              </a:ext>
            </a:extLst>
          </p:cNvPr>
          <p:cNvCxnSpPr>
            <a:cxnSpLocks/>
            <a:stCxn id="45" idx="2"/>
          </p:cNvCxnSpPr>
          <p:nvPr/>
        </p:nvCxnSpPr>
        <p:spPr>
          <a:xfrm>
            <a:off x="6590275" y="2343954"/>
            <a:ext cx="0" cy="709110"/>
          </a:xfrm>
          <a:prstGeom prst="straightConnector1">
            <a:avLst/>
          </a:prstGeom>
          <a:ln w="34925" cap="rnd">
            <a:solidFill>
              <a:srgbClr val="295AFF"/>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A410B0B-C157-CC4B-9786-CEF048B15317}"/>
              </a:ext>
            </a:extLst>
          </p:cNvPr>
          <p:cNvCxnSpPr>
            <a:cxnSpLocks/>
          </p:cNvCxnSpPr>
          <p:nvPr/>
        </p:nvCxnSpPr>
        <p:spPr>
          <a:xfrm flipV="1">
            <a:off x="8007348" y="1476706"/>
            <a:ext cx="260304" cy="761561"/>
          </a:xfrm>
          <a:prstGeom prst="straightConnector1">
            <a:avLst/>
          </a:prstGeom>
          <a:ln w="34925" cap="rnd">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bwMode="auto">
          <a:xfrm>
            <a:off x="5242023" y="2070743"/>
            <a:ext cx="513481" cy="504242"/>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2256" y="1665804"/>
            <a:ext cx="990981" cy="1308735"/>
          </a:xfrm>
          <a:prstGeom prst="rect">
            <a:avLst/>
          </a:prstGeom>
          <a:effectLst>
            <a:glow rad="101600">
              <a:schemeClr val="bg1"/>
            </a:glow>
          </a:effec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4941" y="1891866"/>
            <a:ext cx="977468" cy="990252"/>
          </a:xfrm>
          <a:prstGeom prst="rect">
            <a:avLst/>
          </a:prstGeom>
          <a:effectLst>
            <a:glow rad="203200">
              <a:schemeClr val="bg1"/>
            </a:glow>
          </a:effectLst>
        </p:spPr>
      </p:pic>
    </p:spTree>
    <p:extLst>
      <p:ext uri="{BB962C8B-B14F-4D97-AF65-F5344CB8AC3E}">
        <p14:creationId xmlns:p14="http://schemas.microsoft.com/office/powerpoint/2010/main" val="987049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4">
            <a:extLst>
              <a:ext uri="{FF2B5EF4-FFF2-40B4-BE49-F238E27FC236}">
                <a16:creationId xmlns:a16="http://schemas.microsoft.com/office/drawing/2014/main" id="{AFC38B93-EBEC-0B46-9A1A-683B8BF86252}"/>
              </a:ext>
            </a:extLst>
          </p:cNvPr>
          <p:cNvSpPr>
            <a:spLocks noChangeArrowheads="1"/>
          </p:cNvSpPr>
          <p:nvPr/>
        </p:nvSpPr>
        <p:spPr bwMode="auto">
          <a:xfrm>
            <a:off x="5649908" y="2022580"/>
            <a:ext cx="892800" cy="1925999"/>
          </a:xfrm>
          <a:prstGeom prst="roundRect">
            <a:avLst>
              <a:gd name="adj" fmla="val 16667"/>
            </a:avLst>
          </a:prstGeom>
          <a:solidFill>
            <a:schemeClr val="bg2"/>
          </a:solidFill>
          <a:ln w="12700">
            <a:solidFill>
              <a:schemeClr val="tx2">
                <a:lumMod val="50000"/>
              </a:schemeClr>
            </a:solidFill>
            <a:prstDash val="solid"/>
            <a:round/>
            <a:headEnd/>
            <a:tailEnd/>
          </a:ln>
        </p:spPr>
        <p:txBody>
          <a:bodyPr lIns="0" tIns="0" rIns="0" bIns="0" anchor="b" anchorCtr="1"/>
          <a:lstStyle/>
          <a:p>
            <a:pPr algn="ctr"/>
            <a:endParaRPr lang="en-US" sz="1333" dirty="0">
              <a:solidFill>
                <a:schemeClr val="bg1"/>
              </a:solidFill>
            </a:endParaRPr>
          </a:p>
        </p:txBody>
      </p:sp>
      <p:sp>
        <p:nvSpPr>
          <p:cNvPr id="2" name="Title 1"/>
          <p:cNvSpPr>
            <a:spLocks noGrp="1"/>
          </p:cNvSpPr>
          <p:nvPr>
            <p:ph type="title"/>
          </p:nvPr>
        </p:nvSpPr>
        <p:spPr>
          <a:xfrm>
            <a:off x="130978" y="194551"/>
            <a:ext cx="7599857" cy="381000"/>
          </a:xfrm>
        </p:spPr>
        <p:txBody>
          <a:bodyPr/>
          <a:lstStyle/>
          <a:p>
            <a:r>
              <a:rPr lang="en-US" dirty="0"/>
              <a:t>Kafka Connect MQ Source connector</a:t>
            </a:r>
          </a:p>
        </p:txBody>
      </p:sp>
      <p:sp>
        <p:nvSpPr>
          <p:cNvPr id="37" name="Rectangle 36">
            <a:extLst>
              <a:ext uri="{FF2B5EF4-FFF2-40B4-BE49-F238E27FC236}">
                <a16:creationId xmlns:a16="http://schemas.microsoft.com/office/drawing/2014/main" id="{BB1D991A-AA1F-D347-BC48-8EB03A5E731D}"/>
              </a:ext>
            </a:extLst>
          </p:cNvPr>
          <p:cNvSpPr/>
          <p:nvPr/>
        </p:nvSpPr>
        <p:spPr>
          <a:xfrm>
            <a:off x="1802001" y="1609038"/>
            <a:ext cx="3310449" cy="288252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t">
            <a:noAutofit/>
          </a:bodyPr>
          <a:lstStyle/>
          <a:p>
            <a:pPr algn="ctr"/>
            <a:r>
              <a:rPr lang="en-US" sz="1000" dirty="0">
                <a:solidFill>
                  <a:schemeClr val="tx1"/>
                </a:solidFill>
                <a:cs typeface="Arial"/>
              </a:rPr>
              <a:t>MQ Source connector</a:t>
            </a:r>
          </a:p>
        </p:txBody>
      </p:sp>
      <p:sp>
        <p:nvSpPr>
          <p:cNvPr id="45" name="Rounded Rectangle 44">
            <a:extLst>
              <a:ext uri="{FF2B5EF4-FFF2-40B4-BE49-F238E27FC236}">
                <a16:creationId xmlns:a16="http://schemas.microsoft.com/office/drawing/2014/main" id="{B988EB55-0648-5744-ADE6-2DB4B7439BCE}"/>
              </a:ext>
            </a:extLst>
          </p:cNvPr>
          <p:cNvSpPr/>
          <p:nvPr/>
        </p:nvSpPr>
        <p:spPr>
          <a:xfrm>
            <a:off x="255808" y="2022579"/>
            <a:ext cx="891729" cy="1927592"/>
          </a:xfrm>
          <a:prstGeom prst="roundRect">
            <a:avLst/>
          </a:prstGeom>
          <a:solidFill>
            <a:srgbClr val="5B7BB5"/>
          </a:solid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00" dirty="0">
              <a:solidFill>
                <a:schemeClr val="tx1"/>
              </a:solidFill>
              <a:cs typeface="Arial"/>
            </a:endParaRPr>
          </a:p>
        </p:txBody>
      </p:sp>
      <p:cxnSp>
        <p:nvCxnSpPr>
          <p:cNvPr id="48" name="Straight Arrow Connector 47">
            <a:extLst>
              <a:ext uri="{FF2B5EF4-FFF2-40B4-BE49-F238E27FC236}">
                <a16:creationId xmlns:a16="http://schemas.microsoft.com/office/drawing/2014/main" id="{6D5C24F9-1F21-0D4F-9A05-A46627E4D4AC}"/>
              </a:ext>
            </a:extLst>
          </p:cNvPr>
          <p:cNvCxnSpPr>
            <a:cxnSpLocks/>
            <a:stCxn id="56" idx="3"/>
            <a:endCxn id="37" idx="1"/>
          </p:cNvCxnSpPr>
          <p:nvPr/>
        </p:nvCxnSpPr>
        <p:spPr>
          <a:xfrm>
            <a:off x="1059307" y="2986375"/>
            <a:ext cx="742694" cy="6392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 Placeholder 7">
            <a:extLst>
              <a:ext uri="{FF2B5EF4-FFF2-40B4-BE49-F238E27FC236}">
                <a16:creationId xmlns:a16="http://schemas.microsoft.com/office/drawing/2014/main" id="{9F6F8102-BD6B-7A46-8074-B89AAA66C5E9}"/>
              </a:ext>
            </a:extLst>
          </p:cNvPr>
          <p:cNvSpPr txBox="1">
            <a:spLocks/>
          </p:cNvSpPr>
          <p:nvPr/>
        </p:nvSpPr>
        <p:spPr>
          <a:xfrm>
            <a:off x="6805085" y="1441344"/>
            <a:ext cx="2338913" cy="309006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Open-source – build it yourself</a:t>
            </a:r>
          </a:p>
          <a:p>
            <a:r>
              <a:rPr lang="en-US" sz="1200" dirty="0"/>
              <a:t>Use any supported MQ release</a:t>
            </a:r>
          </a:p>
          <a:p>
            <a:r>
              <a:rPr lang="en-US" sz="1200" dirty="0"/>
              <a:t>Uses JMS client internally</a:t>
            </a:r>
          </a:p>
          <a:p>
            <a:r>
              <a:rPr lang="en-US" sz="1200" dirty="0"/>
              <a:t>Client connections</a:t>
            </a:r>
          </a:p>
          <a:p>
            <a:r>
              <a:rPr lang="en-US" sz="1200" dirty="0"/>
              <a:t>Supports TLS, authentication</a:t>
            </a:r>
          </a:p>
          <a:p>
            <a:r>
              <a:rPr lang="en-US" sz="1200" dirty="0"/>
              <a:t>MQ queue-&gt;Kafka topic</a:t>
            </a:r>
          </a:p>
          <a:p>
            <a:r>
              <a:rPr lang="en-US" sz="1200" dirty="0"/>
              <a:t>Support for binary, text, JSON</a:t>
            </a:r>
          </a:p>
          <a:p>
            <a:r>
              <a:rPr lang="en-US" sz="1200" dirty="0"/>
              <a:t>Easy to extend</a:t>
            </a:r>
          </a:p>
        </p:txBody>
      </p:sp>
      <p:sp>
        <p:nvSpPr>
          <p:cNvPr id="36" name="Rectangle 35">
            <a:extLst>
              <a:ext uri="{FF2B5EF4-FFF2-40B4-BE49-F238E27FC236}">
                <a16:creationId xmlns:a16="http://schemas.microsoft.com/office/drawing/2014/main" id="{84871C74-94A8-2449-A6F8-371E9C039255}"/>
              </a:ext>
            </a:extLst>
          </p:cNvPr>
          <p:cNvSpPr/>
          <p:nvPr/>
        </p:nvSpPr>
        <p:spPr>
          <a:xfrm>
            <a:off x="2545695"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900" dirty="0" err="1">
                <a:solidFill>
                  <a:schemeClr val="tx1"/>
                </a:solidFill>
                <a:cs typeface="Arial"/>
              </a:rPr>
              <a:t>RecordBuilder</a:t>
            </a:r>
            <a:endParaRPr lang="en-US" sz="900" dirty="0">
              <a:solidFill>
                <a:schemeClr val="tx1"/>
              </a:solidFill>
              <a:cs typeface="Arial"/>
            </a:endParaRPr>
          </a:p>
        </p:txBody>
      </p:sp>
      <p:sp>
        <p:nvSpPr>
          <p:cNvPr id="41" name="Rectangle 40">
            <a:extLst>
              <a:ext uri="{FF2B5EF4-FFF2-40B4-BE49-F238E27FC236}">
                <a16:creationId xmlns:a16="http://schemas.microsoft.com/office/drawing/2014/main" id="{E9212A69-E717-3B4D-9D76-4B4BD4A9F1EC}"/>
              </a:ext>
            </a:extLst>
          </p:cNvPr>
          <p:cNvSpPr/>
          <p:nvPr/>
        </p:nvSpPr>
        <p:spPr>
          <a:xfrm>
            <a:off x="3663461"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1000" dirty="0">
                <a:solidFill>
                  <a:schemeClr val="tx1"/>
                </a:solidFill>
                <a:cs typeface="Arial"/>
              </a:rPr>
              <a:t>Converter</a:t>
            </a:r>
          </a:p>
        </p:txBody>
      </p:sp>
      <p:cxnSp>
        <p:nvCxnSpPr>
          <p:cNvPr id="49" name="Straight Arrow Connector 48">
            <a:extLst>
              <a:ext uri="{FF2B5EF4-FFF2-40B4-BE49-F238E27FC236}">
                <a16:creationId xmlns:a16="http://schemas.microsoft.com/office/drawing/2014/main" id="{E966CC16-7BCF-D244-B532-672DB0E25A23}"/>
              </a:ext>
            </a:extLst>
          </p:cNvPr>
          <p:cNvCxnSpPr>
            <a:cxnSpLocks/>
            <a:stCxn id="37" idx="3"/>
            <a:endCxn id="29" idx="1"/>
          </p:cNvCxnSpPr>
          <p:nvPr/>
        </p:nvCxnSpPr>
        <p:spPr>
          <a:xfrm flipV="1">
            <a:off x="5112450" y="2990504"/>
            <a:ext cx="590649" cy="59796"/>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A417E2F8-D766-FA41-AA96-754FCF8BB275}"/>
              </a:ext>
            </a:extLst>
          </p:cNvPr>
          <p:cNvSpPr/>
          <p:nvPr/>
        </p:nvSpPr>
        <p:spPr>
          <a:xfrm>
            <a:off x="3457226" y="4727079"/>
            <a:ext cx="5207000" cy="300082"/>
          </a:xfrm>
          <a:prstGeom prst="rect">
            <a:avLst/>
          </a:prstGeom>
        </p:spPr>
        <p:txBody>
          <a:bodyPr wrap="square">
            <a:spAutoFit/>
          </a:bodyPr>
          <a:lstStyle/>
          <a:p>
            <a:r>
              <a:rPr lang="en-US" dirty="0">
                <a:solidFill>
                  <a:srgbClr val="0000FF"/>
                </a:solidFill>
                <a:hlinkClick r:id="rId2"/>
              </a:rPr>
              <a:t>https://</a:t>
            </a:r>
            <a:r>
              <a:rPr lang="en-US" dirty="0" err="1">
                <a:solidFill>
                  <a:srgbClr val="0000FF"/>
                </a:solidFill>
                <a:hlinkClick r:id="rId2"/>
              </a:rPr>
              <a:t>github.com</a:t>
            </a:r>
            <a:r>
              <a:rPr lang="en-US" dirty="0">
                <a:solidFill>
                  <a:srgbClr val="0000FF"/>
                </a:solidFill>
                <a:hlinkClick r:id="rId2"/>
              </a:rPr>
              <a:t>/</a:t>
            </a:r>
            <a:r>
              <a:rPr lang="en-US" dirty="0" err="1">
                <a:solidFill>
                  <a:srgbClr val="0000FF"/>
                </a:solidFill>
                <a:hlinkClick r:id="rId2"/>
              </a:rPr>
              <a:t>ibm</a:t>
            </a:r>
            <a:r>
              <a:rPr lang="en-US" dirty="0">
                <a:solidFill>
                  <a:srgbClr val="0000FF"/>
                </a:solidFill>
                <a:hlinkClick r:id="rId2"/>
              </a:rPr>
              <a:t>-messaging/</a:t>
            </a:r>
            <a:r>
              <a:rPr lang="en-US" dirty="0" err="1">
                <a:solidFill>
                  <a:srgbClr val="0000FF"/>
                </a:solidFill>
                <a:hlinkClick r:id="rId2"/>
              </a:rPr>
              <a:t>kafka</a:t>
            </a:r>
            <a:r>
              <a:rPr lang="en-US" dirty="0">
                <a:solidFill>
                  <a:srgbClr val="0000FF"/>
                </a:solidFill>
                <a:hlinkClick r:id="rId2"/>
              </a:rPr>
              <a:t>-connect-</a:t>
            </a:r>
            <a:r>
              <a:rPr lang="en-US" dirty="0" err="1">
                <a:solidFill>
                  <a:srgbClr val="0000FF"/>
                </a:solidFill>
                <a:hlinkClick r:id="rId2"/>
              </a:rPr>
              <a:t>mq</a:t>
            </a:r>
            <a:r>
              <a:rPr lang="en-US" dirty="0">
                <a:solidFill>
                  <a:srgbClr val="0000FF"/>
                </a:solidFill>
                <a:hlinkClick r:id="rId2"/>
              </a:rPr>
              <a:t>-source</a:t>
            </a:r>
            <a:endParaRPr lang="en-US" dirty="0">
              <a:solidFill>
                <a:srgbClr val="0000FF"/>
              </a:solidFill>
            </a:endParaRPr>
          </a:p>
        </p:txBody>
      </p:sp>
      <p:sp>
        <p:nvSpPr>
          <p:cNvPr id="29" name="Rounded Rectangle 28">
            <a:extLst>
              <a:ext uri="{FF2B5EF4-FFF2-40B4-BE49-F238E27FC236}">
                <a16:creationId xmlns:a16="http://schemas.microsoft.com/office/drawing/2014/main" id="{2E97547F-B101-1B4D-AC49-E452C61BB3D3}"/>
              </a:ext>
            </a:extLst>
          </p:cNvPr>
          <p:cNvSpPr/>
          <p:nvPr/>
        </p:nvSpPr>
        <p:spPr bwMode="auto">
          <a:xfrm>
            <a:off x="5703099" y="2922449"/>
            <a:ext cx="765434" cy="136109"/>
          </a:xfrm>
          <a:prstGeom prst="roundRect">
            <a:avLst/>
          </a:prstGeom>
          <a:solidFill>
            <a:schemeClr val="accent4"/>
          </a:solidFill>
          <a:ln>
            <a:solidFill>
              <a:schemeClr val="accent4"/>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2"/>
                </a:solidFill>
              </a:rPr>
              <a:t>FROM.MQ.TOPIC</a:t>
            </a:r>
          </a:p>
        </p:txBody>
      </p:sp>
      <p:pic>
        <p:nvPicPr>
          <p:cNvPr id="53" name="Picture 52">
            <a:extLst>
              <a:ext uri="{FF2B5EF4-FFF2-40B4-BE49-F238E27FC236}">
                <a16:creationId xmlns:a16="http://schemas.microsoft.com/office/drawing/2014/main" id="{EA6EBFDC-4097-B148-B6C0-0D07ED379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66" y="2061830"/>
            <a:ext cx="584840" cy="584840"/>
          </a:xfrm>
          <a:prstGeom prst="rect">
            <a:avLst/>
          </a:prstGeom>
        </p:spPr>
      </p:pic>
      <p:sp>
        <p:nvSpPr>
          <p:cNvPr id="56" name="Rounded Rectangle 55">
            <a:extLst>
              <a:ext uri="{FF2B5EF4-FFF2-40B4-BE49-F238E27FC236}">
                <a16:creationId xmlns:a16="http://schemas.microsoft.com/office/drawing/2014/main" id="{79A7C10A-1E37-7142-8CD9-FFF3A3157A9B}"/>
              </a:ext>
            </a:extLst>
          </p:cNvPr>
          <p:cNvSpPr/>
          <p:nvPr/>
        </p:nvSpPr>
        <p:spPr bwMode="auto">
          <a:xfrm>
            <a:off x="330199" y="2922449"/>
            <a:ext cx="729108" cy="127851"/>
          </a:xfrm>
          <a:prstGeom prst="roundRect">
            <a:avLst/>
          </a:prstGeom>
          <a:solidFill>
            <a:schemeClr val="tx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1"/>
                </a:solidFill>
              </a:rPr>
              <a:t>TO.KAFKA.Q</a:t>
            </a:r>
          </a:p>
        </p:txBody>
      </p:sp>
      <p:sp>
        <p:nvSpPr>
          <p:cNvPr id="42" name="Rectangle 41">
            <a:extLst>
              <a:ext uri="{FF2B5EF4-FFF2-40B4-BE49-F238E27FC236}">
                <a16:creationId xmlns:a16="http://schemas.microsoft.com/office/drawing/2014/main" id="{DDFE353A-856C-9C4A-8ACC-A30BF5B3B676}"/>
              </a:ext>
            </a:extLst>
          </p:cNvPr>
          <p:cNvSpPr/>
          <p:nvPr/>
        </p:nvSpPr>
        <p:spPr>
          <a:xfrm>
            <a:off x="1989667"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MQ Message</a:t>
            </a:r>
          </a:p>
        </p:txBody>
      </p:sp>
      <p:sp>
        <p:nvSpPr>
          <p:cNvPr id="57" name="Rectangle 56">
            <a:extLst>
              <a:ext uri="{FF2B5EF4-FFF2-40B4-BE49-F238E27FC236}">
                <a16:creationId xmlns:a16="http://schemas.microsoft.com/office/drawing/2014/main" id="{55F5F28A-3ACF-5F43-92B3-4B98BCD6F99E}"/>
              </a:ext>
            </a:extLst>
          </p:cNvPr>
          <p:cNvSpPr/>
          <p:nvPr/>
        </p:nvSpPr>
        <p:spPr>
          <a:xfrm>
            <a:off x="2074333"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MQMD</a:t>
            </a:r>
          </a:p>
        </p:txBody>
      </p:sp>
      <p:sp>
        <p:nvSpPr>
          <p:cNvPr id="59" name="Rectangle 58">
            <a:extLst>
              <a:ext uri="{FF2B5EF4-FFF2-40B4-BE49-F238E27FC236}">
                <a16:creationId xmlns:a16="http://schemas.microsoft.com/office/drawing/2014/main" id="{AAAA202C-4989-6F42-8BBE-86C9F6D6259D}"/>
              </a:ext>
            </a:extLst>
          </p:cNvPr>
          <p:cNvSpPr/>
          <p:nvPr/>
        </p:nvSpPr>
        <p:spPr>
          <a:xfrm>
            <a:off x="2074333" y="3634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(MQRFH2)</a:t>
            </a:r>
          </a:p>
        </p:txBody>
      </p:sp>
      <p:sp>
        <p:nvSpPr>
          <p:cNvPr id="60" name="Rectangle 59">
            <a:extLst>
              <a:ext uri="{FF2B5EF4-FFF2-40B4-BE49-F238E27FC236}">
                <a16:creationId xmlns:a16="http://schemas.microsoft.com/office/drawing/2014/main" id="{B20B9B80-203E-8E4F-81A4-E89299910C14}"/>
              </a:ext>
            </a:extLst>
          </p:cNvPr>
          <p:cNvSpPr/>
          <p:nvPr/>
        </p:nvSpPr>
        <p:spPr>
          <a:xfrm>
            <a:off x="2074332" y="3762310"/>
            <a:ext cx="634747" cy="3175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Payload</a:t>
            </a:r>
          </a:p>
        </p:txBody>
      </p:sp>
      <p:sp>
        <p:nvSpPr>
          <p:cNvPr id="61" name="Rectangle 60">
            <a:extLst>
              <a:ext uri="{FF2B5EF4-FFF2-40B4-BE49-F238E27FC236}">
                <a16:creationId xmlns:a16="http://schemas.microsoft.com/office/drawing/2014/main" id="{BDC59151-ACE0-FD40-A13F-E9A9271F4183}"/>
              </a:ext>
            </a:extLst>
          </p:cNvPr>
          <p:cNvSpPr/>
          <p:nvPr/>
        </p:nvSpPr>
        <p:spPr>
          <a:xfrm>
            <a:off x="4161979"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Kafka Record</a:t>
            </a:r>
          </a:p>
        </p:txBody>
      </p:sp>
      <p:sp>
        <p:nvSpPr>
          <p:cNvPr id="62" name="Rectangle 61">
            <a:extLst>
              <a:ext uri="{FF2B5EF4-FFF2-40B4-BE49-F238E27FC236}">
                <a16:creationId xmlns:a16="http://schemas.microsoft.com/office/drawing/2014/main" id="{A3068250-440E-964F-9962-416F44DE3364}"/>
              </a:ext>
            </a:extLst>
          </p:cNvPr>
          <p:cNvSpPr/>
          <p:nvPr/>
        </p:nvSpPr>
        <p:spPr>
          <a:xfrm>
            <a:off x="4246645"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Null key</a:t>
            </a:r>
          </a:p>
        </p:txBody>
      </p:sp>
      <p:sp>
        <p:nvSpPr>
          <p:cNvPr id="64" name="Rectangle 63">
            <a:extLst>
              <a:ext uri="{FF2B5EF4-FFF2-40B4-BE49-F238E27FC236}">
                <a16:creationId xmlns:a16="http://schemas.microsoft.com/office/drawing/2014/main" id="{363AD6E0-7D1C-3441-9F86-AA48D1B914C9}"/>
              </a:ext>
            </a:extLst>
          </p:cNvPr>
          <p:cNvSpPr/>
          <p:nvPr/>
        </p:nvSpPr>
        <p:spPr>
          <a:xfrm>
            <a:off x="4246644"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latin typeface="Courier" pitchFamily="2" charset="0"/>
                <a:cs typeface="Arial"/>
              </a:rPr>
              <a:t>byte[]</a:t>
            </a:r>
          </a:p>
        </p:txBody>
      </p:sp>
      <p:sp>
        <p:nvSpPr>
          <p:cNvPr id="65" name="Rectangle 64">
            <a:extLst>
              <a:ext uri="{FF2B5EF4-FFF2-40B4-BE49-F238E27FC236}">
                <a16:creationId xmlns:a16="http://schemas.microsoft.com/office/drawing/2014/main" id="{1B6B769E-5407-FC4F-AD1F-74083709CB9E}"/>
              </a:ext>
            </a:extLst>
          </p:cNvPr>
          <p:cNvSpPr/>
          <p:nvPr/>
        </p:nvSpPr>
        <p:spPr>
          <a:xfrm>
            <a:off x="3075823"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err="1">
                <a:solidFill>
                  <a:schemeClr val="tx1"/>
                </a:solidFill>
                <a:cs typeface="Arial"/>
              </a:rPr>
              <a:t>SourceRecord</a:t>
            </a:r>
            <a:endParaRPr lang="en-US" sz="800" dirty="0">
              <a:solidFill>
                <a:schemeClr val="tx1"/>
              </a:solidFill>
              <a:cs typeface="Arial"/>
            </a:endParaRPr>
          </a:p>
        </p:txBody>
      </p:sp>
      <p:sp>
        <p:nvSpPr>
          <p:cNvPr id="66" name="Rectangle 65">
            <a:extLst>
              <a:ext uri="{FF2B5EF4-FFF2-40B4-BE49-F238E27FC236}">
                <a16:creationId xmlns:a16="http://schemas.microsoft.com/office/drawing/2014/main" id="{9041B98A-B9C9-D441-8372-89260805F42B}"/>
              </a:ext>
            </a:extLst>
          </p:cNvPr>
          <p:cNvSpPr/>
          <p:nvPr/>
        </p:nvSpPr>
        <p:spPr>
          <a:xfrm>
            <a:off x="3160489"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Schema</a:t>
            </a:r>
          </a:p>
        </p:txBody>
      </p:sp>
      <p:sp>
        <p:nvSpPr>
          <p:cNvPr id="68" name="Rectangle 67">
            <a:extLst>
              <a:ext uri="{FF2B5EF4-FFF2-40B4-BE49-F238E27FC236}">
                <a16:creationId xmlns:a16="http://schemas.microsoft.com/office/drawing/2014/main" id="{BF18CF8A-D3B8-0C4A-BBF5-14ED62794226}"/>
              </a:ext>
            </a:extLst>
          </p:cNvPr>
          <p:cNvSpPr/>
          <p:nvPr/>
        </p:nvSpPr>
        <p:spPr>
          <a:xfrm>
            <a:off x="3160488"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cs typeface="Arial"/>
              </a:rPr>
              <a:t>(may be complex)</a:t>
            </a:r>
          </a:p>
        </p:txBody>
      </p:sp>
      <p:cxnSp>
        <p:nvCxnSpPr>
          <p:cNvPr id="71" name="Curved Connector 70">
            <a:extLst>
              <a:ext uri="{FF2B5EF4-FFF2-40B4-BE49-F238E27FC236}">
                <a16:creationId xmlns:a16="http://schemas.microsoft.com/office/drawing/2014/main" id="{3FA4BFC9-B994-4A44-8BDE-4750C64A3C1B}"/>
              </a:ext>
            </a:extLst>
          </p:cNvPr>
          <p:cNvCxnSpPr>
            <a:stCxn id="42" idx="3"/>
            <a:endCxn id="36" idx="1"/>
          </p:cNvCxnSpPr>
          <p:nvPr/>
        </p:nvCxnSpPr>
        <p:spPr>
          <a:xfrm flipH="1" flipV="1">
            <a:off x="2545695" y="2550350"/>
            <a:ext cx="256772" cy="1105227"/>
          </a:xfrm>
          <a:prstGeom prst="curvedConnector5">
            <a:avLst>
              <a:gd name="adj1" fmla="val -36839"/>
              <a:gd name="adj2" fmla="val 65517"/>
              <a:gd name="adj3" fmla="val 1721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60E7762D-410A-F046-A31C-8FF5B5E5D6EA}"/>
              </a:ext>
            </a:extLst>
          </p:cNvPr>
          <p:cNvCxnSpPr>
            <a:cxnSpLocks/>
          </p:cNvCxnSpPr>
          <p:nvPr/>
        </p:nvCxnSpPr>
        <p:spPr>
          <a:xfrm flipH="1">
            <a:off x="3095022" y="2552608"/>
            <a:ext cx="218017" cy="1105227"/>
          </a:xfrm>
          <a:prstGeom prst="curvedConnector5">
            <a:avLst>
              <a:gd name="adj1" fmla="val -54369"/>
              <a:gd name="adj2" fmla="val 34483"/>
              <a:gd name="adj3" fmla="val 138835"/>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Curved Connector 78">
            <a:extLst>
              <a:ext uri="{FF2B5EF4-FFF2-40B4-BE49-F238E27FC236}">
                <a16:creationId xmlns:a16="http://schemas.microsoft.com/office/drawing/2014/main" id="{3489F7A2-29DC-5447-A809-062669E0BC3E}"/>
              </a:ext>
            </a:extLst>
          </p:cNvPr>
          <p:cNvCxnSpPr>
            <a:stCxn id="65" idx="3"/>
            <a:endCxn id="41" idx="1"/>
          </p:cNvCxnSpPr>
          <p:nvPr/>
        </p:nvCxnSpPr>
        <p:spPr>
          <a:xfrm flipH="1" flipV="1">
            <a:off x="3663461" y="2550350"/>
            <a:ext cx="225162" cy="1105227"/>
          </a:xfrm>
          <a:prstGeom prst="curvedConnector5">
            <a:avLst>
              <a:gd name="adj1" fmla="val -42335"/>
              <a:gd name="adj2" fmla="val 65517"/>
              <a:gd name="adj3" fmla="val 1526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Curved Connector 82">
            <a:extLst>
              <a:ext uri="{FF2B5EF4-FFF2-40B4-BE49-F238E27FC236}">
                <a16:creationId xmlns:a16="http://schemas.microsoft.com/office/drawing/2014/main" id="{3AB94FA8-8EBF-174E-9B60-0B464B89EC97}"/>
              </a:ext>
            </a:extLst>
          </p:cNvPr>
          <p:cNvCxnSpPr>
            <a:stCxn id="41" idx="3"/>
            <a:endCxn id="61" idx="1"/>
          </p:cNvCxnSpPr>
          <p:nvPr/>
        </p:nvCxnSpPr>
        <p:spPr>
          <a:xfrm flipH="1">
            <a:off x="4161979" y="2550350"/>
            <a:ext cx="249627" cy="1105227"/>
          </a:xfrm>
          <a:prstGeom prst="curvedConnector5">
            <a:avLst>
              <a:gd name="adj1" fmla="val -47485"/>
              <a:gd name="adj2" fmla="val 34483"/>
              <a:gd name="adj3" fmla="val 14070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D8D77C87-55BF-9949-A395-B7550159450E}"/>
              </a:ext>
            </a:extLst>
          </p:cNvPr>
          <p:cNvSpPr>
            <a:spLocks noGrp="1"/>
          </p:cNvSpPr>
          <p:nvPr>
            <p:ph type="sldNum" sz="quarter" idx="10"/>
          </p:nvPr>
        </p:nvSpPr>
        <p:spPr/>
        <p:txBody>
          <a:bodyPr/>
          <a:lstStyle/>
          <a:p>
            <a:fld id="{D0BE6F14-FF48-0F4F-A8AA-2E3F25371E4A}" type="slidenum">
              <a:rPr lang="en-US" smtClean="0"/>
              <a:pPr/>
              <a:t>61</a:t>
            </a:fld>
            <a:endParaRPr lang="en-US"/>
          </a:p>
        </p:txBody>
      </p:sp>
      <p:pic>
        <p:nvPicPr>
          <p:cNvPr id="32" name="Picture 31">
            <a:extLst>
              <a:ext uri="{FF2B5EF4-FFF2-40B4-BE49-F238E27FC236}">
                <a16:creationId xmlns:a16="http://schemas.microsoft.com/office/drawing/2014/main" id="{B4D58FAC-5BAD-5D49-A50C-7596A82E2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517" y="2095885"/>
            <a:ext cx="470418" cy="621256"/>
          </a:xfrm>
          <a:prstGeom prst="rect">
            <a:avLst/>
          </a:prstGeom>
          <a:effectLst>
            <a:glow rad="101600">
              <a:schemeClr val="bg1"/>
            </a:glow>
          </a:effectLst>
        </p:spPr>
      </p:pic>
    </p:spTree>
    <p:extLst>
      <p:ext uri="{BB962C8B-B14F-4D97-AF65-F5344CB8AC3E}">
        <p14:creationId xmlns:p14="http://schemas.microsoft.com/office/powerpoint/2010/main" val="1807983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4">
            <a:extLst>
              <a:ext uri="{FF2B5EF4-FFF2-40B4-BE49-F238E27FC236}">
                <a16:creationId xmlns:a16="http://schemas.microsoft.com/office/drawing/2014/main" id="{AFC38B93-EBEC-0B46-9A1A-683B8BF86252}"/>
              </a:ext>
            </a:extLst>
          </p:cNvPr>
          <p:cNvSpPr>
            <a:spLocks noChangeArrowheads="1"/>
          </p:cNvSpPr>
          <p:nvPr/>
        </p:nvSpPr>
        <p:spPr bwMode="auto">
          <a:xfrm>
            <a:off x="5649908" y="2022580"/>
            <a:ext cx="892800" cy="1925999"/>
          </a:xfrm>
          <a:prstGeom prst="roundRect">
            <a:avLst>
              <a:gd name="adj" fmla="val 16667"/>
            </a:avLst>
          </a:prstGeom>
          <a:solidFill>
            <a:srgbClr val="5B7BB5"/>
          </a:solidFill>
          <a:ln w="12700">
            <a:solidFill>
              <a:schemeClr val="tx2">
                <a:lumMod val="50000"/>
              </a:schemeClr>
            </a:solidFill>
            <a:prstDash val="solid"/>
            <a:round/>
            <a:headEnd/>
            <a:tailEnd/>
          </a:ln>
        </p:spPr>
        <p:txBody>
          <a:bodyPr lIns="0" tIns="0" rIns="0" bIns="0" anchor="b" anchorCtr="1"/>
          <a:lstStyle/>
          <a:p>
            <a:pPr algn="ctr"/>
            <a:endParaRPr lang="en-US" sz="1333" dirty="0">
              <a:solidFill>
                <a:schemeClr val="bg1"/>
              </a:solidFill>
            </a:endParaRPr>
          </a:p>
        </p:txBody>
      </p:sp>
      <p:sp>
        <p:nvSpPr>
          <p:cNvPr id="2" name="Title 1"/>
          <p:cNvSpPr>
            <a:spLocks noGrp="1"/>
          </p:cNvSpPr>
          <p:nvPr>
            <p:ph type="title"/>
          </p:nvPr>
        </p:nvSpPr>
        <p:spPr>
          <a:xfrm>
            <a:off x="228600" y="201168"/>
            <a:ext cx="6934200" cy="381000"/>
          </a:xfrm>
        </p:spPr>
        <p:txBody>
          <a:bodyPr/>
          <a:lstStyle/>
          <a:p>
            <a:r>
              <a:rPr lang="en-US" dirty="0"/>
              <a:t>Kafka Connect MQ Sink connector</a:t>
            </a:r>
          </a:p>
        </p:txBody>
      </p:sp>
      <p:sp>
        <p:nvSpPr>
          <p:cNvPr id="37" name="Rectangle 36">
            <a:extLst>
              <a:ext uri="{FF2B5EF4-FFF2-40B4-BE49-F238E27FC236}">
                <a16:creationId xmlns:a16="http://schemas.microsoft.com/office/drawing/2014/main" id="{BB1D991A-AA1F-D347-BC48-8EB03A5E731D}"/>
              </a:ext>
            </a:extLst>
          </p:cNvPr>
          <p:cNvSpPr/>
          <p:nvPr/>
        </p:nvSpPr>
        <p:spPr>
          <a:xfrm>
            <a:off x="1802001" y="1609038"/>
            <a:ext cx="3310449" cy="288252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t">
            <a:noAutofit/>
          </a:bodyPr>
          <a:lstStyle/>
          <a:p>
            <a:pPr algn="ctr"/>
            <a:r>
              <a:rPr lang="en-US" sz="1000" dirty="0">
                <a:solidFill>
                  <a:schemeClr val="tx1"/>
                </a:solidFill>
                <a:cs typeface="Arial"/>
              </a:rPr>
              <a:t>MQ Sink connector</a:t>
            </a:r>
          </a:p>
        </p:txBody>
      </p:sp>
      <p:sp>
        <p:nvSpPr>
          <p:cNvPr id="45" name="Rounded Rectangle 44">
            <a:extLst>
              <a:ext uri="{FF2B5EF4-FFF2-40B4-BE49-F238E27FC236}">
                <a16:creationId xmlns:a16="http://schemas.microsoft.com/office/drawing/2014/main" id="{B988EB55-0648-5744-ADE6-2DB4B7439BCE}"/>
              </a:ext>
            </a:extLst>
          </p:cNvPr>
          <p:cNvSpPr/>
          <p:nvPr/>
        </p:nvSpPr>
        <p:spPr>
          <a:xfrm>
            <a:off x="255808" y="2022579"/>
            <a:ext cx="891729" cy="1927592"/>
          </a:xfrm>
          <a:prstGeom prst="roundRect">
            <a:avLst/>
          </a:prstGeom>
          <a:solidFill>
            <a:schemeClr val="bg2"/>
          </a:solid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00" dirty="0">
              <a:solidFill>
                <a:schemeClr val="tx1"/>
              </a:solidFill>
              <a:cs typeface="Arial"/>
            </a:endParaRPr>
          </a:p>
        </p:txBody>
      </p:sp>
      <p:cxnSp>
        <p:nvCxnSpPr>
          <p:cNvPr id="48" name="Straight Arrow Connector 47">
            <a:extLst>
              <a:ext uri="{FF2B5EF4-FFF2-40B4-BE49-F238E27FC236}">
                <a16:creationId xmlns:a16="http://schemas.microsoft.com/office/drawing/2014/main" id="{6D5C24F9-1F21-0D4F-9A05-A46627E4D4AC}"/>
              </a:ext>
            </a:extLst>
          </p:cNvPr>
          <p:cNvCxnSpPr>
            <a:cxnSpLocks/>
            <a:stCxn id="56" idx="3"/>
            <a:endCxn id="37" idx="1"/>
          </p:cNvCxnSpPr>
          <p:nvPr/>
        </p:nvCxnSpPr>
        <p:spPr>
          <a:xfrm>
            <a:off x="1059307" y="2986375"/>
            <a:ext cx="742694" cy="6392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 Placeholder 7">
            <a:extLst>
              <a:ext uri="{FF2B5EF4-FFF2-40B4-BE49-F238E27FC236}">
                <a16:creationId xmlns:a16="http://schemas.microsoft.com/office/drawing/2014/main" id="{9F6F8102-BD6B-7A46-8074-B89AAA66C5E9}"/>
              </a:ext>
            </a:extLst>
          </p:cNvPr>
          <p:cNvSpPr txBox="1">
            <a:spLocks/>
          </p:cNvSpPr>
          <p:nvPr/>
        </p:nvSpPr>
        <p:spPr>
          <a:xfrm>
            <a:off x="6805085" y="1441344"/>
            <a:ext cx="2338913" cy="309006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Open-source – build it yourself</a:t>
            </a:r>
          </a:p>
          <a:p>
            <a:r>
              <a:rPr lang="en-US" sz="1200" dirty="0"/>
              <a:t>Use any supported MQ release</a:t>
            </a:r>
          </a:p>
          <a:p>
            <a:r>
              <a:rPr lang="en-US" sz="1200" dirty="0"/>
              <a:t>Uses JMS client internally</a:t>
            </a:r>
          </a:p>
          <a:p>
            <a:r>
              <a:rPr lang="en-US" sz="1200" dirty="0"/>
              <a:t>Client connections</a:t>
            </a:r>
          </a:p>
          <a:p>
            <a:r>
              <a:rPr lang="en-US" sz="1200" dirty="0"/>
              <a:t>Supports TLS, authentication</a:t>
            </a:r>
          </a:p>
          <a:p>
            <a:r>
              <a:rPr lang="en-US" sz="1200" dirty="0"/>
              <a:t>Kafka topic -&gt; MQ queue</a:t>
            </a:r>
          </a:p>
          <a:p>
            <a:r>
              <a:rPr lang="en-US" sz="1200" dirty="0"/>
              <a:t>Support for binary, text, JSON</a:t>
            </a:r>
          </a:p>
          <a:p>
            <a:r>
              <a:rPr lang="en-US" sz="1200" dirty="0"/>
              <a:t>Easy to extend</a:t>
            </a:r>
          </a:p>
        </p:txBody>
      </p:sp>
      <p:sp>
        <p:nvSpPr>
          <p:cNvPr id="36" name="Rectangle 35">
            <a:extLst>
              <a:ext uri="{FF2B5EF4-FFF2-40B4-BE49-F238E27FC236}">
                <a16:creationId xmlns:a16="http://schemas.microsoft.com/office/drawing/2014/main" id="{84871C74-94A8-2449-A6F8-371E9C039255}"/>
              </a:ext>
            </a:extLst>
          </p:cNvPr>
          <p:cNvSpPr/>
          <p:nvPr/>
        </p:nvSpPr>
        <p:spPr>
          <a:xfrm>
            <a:off x="2545695"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900" dirty="0">
                <a:solidFill>
                  <a:schemeClr val="tx1"/>
                </a:solidFill>
                <a:cs typeface="Arial"/>
              </a:rPr>
              <a:t>Converter</a:t>
            </a:r>
          </a:p>
        </p:txBody>
      </p:sp>
      <p:sp>
        <p:nvSpPr>
          <p:cNvPr id="41" name="Rectangle 40">
            <a:extLst>
              <a:ext uri="{FF2B5EF4-FFF2-40B4-BE49-F238E27FC236}">
                <a16:creationId xmlns:a16="http://schemas.microsoft.com/office/drawing/2014/main" id="{E9212A69-E717-3B4D-9D76-4B4BD4A9F1EC}"/>
              </a:ext>
            </a:extLst>
          </p:cNvPr>
          <p:cNvSpPr/>
          <p:nvPr/>
        </p:nvSpPr>
        <p:spPr>
          <a:xfrm>
            <a:off x="3663461"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800" dirty="0" err="1">
                <a:solidFill>
                  <a:schemeClr val="tx1"/>
                </a:solidFill>
                <a:cs typeface="Arial"/>
              </a:rPr>
              <a:t>MessageBuilder</a:t>
            </a:r>
            <a:endParaRPr lang="en-US" sz="800" dirty="0">
              <a:solidFill>
                <a:schemeClr val="tx1"/>
              </a:solidFill>
              <a:cs typeface="Arial"/>
            </a:endParaRPr>
          </a:p>
        </p:txBody>
      </p:sp>
      <p:cxnSp>
        <p:nvCxnSpPr>
          <p:cNvPr id="49" name="Straight Arrow Connector 48">
            <a:extLst>
              <a:ext uri="{FF2B5EF4-FFF2-40B4-BE49-F238E27FC236}">
                <a16:creationId xmlns:a16="http://schemas.microsoft.com/office/drawing/2014/main" id="{E966CC16-7BCF-D244-B532-672DB0E25A23}"/>
              </a:ext>
            </a:extLst>
          </p:cNvPr>
          <p:cNvCxnSpPr>
            <a:cxnSpLocks/>
            <a:stCxn id="37" idx="3"/>
            <a:endCxn id="29" idx="1"/>
          </p:cNvCxnSpPr>
          <p:nvPr/>
        </p:nvCxnSpPr>
        <p:spPr>
          <a:xfrm flipV="1">
            <a:off x="5112450" y="2990504"/>
            <a:ext cx="590649" cy="59796"/>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A417E2F8-D766-FA41-AA96-754FCF8BB275}"/>
              </a:ext>
            </a:extLst>
          </p:cNvPr>
          <p:cNvSpPr/>
          <p:nvPr/>
        </p:nvSpPr>
        <p:spPr>
          <a:xfrm>
            <a:off x="3457226" y="4727079"/>
            <a:ext cx="5207000" cy="300082"/>
          </a:xfrm>
          <a:prstGeom prst="rect">
            <a:avLst/>
          </a:prstGeom>
        </p:spPr>
        <p:txBody>
          <a:bodyPr wrap="square">
            <a:spAutoFit/>
          </a:bodyPr>
          <a:lstStyle/>
          <a:p>
            <a:r>
              <a:rPr lang="en-US" dirty="0">
                <a:hlinkClick r:id="rId2"/>
              </a:rPr>
              <a:t>https://</a:t>
            </a:r>
            <a:r>
              <a:rPr lang="en-US" dirty="0" err="1">
                <a:hlinkClick r:id="rId2"/>
              </a:rPr>
              <a:t>github.com</a:t>
            </a:r>
            <a:r>
              <a:rPr lang="en-US" dirty="0">
                <a:hlinkClick r:id="rId2"/>
              </a:rPr>
              <a:t>/</a:t>
            </a:r>
            <a:r>
              <a:rPr lang="en-US" dirty="0" err="1">
                <a:hlinkClick r:id="rId2"/>
              </a:rPr>
              <a:t>ibm</a:t>
            </a:r>
            <a:r>
              <a:rPr lang="en-US" dirty="0">
                <a:hlinkClick r:id="rId2"/>
              </a:rPr>
              <a:t>-messaging/</a:t>
            </a:r>
            <a:r>
              <a:rPr lang="en-US" dirty="0" err="1">
                <a:hlinkClick r:id="rId2"/>
              </a:rPr>
              <a:t>kafka</a:t>
            </a:r>
            <a:r>
              <a:rPr lang="en-US" dirty="0">
                <a:hlinkClick r:id="rId2"/>
              </a:rPr>
              <a:t>-connect-</a:t>
            </a:r>
            <a:r>
              <a:rPr lang="en-US" dirty="0" err="1">
                <a:hlinkClick r:id="rId2"/>
              </a:rPr>
              <a:t>mq</a:t>
            </a:r>
            <a:r>
              <a:rPr lang="en-US" dirty="0">
                <a:hlinkClick r:id="rId2"/>
              </a:rPr>
              <a:t>-sink</a:t>
            </a:r>
            <a:endParaRPr lang="en-US" dirty="0"/>
          </a:p>
        </p:txBody>
      </p:sp>
      <p:sp>
        <p:nvSpPr>
          <p:cNvPr id="29" name="Rounded Rectangle 28">
            <a:extLst>
              <a:ext uri="{FF2B5EF4-FFF2-40B4-BE49-F238E27FC236}">
                <a16:creationId xmlns:a16="http://schemas.microsoft.com/office/drawing/2014/main" id="{2E97547F-B101-1B4D-AC49-E452C61BB3D3}"/>
              </a:ext>
            </a:extLst>
          </p:cNvPr>
          <p:cNvSpPr/>
          <p:nvPr/>
        </p:nvSpPr>
        <p:spPr bwMode="auto">
          <a:xfrm>
            <a:off x="5703099" y="2922449"/>
            <a:ext cx="765434" cy="136109"/>
          </a:xfrm>
          <a:prstGeom prst="roundRect">
            <a:avLst/>
          </a:prstGeom>
          <a:solidFill>
            <a:schemeClr val="bg2"/>
          </a:solidFill>
          <a:ln>
            <a:solidFill>
              <a:schemeClr val="tx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tx1"/>
                </a:solidFill>
              </a:rPr>
              <a:t>FROM.KAFKA.Q</a:t>
            </a:r>
          </a:p>
        </p:txBody>
      </p:sp>
      <p:pic>
        <p:nvPicPr>
          <p:cNvPr id="53" name="Picture 52">
            <a:extLst>
              <a:ext uri="{FF2B5EF4-FFF2-40B4-BE49-F238E27FC236}">
                <a16:creationId xmlns:a16="http://schemas.microsoft.com/office/drawing/2014/main" id="{EA6EBFDC-4097-B148-B6C0-0D07ED379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57" y="2069138"/>
            <a:ext cx="584840" cy="584840"/>
          </a:xfrm>
          <a:prstGeom prst="rect">
            <a:avLst/>
          </a:prstGeom>
        </p:spPr>
      </p:pic>
      <p:sp>
        <p:nvSpPr>
          <p:cNvPr id="56" name="Rounded Rectangle 55">
            <a:extLst>
              <a:ext uri="{FF2B5EF4-FFF2-40B4-BE49-F238E27FC236}">
                <a16:creationId xmlns:a16="http://schemas.microsoft.com/office/drawing/2014/main" id="{79A7C10A-1E37-7142-8CD9-FFF3A3157A9B}"/>
              </a:ext>
            </a:extLst>
          </p:cNvPr>
          <p:cNvSpPr/>
          <p:nvPr/>
        </p:nvSpPr>
        <p:spPr bwMode="auto">
          <a:xfrm>
            <a:off x="330199" y="2922449"/>
            <a:ext cx="729108" cy="127851"/>
          </a:xfrm>
          <a:prstGeom prst="roundRect">
            <a:avLst/>
          </a:prstGeom>
          <a:solidFill>
            <a:schemeClr val="accent4"/>
          </a:solidFill>
          <a:ln>
            <a:solidFill>
              <a:schemeClr val="accent4"/>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2"/>
                </a:solidFill>
              </a:rPr>
              <a:t>TO.MQ.TOPIC</a:t>
            </a:r>
          </a:p>
        </p:txBody>
      </p:sp>
      <p:sp>
        <p:nvSpPr>
          <p:cNvPr id="42" name="Rectangle 41">
            <a:extLst>
              <a:ext uri="{FF2B5EF4-FFF2-40B4-BE49-F238E27FC236}">
                <a16:creationId xmlns:a16="http://schemas.microsoft.com/office/drawing/2014/main" id="{DDFE353A-856C-9C4A-8ACC-A30BF5B3B676}"/>
              </a:ext>
            </a:extLst>
          </p:cNvPr>
          <p:cNvSpPr/>
          <p:nvPr/>
        </p:nvSpPr>
        <p:spPr>
          <a:xfrm>
            <a:off x="1994294"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Kafka Record</a:t>
            </a:r>
          </a:p>
        </p:txBody>
      </p:sp>
      <p:sp>
        <p:nvSpPr>
          <p:cNvPr id="57" name="Rectangle 56">
            <a:extLst>
              <a:ext uri="{FF2B5EF4-FFF2-40B4-BE49-F238E27FC236}">
                <a16:creationId xmlns:a16="http://schemas.microsoft.com/office/drawing/2014/main" id="{55F5F28A-3ACF-5F43-92B3-4B98BCD6F99E}"/>
              </a:ext>
            </a:extLst>
          </p:cNvPr>
          <p:cNvSpPr/>
          <p:nvPr/>
        </p:nvSpPr>
        <p:spPr>
          <a:xfrm>
            <a:off x="2078960"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Key</a:t>
            </a:r>
          </a:p>
        </p:txBody>
      </p:sp>
      <p:sp>
        <p:nvSpPr>
          <p:cNvPr id="60" name="Rectangle 59">
            <a:extLst>
              <a:ext uri="{FF2B5EF4-FFF2-40B4-BE49-F238E27FC236}">
                <a16:creationId xmlns:a16="http://schemas.microsoft.com/office/drawing/2014/main" id="{B20B9B80-203E-8E4F-81A4-E89299910C14}"/>
              </a:ext>
            </a:extLst>
          </p:cNvPr>
          <p:cNvSpPr/>
          <p:nvPr/>
        </p:nvSpPr>
        <p:spPr>
          <a:xfrm>
            <a:off x="2078959" y="3628153"/>
            <a:ext cx="634747" cy="45165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latin typeface="Courier" pitchFamily="2" charset="0"/>
                <a:cs typeface="Arial"/>
              </a:rPr>
              <a:t>byte[]</a:t>
            </a:r>
          </a:p>
        </p:txBody>
      </p:sp>
      <p:sp>
        <p:nvSpPr>
          <p:cNvPr id="61" name="Rectangle 60">
            <a:extLst>
              <a:ext uri="{FF2B5EF4-FFF2-40B4-BE49-F238E27FC236}">
                <a16:creationId xmlns:a16="http://schemas.microsoft.com/office/drawing/2014/main" id="{BDC59151-ACE0-FD40-A13F-E9A9271F4183}"/>
              </a:ext>
            </a:extLst>
          </p:cNvPr>
          <p:cNvSpPr/>
          <p:nvPr/>
        </p:nvSpPr>
        <p:spPr>
          <a:xfrm>
            <a:off x="4154742"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MQ Message</a:t>
            </a:r>
          </a:p>
        </p:txBody>
      </p:sp>
      <p:sp>
        <p:nvSpPr>
          <p:cNvPr id="62" name="Rectangle 61">
            <a:extLst>
              <a:ext uri="{FF2B5EF4-FFF2-40B4-BE49-F238E27FC236}">
                <a16:creationId xmlns:a16="http://schemas.microsoft.com/office/drawing/2014/main" id="{A3068250-440E-964F-9962-416F44DE3364}"/>
              </a:ext>
            </a:extLst>
          </p:cNvPr>
          <p:cNvSpPr/>
          <p:nvPr/>
        </p:nvSpPr>
        <p:spPr>
          <a:xfrm>
            <a:off x="4239408"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MQMD</a:t>
            </a:r>
          </a:p>
        </p:txBody>
      </p:sp>
      <p:sp>
        <p:nvSpPr>
          <p:cNvPr id="64" name="Rectangle 63">
            <a:extLst>
              <a:ext uri="{FF2B5EF4-FFF2-40B4-BE49-F238E27FC236}">
                <a16:creationId xmlns:a16="http://schemas.microsoft.com/office/drawing/2014/main" id="{363AD6E0-7D1C-3441-9F86-AA48D1B914C9}"/>
              </a:ext>
            </a:extLst>
          </p:cNvPr>
          <p:cNvSpPr/>
          <p:nvPr/>
        </p:nvSpPr>
        <p:spPr>
          <a:xfrm>
            <a:off x="4239407" y="3767666"/>
            <a:ext cx="634747" cy="31214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Payload</a:t>
            </a:r>
          </a:p>
        </p:txBody>
      </p:sp>
      <p:sp>
        <p:nvSpPr>
          <p:cNvPr id="65" name="Rectangle 64">
            <a:extLst>
              <a:ext uri="{FF2B5EF4-FFF2-40B4-BE49-F238E27FC236}">
                <a16:creationId xmlns:a16="http://schemas.microsoft.com/office/drawing/2014/main" id="{1B6B769E-5407-FC4F-AD1F-74083709CB9E}"/>
              </a:ext>
            </a:extLst>
          </p:cNvPr>
          <p:cNvSpPr/>
          <p:nvPr/>
        </p:nvSpPr>
        <p:spPr>
          <a:xfrm>
            <a:off x="3075823"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err="1">
                <a:solidFill>
                  <a:schemeClr val="tx1"/>
                </a:solidFill>
                <a:cs typeface="Arial"/>
              </a:rPr>
              <a:t>SinkRecord</a:t>
            </a:r>
            <a:endParaRPr lang="en-US" sz="800" dirty="0">
              <a:solidFill>
                <a:schemeClr val="tx1"/>
              </a:solidFill>
              <a:cs typeface="Arial"/>
            </a:endParaRPr>
          </a:p>
        </p:txBody>
      </p:sp>
      <p:sp>
        <p:nvSpPr>
          <p:cNvPr id="66" name="Rectangle 65">
            <a:extLst>
              <a:ext uri="{FF2B5EF4-FFF2-40B4-BE49-F238E27FC236}">
                <a16:creationId xmlns:a16="http://schemas.microsoft.com/office/drawing/2014/main" id="{9041B98A-B9C9-D441-8372-89260805F42B}"/>
              </a:ext>
            </a:extLst>
          </p:cNvPr>
          <p:cNvSpPr/>
          <p:nvPr/>
        </p:nvSpPr>
        <p:spPr>
          <a:xfrm>
            <a:off x="3160489"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Schema</a:t>
            </a:r>
          </a:p>
        </p:txBody>
      </p:sp>
      <p:sp>
        <p:nvSpPr>
          <p:cNvPr id="68" name="Rectangle 67">
            <a:extLst>
              <a:ext uri="{FF2B5EF4-FFF2-40B4-BE49-F238E27FC236}">
                <a16:creationId xmlns:a16="http://schemas.microsoft.com/office/drawing/2014/main" id="{BF18CF8A-D3B8-0C4A-BBF5-14ED62794226}"/>
              </a:ext>
            </a:extLst>
          </p:cNvPr>
          <p:cNvSpPr/>
          <p:nvPr/>
        </p:nvSpPr>
        <p:spPr>
          <a:xfrm>
            <a:off x="3160488"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cs typeface="Arial"/>
              </a:rPr>
              <a:t>(may be complex)</a:t>
            </a:r>
          </a:p>
        </p:txBody>
      </p:sp>
      <p:cxnSp>
        <p:nvCxnSpPr>
          <p:cNvPr id="71" name="Curved Connector 70">
            <a:extLst>
              <a:ext uri="{FF2B5EF4-FFF2-40B4-BE49-F238E27FC236}">
                <a16:creationId xmlns:a16="http://schemas.microsoft.com/office/drawing/2014/main" id="{3FA4BFC9-B994-4A44-8BDE-4750C64A3C1B}"/>
              </a:ext>
            </a:extLst>
          </p:cNvPr>
          <p:cNvCxnSpPr>
            <a:stCxn id="42" idx="3"/>
            <a:endCxn id="36" idx="1"/>
          </p:cNvCxnSpPr>
          <p:nvPr/>
        </p:nvCxnSpPr>
        <p:spPr>
          <a:xfrm flipH="1" flipV="1">
            <a:off x="2545695" y="2550350"/>
            <a:ext cx="261399" cy="1105227"/>
          </a:xfrm>
          <a:prstGeom prst="curvedConnector5">
            <a:avLst>
              <a:gd name="adj1" fmla="val -34680"/>
              <a:gd name="adj2" fmla="val 65517"/>
              <a:gd name="adj3" fmla="val 164836"/>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60E7762D-410A-F046-A31C-8FF5B5E5D6EA}"/>
              </a:ext>
            </a:extLst>
          </p:cNvPr>
          <p:cNvCxnSpPr>
            <a:stCxn id="36" idx="3"/>
            <a:endCxn id="65" idx="1"/>
          </p:cNvCxnSpPr>
          <p:nvPr/>
        </p:nvCxnSpPr>
        <p:spPr>
          <a:xfrm flipH="1">
            <a:off x="3075823" y="2550350"/>
            <a:ext cx="218017" cy="1105227"/>
          </a:xfrm>
          <a:prstGeom prst="curvedConnector5">
            <a:avLst>
              <a:gd name="adj1" fmla="val -54369"/>
              <a:gd name="adj2" fmla="val 34483"/>
              <a:gd name="adj3" fmla="val 138835"/>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Curved Connector 78">
            <a:extLst>
              <a:ext uri="{FF2B5EF4-FFF2-40B4-BE49-F238E27FC236}">
                <a16:creationId xmlns:a16="http://schemas.microsoft.com/office/drawing/2014/main" id="{3489F7A2-29DC-5447-A809-062669E0BC3E}"/>
              </a:ext>
            </a:extLst>
          </p:cNvPr>
          <p:cNvCxnSpPr>
            <a:stCxn id="65" idx="3"/>
            <a:endCxn id="41" idx="1"/>
          </p:cNvCxnSpPr>
          <p:nvPr/>
        </p:nvCxnSpPr>
        <p:spPr>
          <a:xfrm flipH="1" flipV="1">
            <a:off x="3663461" y="2550350"/>
            <a:ext cx="225162" cy="1105227"/>
          </a:xfrm>
          <a:prstGeom prst="curvedConnector5">
            <a:avLst>
              <a:gd name="adj1" fmla="val -44086"/>
              <a:gd name="adj2" fmla="val 65517"/>
              <a:gd name="adj3" fmla="val 1526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Curved Connector 82">
            <a:extLst>
              <a:ext uri="{FF2B5EF4-FFF2-40B4-BE49-F238E27FC236}">
                <a16:creationId xmlns:a16="http://schemas.microsoft.com/office/drawing/2014/main" id="{3AB94FA8-8EBF-174E-9B60-0B464B89EC97}"/>
              </a:ext>
            </a:extLst>
          </p:cNvPr>
          <p:cNvCxnSpPr>
            <a:stCxn id="41" idx="3"/>
            <a:endCxn id="61" idx="1"/>
          </p:cNvCxnSpPr>
          <p:nvPr/>
        </p:nvCxnSpPr>
        <p:spPr>
          <a:xfrm flipH="1">
            <a:off x="4154742" y="2550350"/>
            <a:ext cx="256864" cy="1105227"/>
          </a:xfrm>
          <a:prstGeom prst="curvedConnector5">
            <a:avLst>
              <a:gd name="adj1" fmla="val -39895"/>
              <a:gd name="adj2" fmla="val 34483"/>
              <a:gd name="adj3" fmla="val 13222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AAAA202C-4989-6F42-8BBE-86C9F6D6259D}"/>
              </a:ext>
            </a:extLst>
          </p:cNvPr>
          <p:cNvSpPr/>
          <p:nvPr/>
        </p:nvSpPr>
        <p:spPr>
          <a:xfrm>
            <a:off x="4239407" y="3641567"/>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(MQRFH2)</a:t>
            </a:r>
          </a:p>
        </p:txBody>
      </p:sp>
      <p:sp>
        <p:nvSpPr>
          <p:cNvPr id="4" name="Slide Number Placeholder 3">
            <a:extLst>
              <a:ext uri="{FF2B5EF4-FFF2-40B4-BE49-F238E27FC236}">
                <a16:creationId xmlns:a16="http://schemas.microsoft.com/office/drawing/2014/main" id="{26724724-9BB5-4A42-9029-EB3B32F08FB7}"/>
              </a:ext>
            </a:extLst>
          </p:cNvPr>
          <p:cNvSpPr>
            <a:spLocks noGrp="1"/>
          </p:cNvSpPr>
          <p:nvPr>
            <p:ph type="sldNum" sz="quarter" idx="10"/>
          </p:nvPr>
        </p:nvSpPr>
        <p:spPr/>
        <p:txBody>
          <a:bodyPr/>
          <a:lstStyle/>
          <a:p>
            <a:fld id="{D0BE6F14-FF48-0F4F-A8AA-2E3F25371E4A}" type="slidenum">
              <a:rPr lang="en-US" smtClean="0"/>
              <a:pPr/>
              <a:t>62</a:t>
            </a:fld>
            <a:endParaRPr lang="en-US"/>
          </a:p>
        </p:txBody>
      </p:sp>
      <p:pic>
        <p:nvPicPr>
          <p:cNvPr id="32" name="Picture 31">
            <a:extLst>
              <a:ext uri="{FF2B5EF4-FFF2-40B4-BE49-F238E27FC236}">
                <a16:creationId xmlns:a16="http://schemas.microsoft.com/office/drawing/2014/main" id="{4689ADDD-48D6-C647-B142-20B9E978B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4" y="2113451"/>
            <a:ext cx="470418" cy="621256"/>
          </a:xfrm>
          <a:prstGeom prst="rect">
            <a:avLst/>
          </a:prstGeom>
          <a:effectLst>
            <a:glow rad="101600">
              <a:schemeClr val="bg1"/>
            </a:glow>
          </a:effectLst>
        </p:spPr>
      </p:pic>
    </p:spTree>
    <p:extLst>
      <p:ext uri="{BB962C8B-B14F-4D97-AF65-F5344CB8AC3E}">
        <p14:creationId xmlns:p14="http://schemas.microsoft.com/office/powerpoint/2010/main" val="1072031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63</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a:xfrm>
            <a:off x="228600" y="201168"/>
            <a:ext cx="4343400" cy="4493752"/>
          </a:xfrm>
        </p:spPr>
        <p:txBody>
          <a:bodyPr/>
          <a:lstStyle/>
          <a:p>
            <a:r>
              <a:rPr lang="en-US" u="sng" dirty="0"/>
              <a:t>Table Of Content</a:t>
            </a:r>
            <a:br>
              <a:rPr lang="en-US" dirty="0"/>
            </a:br>
            <a:br>
              <a:rPr lang="en-US" dirty="0"/>
            </a:br>
            <a:r>
              <a:rPr lang="en-US" dirty="0"/>
              <a:t>- </a:t>
            </a:r>
            <a:r>
              <a:rPr lang="en-US" sz="2000" dirty="0"/>
              <a:t>Why EDA in 2018</a:t>
            </a:r>
            <a:br>
              <a:rPr lang="en-US" sz="2000" dirty="0"/>
            </a:br>
            <a:br>
              <a:rPr lang="en-US" sz="2000" dirty="0"/>
            </a:br>
            <a:r>
              <a:rPr lang="en-US" sz="2000" dirty="0"/>
              <a:t>- Microservice Challenges</a:t>
            </a:r>
            <a:br>
              <a:rPr lang="en-US" sz="2000" dirty="0"/>
            </a:br>
            <a:br>
              <a:rPr lang="en-US" sz="2000" dirty="0"/>
            </a:br>
            <a:r>
              <a:rPr lang="en-US" sz="2000" dirty="0"/>
              <a:t>- Reference Architecture</a:t>
            </a:r>
            <a:br>
              <a:rPr lang="en-US" sz="2000" dirty="0"/>
            </a:br>
            <a:br>
              <a:rPr lang="en-US" sz="2000" dirty="0"/>
            </a:br>
            <a:r>
              <a:rPr lang="en-US" sz="2000" dirty="0"/>
              <a:t>- Even-driven design patterns</a:t>
            </a:r>
            <a:br>
              <a:rPr lang="en-US" sz="2000" dirty="0"/>
            </a:br>
            <a:br>
              <a:rPr lang="en-US" sz="2000" dirty="0"/>
            </a:br>
            <a:r>
              <a:rPr lang="en-US" sz="2000" b="1" dirty="0">
                <a:solidFill>
                  <a:schemeClr val="bg1">
                    <a:lumMod val="75000"/>
                    <a:lumOff val="25000"/>
                  </a:schemeClr>
                </a:solidFill>
              </a:rPr>
              <a:t>- Reference Implementation</a:t>
            </a:r>
            <a:br>
              <a:rPr lang="en-US" sz="2000" dirty="0"/>
            </a:br>
            <a:br>
              <a:rPr lang="en-US" sz="2000" dirty="0"/>
            </a:br>
            <a:r>
              <a:rPr lang="en-US" sz="2000" dirty="0"/>
              <a:t>- Real time analytics and AI</a:t>
            </a:r>
            <a:br>
              <a:rPr lang="en-US" sz="2000" dirty="0"/>
            </a:br>
            <a:br>
              <a:rPr lang="en-US" sz="2000" dirty="0"/>
            </a:br>
            <a:r>
              <a:rPr lang="en-US" sz="2000" dirty="0"/>
              <a:t>- Event Storming Methodology</a:t>
            </a:r>
            <a:endParaRPr lang="en-US" dirty="0"/>
          </a:p>
        </p:txBody>
      </p:sp>
      <p:sp>
        <p:nvSpPr>
          <p:cNvPr id="5" name="Title 3">
            <a:extLst>
              <a:ext uri="{FF2B5EF4-FFF2-40B4-BE49-F238E27FC236}">
                <a16:creationId xmlns:a16="http://schemas.microsoft.com/office/drawing/2014/main" id="{1D898E28-5304-EE45-B803-3BC4CB650194}"/>
              </a:ext>
            </a:extLst>
          </p:cNvPr>
          <p:cNvSpPr txBox="1">
            <a:spLocks/>
          </p:cNvSpPr>
          <p:nvPr/>
        </p:nvSpPr>
        <p:spPr>
          <a:xfrm>
            <a:off x="5009322" y="914400"/>
            <a:ext cx="3925956" cy="39042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cs typeface="Arial" charset="0"/>
              </a:rPr>
              <a:t>Architecture</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Continuous Availability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Disaster recovery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Security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Scaling</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CI/CD</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Servicing</a:t>
            </a: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777036" y="3379304"/>
            <a:ext cx="2632542" cy="1764196"/>
          </a:xfrm>
          <a:prstGeom prst="rect">
            <a:avLst/>
          </a:prstGeom>
        </p:spPr>
      </p:pic>
    </p:spTree>
    <p:extLst>
      <p:ext uri="{BB962C8B-B14F-4D97-AF65-F5344CB8AC3E}">
        <p14:creationId xmlns:p14="http://schemas.microsoft.com/office/powerpoint/2010/main" val="4066714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F0E9-C5E3-9F4A-85C0-0339AF5DE80E}"/>
              </a:ext>
            </a:extLst>
          </p:cNvPr>
          <p:cNvSpPr>
            <a:spLocks noGrp="1"/>
          </p:cNvSpPr>
          <p:nvPr>
            <p:ph type="title"/>
          </p:nvPr>
        </p:nvSpPr>
        <p:spPr/>
        <p:txBody>
          <a:bodyPr/>
          <a:lstStyle/>
          <a:p>
            <a:r>
              <a:rPr lang="en-US" dirty="0"/>
              <a:t>Reference Implementation</a:t>
            </a:r>
          </a:p>
        </p:txBody>
      </p:sp>
      <p:sp>
        <p:nvSpPr>
          <p:cNvPr id="3" name="Content Placeholder 2">
            <a:extLst>
              <a:ext uri="{FF2B5EF4-FFF2-40B4-BE49-F238E27FC236}">
                <a16:creationId xmlns:a16="http://schemas.microsoft.com/office/drawing/2014/main" id="{F3CBB5CE-00D1-F94F-8F62-C24F2C19E921}"/>
              </a:ext>
            </a:extLst>
          </p:cNvPr>
          <p:cNvSpPr>
            <a:spLocks noGrp="1"/>
          </p:cNvSpPr>
          <p:nvPr>
            <p:ph idx="1"/>
          </p:nvPr>
        </p:nvSpPr>
        <p:spPr>
          <a:xfrm>
            <a:off x="170332" y="709791"/>
            <a:ext cx="7912511" cy="3399741"/>
          </a:xfrm>
        </p:spPr>
        <p:txBody>
          <a:bodyPr/>
          <a:lstStyle/>
          <a:p>
            <a:r>
              <a:rPr lang="en-US" sz="1800" dirty="0"/>
              <a:t>Shows solution design process with Event and Insight Storming. </a:t>
            </a:r>
          </a:p>
          <a:p>
            <a:r>
              <a:rPr lang="en-US" sz="1800" dirty="0"/>
              <a:t>Shows event driven microservices implementing Event Sourcing and CQRS application patterns.</a:t>
            </a:r>
          </a:p>
          <a:p>
            <a:r>
              <a:rPr lang="en-US" sz="1800" dirty="0"/>
              <a:t>Demonstrate streaming analytics and intelligent apps pattern with machine learning </a:t>
            </a:r>
          </a:p>
          <a:p>
            <a:endParaRPr lang="en-US" sz="1800" dirty="0"/>
          </a:p>
        </p:txBody>
      </p:sp>
      <p:sp>
        <p:nvSpPr>
          <p:cNvPr id="4" name="Slide Number Placeholder 3">
            <a:extLst>
              <a:ext uri="{FF2B5EF4-FFF2-40B4-BE49-F238E27FC236}">
                <a16:creationId xmlns:a16="http://schemas.microsoft.com/office/drawing/2014/main" id="{112AEC49-AF6E-0540-8B85-F8C742CD1945}"/>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F63A97E-D605-DC42-8452-C14CD1FA87FA}" type="slidenum">
              <a:rPr kumimoji="0" lang="en-US" sz="900" b="0" i="0" u="none" strike="noStrike" kern="1200" cap="none" spc="0" normalizeH="0" baseline="0" noProof="0" smtClean="0">
                <a:ln>
                  <a:noFill/>
                </a:ln>
                <a:solidFill>
                  <a:srgbClr val="5AAAFA"/>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0" normalizeH="0" baseline="0" noProof="0">
              <a:ln>
                <a:noFill/>
              </a:ln>
              <a:solidFill>
                <a:srgbClr val="5AAAFA"/>
              </a:solidFill>
              <a:effectLst/>
              <a:uLnTx/>
              <a:uFillTx/>
              <a:latin typeface="Arial"/>
              <a:ea typeface="+mn-ea"/>
              <a:cs typeface="+mn-cs"/>
            </a:endParaRPr>
          </a:p>
        </p:txBody>
      </p:sp>
      <p:pic>
        <p:nvPicPr>
          <p:cNvPr id="7" name="Picture 6">
            <a:extLst>
              <a:ext uri="{FF2B5EF4-FFF2-40B4-BE49-F238E27FC236}">
                <a16:creationId xmlns:a16="http://schemas.microsoft.com/office/drawing/2014/main" id="{8C8B2729-5FC1-F841-8395-EADBD237B5EB}"/>
              </a:ext>
            </a:extLst>
          </p:cNvPr>
          <p:cNvPicPr>
            <a:picLocks noChangeAspect="1"/>
          </p:cNvPicPr>
          <p:nvPr/>
        </p:nvPicPr>
        <p:blipFill>
          <a:blip r:embed="rId2"/>
          <a:stretch>
            <a:fillRect/>
          </a:stretch>
        </p:blipFill>
        <p:spPr>
          <a:xfrm>
            <a:off x="3645816" y="2176670"/>
            <a:ext cx="5445054" cy="2920793"/>
          </a:xfrm>
          <a:prstGeom prst="rect">
            <a:avLst/>
          </a:prstGeom>
        </p:spPr>
      </p:pic>
      <p:sp>
        <p:nvSpPr>
          <p:cNvPr id="8" name="Content Placeholder 2">
            <a:extLst>
              <a:ext uri="{FF2B5EF4-FFF2-40B4-BE49-F238E27FC236}">
                <a16:creationId xmlns:a16="http://schemas.microsoft.com/office/drawing/2014/main" id="{140220CA-0976-5D44-8EF1-85FEC7457DC8}"/>
              </a:ext>
            </a:extLst>
          </p:cNvPr>
          <p:cNvSpPr txBox="1">
            <a:spLocks/>
          </p:cNvSpPr>
          <p:nvPr/>
        </p:nvSpPr>
        <p:spPr bwMode="auto">
          <a:xfrm>
            <a:off x="112667" y="3522489"/>
            <a:ext cx="4311052" cy="1174086"/>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0" fontAlgn="base" latinLnBrk="0" hangingPunct="0">
              <a:lnSpc>
                <a:spcPct val="100000"/>
              </a:lnSpc>
              <a:spcBef>
                <a:spcPts val="600"/>
              </a:spcBef>
              <a:spcAft>
                <a:spcPct val="0"/>
              </a:spcAft>
              <a:buClr>
                <a:srgbClr val="4178BE"/>
              </a:buClr>
              <a:buSzTx/>
              <a:buFont typeface="Arial" charset="0"/>
              <a:buNone/>
              <a:tabLst/>
              <a:defRPr/>
            </a:pPr>
            <a:endParaRPr kumimoji="0" lang="en-US" sz="1400" b="0" i="0" u="none" strike="noStrike" kern="1200" cap="none" spc="0" normalizeH="0" baseline="0" noProof="0" dirty="0">
              <a:ln>
                <a:noFill/>
              </a:ln>
              <a:solidFill>
                <a:srgbClr val="777677"/>
              </a:solidFill>
              <a:effectLst/>
              <a:uLnTx/>
              <a:uFillTx/>
              <a:latin typeface="Arial"/>
              <a:ea typeface="ＭＳ Ｐゴシック" charset="0"/>
              <a:cs typeface="+mn-cs"/>
            </a:endParaRPr>
          </a:p>
          <a:p>
            <a:pPr marL="0" marR="0" lvl="0" indent="0" algn="l" defTabSz="457189" rtl="0" eaLnBrk="0" fontAlgn="base" latinLnBrk="0" hangingPunct="0">
              <a:lnSpc>
                <a:spcPct val="100000"/>
              </a:lnSpc>
              <a:spcBef>
                <a:spcPts val="600"/>
              </a:spcBef>
              <a:spcAft>
                <a:spcPct val="0"/>
              </a:spcAft>
              <a:buClr>
                <a:srgbClr val="4178BE"/>
              </a:buClr>
              <a:buSzTx/>
              <a:buFont typeface="Arial" charset="0"/>
              <a:buNone/>
              <a:tabLst/>
              <a:defRPr/>
            </a:pPr>
            <a:r>
              <a:rPr kumimoji="0" lang="en-US" sz="1400" b="0" i="0" u="none" strike="noStrike" kern="1200" cap="none" spc="0" normalizeH="0" baseline="0" noProof="0" dirty="0">
                <a:ln>
                  <a:noFill/>
                </a:ln>
                <a:solidFill>
                  <a:srgbClr val="777677"/>
                </a:solidFill>
                <a:effectLst/>
                <a:uLnTx/>
                <a:uFillTx/>
                <a:latin typeface="Arial"/>
                <a:ea typeface="ＭＳ Ｐゴシック" charset="0"/>
                <a:cs typeface="+mn-cs"/>
                <a:hlinkClick r:id="rId3"/>
              </a:rPr>
              <a:t>https://ibm-cloud-architecture.github.io/refarch-kc</a:t>
            </a:r>
            <a:endParaRPr kumimoji="0" lang="en-US" sz="1400" b="0" i="0" u="none" strike="noStrike" kern="1200" cap="none" spc="0" normalizeH="0" baseline="0" noProof="0" dirty="0">
              <a:ln>
                <a:noFill/>
              </a:ln>
              <a:solidFill>
                <a:srgbClr val="777677"/>
              </a:solidFill>
              <a:effectLst/>
              <a:uLnTx/>
              <a:uFillTx/>
              <a:latin typeface="Arial"/>
              <a:ea typeface="ＭＳ Ｐゴシック" charset="0"/>
              <a:cs typeface="+mn-cs"/>
            </a:endParaRPr>
          </a:p>
          <a:p>
            <a:pPr marL="0" marR="0" lvl="0" indent="0" algn="l" defTabSz="457189" rtl="0" eaLnBrk="0" fontAlgn="base" latinLnBrk="0" hangingPunct="0">
              <a:lnSpc>
                <a:spcPct val="100000"/>
              </a:lnSpc>
              <a:spcBef>
                <a:spcPts val="600"/>
              </a:spcBef>
              <a:spcAft>
                <a:spcPct val="0"/>
              </a:spcAft>
              <a:buClr>
                <a:srgbClr val="4178BE"/>
              </a:buClr>
              <a:buSzTx/>
              <a:buFont typeface="Arial" charset="0"/>
              <a:buNone/>
              <a:tabLst/>
              <a:defRPr/>
            </a:pPr>
            <a:endParaRPr kumimoji="0" lang="en-US" sz="1400" b="0" i="0" u="none" strike="noStrike" kern="1200" cap="none" spc="0" normalizeH="0" baseline="0" noProof="0" dirty="0">
              <a:ln>
                <a:noFill/>
              </a:ln>
              <a:solidFill>
                <a:srgbClr val="777677"/>
              </a:solidFill>
              <a:effectLst/>
              <a:uLnTx/>
              <a:uFillTx/>
              <a:latin typeface="Arial"/>
              <a:ea typeface="ＭＳ Ｐゴシック" charset="0"/>
              <a:cs typeface="+mn-cs"/>
            </a:endParaRPr>
          </a:p>
        </p:txBody>
      </p:sp>
    </p:spTree>
    <p:extLst>
      <p:ext uri="{BB962C8B-B14F-4D97-AF65-F5344CB8AC3E}">
        <p14:creationId xmlns:p14="http://schemas.microsoft.com/office/powerpoint/2010/main" val="3646210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DBBA-E05C-404B-B38C-A13D0C01EF95}"/>
              </a:ext>
            </a:extLst>
          </p:cNvPr>
          <p:cNvSpPr>
            <a:spLocks noGrp="1"/>
          </p:cNvSpPr>
          <p:nvPr>
            <p:ph type="title"/>
          </p:nvPr>
        </p:nvSpPr>
        <p:spPr/>
        <p:txBody>
          <a:bodyPr/>
          <a:lstStyle/>
          <a:p>
            <a:r>
              <a:rPr lang="en-US" dirty="0"/>
              <a:t>Fleet Simulator</a:t>
            </a:r>
          </a:p>
        </p:txBody>
      </p:sp>
      <p:sp>
        <p:nvSpPr>
          <p:cNvPr id="3" name="Content Placeholder 2">
            <a:extLst>
              <a:ext uri="{FF2B5EF4-FFF2-40B4-BE49-F238E27FC236}">
                <a16:creationId xmlns:a16="http://schemas.microsoft.com/office/drawing/2014/main" id="{0B675780-3338-2C43-970A-2D560AEF75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8C8662-3C11-D845-8180-1C5E682B7DE1}"/>
              </a:ext>
            </a:extLst>
          </p:cNvPr>
          <p:cNvSpPr>
            <a:spLocks noGrp="1"/>
          </p:cNvSpPr>
          <p:nvPr>
            <p:ph type="sldNum" sz="quarter" idx="10"/>
          </p:nvPr>
        </p:nvSpPr>
        <p:spPr/>
        <p:txBody>
          <a:bodyPr/>
          <a:lstStyle/>
          <a:p>
            <a:fld id="{2F63A97E-D605-DC42-8452-C14CD1FA87FA}" type="slidenum">
              <a:rPr lang="en-US" smtClean="0">
                <a:solidFill>
                  <a:srgbClr val="5AAAFA"/>
                </a:solidFill>
              </a:rPr>
              <a:pPr/>
              <a:t>65</a:t>
            </a:fld>
            <a:endParaRPr lang="en-US">
              <a:solidFill>
                <a:srgbClr val="5AAAFA"/>
              </a:solidFill>
            </a:endParaRPr>
          </a:p>
        </p:txBody>
      </p:sp>
    </p:spTree>
    <p:extLst>
      <p:ext uri="{BB962C8B-B14F-4D97-AF65-F5344CB8AC3E}">
        <p14:creationId xmlns:p14="http://schemas.microsoft.com/office/powerpoint/2010/main" val="2989676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293688" y="901702"/>
            <a:ext cx="8393112" cy="788554"/>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66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29268"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112146"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296317"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479195"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663366"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50145" y="395426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30415" y="395426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10685" y="395426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91375" y="3735041"/>
            <a:ext cx="2644334"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488083" y="4282275"/>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72726" y="3717632"/>
            <a:ext cx="814647"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3210955" y="2100465"/>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3120563" y="2344497"/>
            <a:ext cx="257365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Container microservice as </a:t>
            </a:r>
            <a:r>
              <a:rPr kumimoji="0" lang="en-US" sz="1000" b="0" i="0" u="none" strike="noStrike" kern="1200" cap="none" spc="0" normalizeH="0" baseline="0" noProof="0" dirty="0" err="1">
                <a:ln>
                  <a:noFill/>
                </a:ln>
                <a:solidFill>
                  <a:prstClr val="white"/>
                </a:solidFill>
                <a:effectLst/>
                <a:uLnTx/>
                <a:uFillTx/>
                <a:latin typeface="Arial"/>
                <a:ea typeface="+mn-ea"/>
                <a:cs typeface="+mn-cs"/>
              </a:rPr>
              <a:t>KStreams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Oval 27">
            <a:extLst>
              <a:ext uri="{FF2B5EF4-FFF2-40B4-BE49-F238E27FC236}">
                <a16:creationId xmlns:a16="http://schemas.microsoft.com/office/drawing/2014/main" id="{1B75F909-1AEE-E24C-BB83-9694F642796B}"/>
              </a:ext>
            </a:extLst>
          </p:cNvPr>
          <p:cNvSpPr/>
          <p:nvPr/>
        </p:nvSpPr>
        <p:spPr>
          <a:xfrm>
            <a:off x="3335709" y="2720661"/>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3231978" y="2610726"/>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3090157" y="2820641"/>
            <a:ext cx="1329210" cy="253916"/>
          </a:xfrm>
          <a:prstGeom prst="rect">
            <a:avLst/>
          </a:prstGeom>
          <a:noFill/>
        </p:spPr>
        <p:txBody>
          <a:bodyPr wrap="none" rtlCol="0">
            <a:spAutoFit/>
          </a:bodyPr>
          <a:lstStyle/>
          <a:p>
            <a:r>
              <a:rPr lang="en-US" sz="1050" dirty="0" err="1">
                <a:solidFill>
                  <a:schemeClr val="bg1"/>
                </a:solidFill>
              </a:rPr>
              <a:t>KStream</a:t>
            </a:r>
            <a:r>
              <a:rPr lang="en-US" sz="1050" dirty="0">
                <a:solidFill>
                  <a:schemeClr val="bg1"/>
                </a:solidFill>
              </a:rPr>
              <a:t> -   </a:t>
            </a:r>
            <a:r>
              <a:rPr lang="en-US" sz="1050" dirty="0" err="1">
                <a:solidFill>
                  <a:schemeClr val="bg1"/>
                </a:solidFill>
              </a:rPr>
              <a:t>KTable</a:t>
            </a:r>
            <a:endParaRPr lang="en-US" sz="1050" dirty="0">
              <a:solidFill>
                <a:schemeClr val="bg1"/>
              </a:solidFil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2193132" y="3057239"/>
            <a:ext cx="1006665" cy="78738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3120563" y="3259264"/>
            <a:ext cx="2573655" cy="287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err="1">
                <a:ln>
                  <a:noFill/>
                </a:ln>
                <a:solidFill>
                  <a:prstClr val="white"/>
                </a:solidFill>
                <a:effectLst/>
                <a:uLnTx/>
                <a:uFillTx/>
                <a:latin typeface="Arial"/>
                <a:ea typeface="+mn-ea"/>
                <a:cs typeface="+mn-cs"/>
              </a:rPr>
              <a:t>OpenLiberty</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8683" y="3206228"/>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37">
            <a:extLst>
              <a:ext uri="{FF2B5EF4-FFF2-40B4-BE49-F238E27FC236}">
                <a16:creationId xmlns:a16="http://schemas.microsoft.com/office/drawing/2014/main" id="{5F93689E-576C-9342-A181-2B5FB1439500}"/>
              </a:ext>
            </a:extLst>
          </p:cNvPr>
          <p:cNvGrpSpPr/>
          <p:nvPr/>
        </p:nvGrpSpPr>
        <p:grpSpPr>
          <a:xfrm>
            <a:off x="4376398" y="2754656"/>
            <a:ext cx="348237" cy="393891"/>
            <a:chOff x="7180815" y="2496655"/>
            <a:chExt cx="612648" cy="617897"/>
          </a:xfrm>
        </p:grpSpPr>
        <p:sp>
          <p:nvSpPr>
            <p:cNvPr id="34" name="Rectangle 33">
              <a:extLst>
                <a:ext uri="{FF2B5EF4-FFF2-40B4-BE49-F238E27FC236}">
                  <a16:creationId xmlns:a16="http://schemas.microsoft.com/office/drawing/2014/main" id="{E40D73EA-97D2-2B4D-89EA-8E2BCBC23D16}"/>
                </a:ext>
              </a:extLst>
            </p:cNvPr>
            <p:cNvSpPr/>
            <p:nvPr/>
          </p:nvSpPr>
          <p:spPr>
            <a:xfrm>
              <a:off x="7440561" y="2571750"/>
              <a:ext cx="184355" cy="5428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Internal Storage 34">
              <a:extLst>
                <a:ext uri="{FF2B5EF4-FFF2-40B4-BE49-F238E27FC236}">
                  <a16:creationId xmlns:a16="http://schemas.microsoft.com/office/drawing/2014/main" id="{68414D12-5BEC-B649-A786-B17BAE691A2B}"/>
                </a:ext>
              </a:extLst>
            </p:cNvPr>
            <p:cNvSpPr/>
            <p:nvPr/>
          </p:nvSpPr>
          <p:spPr>
            <a:xfrm>
              <a:off x="7180815" y="2496655"/>
              <a:ext cx="612648" cy="612648"/>
            </a:xfrm>
            <a:prstGeom prst="flowChartInternalStorag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1320246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293688" y="901702"/>
            <a:ext cx="8393112" cy="788554"/>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67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42889"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62576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809938"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99281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17698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36376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154403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172430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04996" y="1887107"/>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2495164"/>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86347" y="1869698"/>
            <a:ext cx="814647"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3210955" y="2100465"/>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3120563" y="2344497"/>
            <a:ext cx="2573655" cy="17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Container microservice as </a:t>
            </a:r>
            <a:r>
              <a:rPr kumimoji="0" lang="en-US" sz="1000" b="0" i="0" u="none" strike="noStrike" kern="1200" cap="none" spc="0" normalizeH="0" baseline="0" noProof="0" dirty="0" err="1">
                <a:ln>
                  <a:noFill/>
                </a:ln>
                <a:solidFill>
                  <a:prstClr val="white"/>
                </a:solidFill>
                <a:effectLst/>
                <a:uLnTx/>
                <a:uFillTx/>
                <a:latin typeface="Arial"/>
                <a:ea typeface="+mn-ea"/>
                <a:cs typeface="+mn-cs"/>
              </a:rPr>
              <a:t>KStreams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Oval 27">
            <a:extLst>
              <a:ext uri="{FF2B5EF4-FFF2-40B4-BE49-F238E27FC236}">
                <a16:creationId xmlns:a16="http://schemas.microsoft.com/office/drawing/2014/main" id="{1B75F909-1AEE-E24C-BB83-9694F642796B}"/>
              </a:ext>
            </a:extLst>
          </p:cNvPr>
          <p:cNvSpPr/>
          <p:nvPr/>
        </p:nvSpPr>
        <p:spPr>
          <a:xfrm>
            <a:off x="3335709" y="2720661"/>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3231978" y="2610726"/>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3090157" y="2820641"/>
            <a:ext cx="1305165" cy="261610"/>
          </a:xfrm>
          <a:prstGeom prst="rect">
            <a:avLst/>
          </a:prstGeom>
          <a:noFill/>
        </p:spPr>
        <p:txBody>
          <a:bodyPr wrap="none" rtlCol="0">
            <a:spAutoFit/>
          </a:bodyPr>
          <a:lstStyle/>
          <a:p>
            <a:r>
              <a:rPr lang="en-US" sz="1050" dirty="0" err="1">
                <a:solidFill>
                  <a:schemeClr val="bg1"/>
                </a:solidFill>
              </a:rPr>
              <a:t>KStream</a:t>
            </a:r>
            <a:r>
              <a:rPr lang="en-US" sz="1050" dirty="0">
                <a:solidFill>
                  <a:schemeClr val="bg1"/>
                </a:solidFill>
              </a:rPr>
              <a:t> - </a:t>
            </a:r>
            <a:r>
              <a:rPr lang="en-US" sz="1050" dirty="0" err="1">
                <a:solidFill>
                  <a:schemeClr val="bg1"/>
                </a:solidFill>
              </a:rPr>
              <a:t>KTable</a:t>
            </a:r>
            <a:endParaRPr lang="en-US" sz="105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4341591" y="2791113"/>
            <a:ext cx="685625"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030716" y="1892006"/>
            <a:ext cx="845116" cy="1273765"/>
          </a:xfrm>
          <a:prstGeom prst="bentConnector4">
            <a:avLst>
              <a:gd name="adj1" fmla="val -50001"/>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3120563" y="4159815"/>
            <a:ext cx="2573655" cy="287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err="1">
                <a:ln>
                  <a:noFill/>
                </a:ln>
                <a:solidFill>
                  <a:prstClr val="white"/>
                </a:solidFill>
                <a:effectLst/>
                <a:uLnTx/>
                <a:uFillTx/>
                <a:latin typeface="Arial"/>
                <a:ea typeface="+mn-ea"/>
                <a:cs typeface="+mn-cs"/>
              </a:rPr>
              <a:t>OpenLiberty</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8683" y="4106779"/>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442889"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62576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809938"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99281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17698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36376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04996" y="3519192"/>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4127249"/>
            <a:ext cx="719507" cy="378203"/>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386347" y="3501783"/>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3186931" y="3376207"/>
            <a:ext cx="697023" cy="63464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244344" y="2949923"/>
            <a:ext cx="57320" cy="1634305"/>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3137379" y="3542008"/>
            <a:ext cx="1301959" cy="261610"/>
          </a:xfrm>
          <a:prstGeom prst="rect">
            <a:avLst/>
          </a:prstGeom>
          <a:noFill/>
        </p:spPr>
        <p:txBody>
          <a:bodyPr wrap="none" rtlCol="0">
            <a:spAutoFit/>
          </a:bodyPr>
          <a:lstStyle/>
          <a:p>
            <a:r>
              <a:rPr lang="en-US" sz="1100" dirty="0" err="1">
                <a:solidFill>
                  <a:schemeClr val="bg1"/>
                </a:solidFill>
              </a:rPr>
              <a:t>Kstreams</a:t>
            </a:r>
            <a:r>
              <a:rPr lang="en-US" sz="1100"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4612918" y="3319591"/>
            <a:ext cx="774349" cy="30629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4310354" y="2881653"/>
            <a:ext cx="716863" cy="230832"/>
          </a:xfrm>
          <a:prstGeom prst="rect">
            <a:avLst/>
          </a:prstGeom>
          <a:noFill/>
        </p:spPr>
        <p:txBody>
          <a:bodyPr wrap="none" rtlCol="0">
            <a:spAutoFit/>
          </a:bodyPr>
          <a:lstStyle/>
          <a:p>
            <a:r>
              <a:rPr lang="en-US" sz="9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4545879" y="3394273"/>
            <a:ext cx="954107" cy="230832"/>
          </a:xfrm>
          <a:prstGeom prst="rect">
            <a:avLst/>
          </a:prstGeom>
          <a:noFill/>
        </p:spPr>
        <p:txBody>
          <a:bodyPr wrap="none" rtlCol="0">
            <a:spAutoFit/>
          </a:bodyPr>
          <a:lstStyle/>
          <a:p>
            <a:r>
              <a:rPr lang="en-US" sz="900" dirty="0"/>
              <a:t>City-containers</a:t>
            </a:r>
          </a:p>
        </p:txBody>
      </p:sp>
    </p:spTree>
    <p:extLst>
      <p:ext uri="{BB962C8B-B14F-4D97-AF65-F5344CB8AC3E}">
        <p14:creationId xmlns:p14="http://schemas.microsoft.com/office/powerpoint/2010/main" val="1127536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3120563" y="2344497"/>
            <a:ext cx="2573655" cy="17827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B050"/>
                </a:solidFill>
                <a:effectLst/>
                <a:uLnTx/>
                <a:uFillTx/>
                <a:latin typeface="Arial"/>
                <a:ea typeface="+mn-ea"/>
                <a:cs typeface="+mn-cs"/>
              </a:rPr>
              <a:t>Container microservice </a:t>
            </a:r>
            <a:r>
              <a:rPr kumimoji="0" lang="en-US" sz="1000" b="0" i="0" u="none" strike="noStrike" kern="1200" cap="none" spc="0" normalizeH="0" baseline="0" noProof="0" dirty="0" err="1">
                <a:ln>
                  <a:noFill/>
                </a:ln>
                <a:solidFill>
                  <a:srgbClr val="00B050"/>
                </a:solidFill>
                <a:effectLst/>
                <a:uLnTx/>
                <a:uFillTx/>
                <a:latin typeface="Arial"/>
                <a:ea typeface="+mn-ea"/>
                <a:cs typeface="+mn-cs"/>
              </a:rPr>
              <a:t>Springboot</a:t>
            </a: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293688" y="901702"/>
            <a:ext cx="8393112" cy="476683"/>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68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42889"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62576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809938"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99281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17698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36376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154403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172430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04996" y="1887107"/>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2495164"/>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86347" y="1869698"/>
            <a:ext cx="814647"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3210955" y="2100465"/>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3335709" y="2720661"/>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3231978" y="2610726"/>
            <a:ext cx="634649" cy="697023"/>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3090157" y="2820641"/>
            <a:ext cx="1550424" cy="253916"/>
          </a:xfrm>
          <a:prstGeom prst="rect">
            <a:avLst/>
          </a:prstGeom>
          <a:noFill/>
        </p:spPr>
        <p:txBody>
          <a:bodyPr wrap="none" rtlCol="0">
            <a:spAutoFit/>
          </a:bodyPr>
          <a:lstStyle/>
          <a:p>
            <a:r>
              <a:rPr lang="en-US" sz="105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7102643" y="2475936"/>
            <a:ext cx="685625"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032639" y="1890082"/>
            <a:ext cx="841269" cy="1273765"/>
          </a:xfrm>
          <a:prstGeom prst="bentConnector4">
            <a:avLst>
              <a:gd name="adj1" fmla="val -2717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3120563" y="4159815"/>
            <a:ext cx="2573655" cy="287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63893" y="4240152"/>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442889"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62576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809938"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99281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17698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36376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04996" y="3519192"/>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4127249"/>
            <a:ext cx="719507" cy="378203"/>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386347" y="3501783"/>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3186931" y="3376207"/>
            <a:ext cx="697023" cy="63464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244344" y="2949923"/>
            <a:ext cx="57320" cy="1634305"/>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3137379" y="3542008"/>
            <a:ext cx="1358064" cy="261610"/>
          </a:xfrm>
          <a:prstGeom prst="rect">
            <a:avLst/>
          </a:prstGeom>
          <a:noFill/>
        </p:spPr>
        <p:txBody>
          <a:bodyPr wrap="none" rtlCol="0">
            <a:spAutoFit/>
          </a:bodyPr>
          <a:lstStyle/>
          <a:p>
            <a:r>
              <a:rPr lang="en-US" sz="1100"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7071874" y="3294250"/>
            <a:ext cx="774349" cy="30629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7090348" y="2559760"/>
            <a:ext cx="716863" cy="230832"/>
          </a:xfrm>
          <a:prstGeom prst="rect">
            <a:avLst/>
          </a:prstGeom>
          <a:noFill/>
        </p:spPr>
        <p:txBody>
          <a:bodyPr wrap="none" rtlCol="0">
            <a:spAutoFit/>
          </a:bodyPr>
          <a:lstStyle/>
          <a:p>
            <a:r>
              <a:rPr lang="en-US" sz="9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991533" y="3379831"/>
            <a:ext cx="954107" cy="230832"/>
          </a:xfrm>
          <a:prstGeom prst="rect">
            <a:avLst/>
          </a:prstGeom>
          <a:noFill/>
        </p:spPr>
        <p:txBody>
          <a:bodyPr wrap="none" rtlCol="0">
            <a:spAutoFit/>
          </a:bodyPr>
          <a:lstStyle/>
          <a:p>
            <a:r>
              <a:rPr lang="en-US" sz="9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5000092" y="3370115"/>
            <a:ext cx="660400" cy="736600"/>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7846223" y="2050166"/>
            <a:ext cx="812800" cy="736600"/>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6531054" y="2141683"/>
            <a:ext cx="1987175" cy="2305135"/>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5694218" y="2675176"/>
            <a:ext cx="1396130" cy="560697"/>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5694218" y="3235873"/>
            <a:ext cx="1297315" cy="25937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35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3120563" y="2344497"/>
            <a:ext cx="2573655" cy="17827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B050"/>
                </a:solidFill>
                <a:effectLst/>
                <a:uLnTx/>
                <a:uFillTx/>
                <a:latin typeface="Arial"/>
                <a:ea typeface="+mn-ea"/>
                <a:cs typeface="+mn-cs"/>
              </a:rPr>
              <a:t>Container microservice </a:t>
            </a:r>
            <a:r>
              <a:rPr kumimoji="0" lang="en-US" sz="1000" b="0" i="0" u="none" strike="noStrike" kern="1200" cap="none" spc="0" normalizeH="0" baseline="0" noProof="0" dirty="0" err="1">
                <a:ln>
                  <a:noFill/>
                </a:ln>
                <a:solidFill>
                  <a:srgbClr val="00B050"/>
                </a:solidFill>
                <a:effectLst/>
                <a:uLnTx/>
                <a:uFillTx/>
                <a:latin typeface="Arial"/>
                <a:ea typeface="+mn-ea"/>
                <a:cs typeface="+mn-cs"/>
              </a:rPr>
              <a:t>Springboot</a:t>
            </a: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000" dirty="0"/>
              <a:t>Container Microservice – </a:t>
            </a:r>
            <a:r>
              <a:rPr lang="en-US" sz="2000" dirty="0" err="1"/>
              <a:t>Springboot</a:t>
            </a:r>
            <a:r>
              <a:rPr lang="en-US" sz="2000" dirty="0"/>
              <a:t> - </a:t>
            </a:r>
            <a:r>
              <a:rPr lang="en-US" sz="2000" dirty="0" err="1"/>
              <a:t>Postgresql</a:t>
            </a:r>
            <a:endParaRPr lang="en-US" sz="2000"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69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42889"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62576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809938"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99281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176987"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363766" y="2106330"/>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154403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1724306" y="2106330"/>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53022" y="1887107"/>
            <a:ext cx="2250755"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2495164"/>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86347" y="1869698"/>
            <a:ext cx="814647"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3210955" y="2100465"/>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3335709" y="2720661"/>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3231978" y="2610726"/>
            <a:ext cx="634649" cy="697023"/>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3090157" y="2820641"/>
            <a:ext cx="1550424" cy="253916"/>
          </a:xfrm>
          <a:prstGeom prst="rect">
            <a:avLst/>
          </a:prstGeom>
          <a:noFill/>
        </p:spPr>
        <p:txBody>
          <a:bodyPr wrap="none" rtlCol="0">
            <a:spAutoFit/>
          </a:bodyPr>
          <a:lstStyle/>
          <a:p>
            <a:r>
              <a:rPr lang="en-US" sz="105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7102643" y="2475936"/>
            <a:ext cx="685625"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126687" y="1984128"/>
            <a:ext cx="292635" cy="16343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3120563" y="4159815"/>
            <a:ext cx="2573655" cy="28700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63893" y="4240152"/>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442889"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62576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809938"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99281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176987"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363766" y="3738415"/>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353022" y="3519192"/>
            <a:ext cx="2250756"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940813" y="4127249"/>
            <a:ext cx="719507" cy="378203"/>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386347" y="3501783"/>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3186931" y="3376207"/>
            <a:ext cx="697023" cy="63464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srgbClr val="00B050"/>
                </a:solidFill>
                <a:effectLst/>
                <a:uLnTx/>
                <a:uFillTx/>
                <a:latin typeface="Arial"/>
                <a:ea typeface="+mn-ea"/>
                <a:cs typeface="+mn-cs"/>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2263814" y="2864851"/>
            <a:ext cx="65602" cy="1681527"/>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3137379" y="3542008"/>
            <a:ext cx="1358064" cy="261610"/>
          </a:xfrm>
          <a:prstGeom prst="rect">
            <a:avLst/>
          </a:prstGeom>
          <a:noFill/>
        </p:spPr>
        <p:txBody>
          <a:bodyPr wrap="none" rtlCol="0">
            <a:spAutoFit/>
          </a:bodyPr>
          <a:lstStyle/>
          <a:p>
            <a:r>
              <a:rPr lang="en-US" sz="1100"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7071874" y="3294250"/>
            <a:ext cx="774349" cy="30629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7090348" y="2559760"/>
            <a:ext cx="716863" cy="230832"/>
          </a:xfrm>
          <a:prstGeom prst="rect">
            <a:avLst/>
          </a:prstGeom>
          <a:noFill/>
        </p:spPr>
        <p:txBody>
          <a:bodyPr wrap="none" rtlCol="0">
            <a:spAutoFit/>
          </a:bodyPr>
          <a:lstStyle/>
          <a:p>
            <a:r>
              <a:rPr lang="en-US" sz="9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991533" y="3379831"/>
            <a:ext cx="954107" cy="230832"/>
          </a:xfrm>
          <a:prstGeom prst="rect">
            <a:avLst/>
          </a:prstGeom>
          <a:noFill/>
        </p:spPr>
        <p:txBody>
          <a:bodyPr wrap="none" rtlCol="0">
            <a:spAutoFit/>
          </a:bodyPr>
          <a:lstStyle/>
          <a:p>
            <a:r>
              <a:rPr lang="en-US" sz="9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5237482" y="3608001"/>
            <a:ext cx="423010" cy="471819"/>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7846223" y="2050166"/>
            <a:ext cx="812800" cy="736600"/>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6531054" y="2141683"/>
            <a:ext cx="1987175" cy="2305135"/>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5694218" y="2675176"/>
            <a:ext cx="1396130" cy="560697"/>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5694218" y="3235873"/>
            <a:ext cx="1297315" cy="25937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3106569" y="816153"/>
            <a:ext cx="695816" cy="3276169"/>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4700068" y="2802146"/>
            <a:ext cx="784986" cy="306756"/>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4464170" y="3560572"/>
            <a:ext cx="784986" cy="306756"/>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3039032" y="2482349"/>
            <a:ext cx="432653" cy="3202611"/>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1561966" y="3751347"/>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15611" y="1029475"/>
            <a:ext cx="784986" cy="306756"/>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596929" y="1247406"/>
            <a:ext cx="770099" cy="947748"/>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80936" y="3026422"/>
            <a:ext cx="784986" cy="306756"/>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762022" y="3044584"/>
            <a:ext cx="405237" cy="982423"/>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7060373" y="1459573"/>
            <a:ext cx="784986" cy="306756"/>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err="1">
                <a:ln>
                  <a:noFill/>
                </a:ln>
                <a:solidFill>
                  <a:schemeClr val="tx2">
                    <a:lumMod val="50000"/>
                  </a:schemeClr>
                </a:solidFill>
                <a:effectLst/>
                <a:uLnTx/>
                <a:uFillTx/>
                <a:latin typeface="Arial"/>
                <a:ea typeface="+mn-ea"/>
                <a:cs typeface="+mn-cs"/>
              </a:rPr>
              <a:t>psql</a:t>
            </a:r>
            <a:endPar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7049601" y="2162185"/>
            <a:ext cx="799121" cy="741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1666633" y="4678773"/>
            <a:ext cx="937143" cy="306756"/>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1816391" y="1008757"/>
            <a:ext cx="937143" cy="306756"/>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944478" y="905421"/>
            <a:ext cx="280846" cy="30008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7845359" y="1234795"/>
            <a:ext cx="280846" cy="30008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4270383" y="2026005"/>
            <a:ext cx="280846" cy="30008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2791553" y="1003025"/>
            <a:ext cx="280846" cy="30008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2660320" y="4673259"/>
            <a:ext cx="280846" cy="30008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827938" y="3061427"/>
            <a:ext cx="280846" cy="30008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73130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3280"/>
            <a:ext cx="4114800" cy="640080"/>
          </a:xfrm>
        </p:spPr>
        <p:txBody>
          <a:bodyPr/>
          <a:lstStyle/>
          <a:p>
            <a:r>
              <a:rPr lang="en-US" dirty="0"/>
              <a:t>IBM Cloud Functions</a:t>
            </a:r>
          </a:p>
        </p:txBody>
      </p:sp>
      <p:sp>
        <p:nvSpPr>
          <p:cNvPr id="3" name="Slide Number Placeholder 2"/>
          <p:cNvSpPr>
            <a:spLocks noGrp="1"/>
          </p:cNvSpPr>
          <p:nvPr>
            <p:ph type="sldNum" sz="quarter" idx="17"/>
          </p:nvPr>
        </p:nvSpPr>
        <p:spPr>
          <a:xfrm>
            <a:off x="9144000" y="6435307"/>
            <a:ext cx="274320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fld id="{D0BE6F14-FF48-0F4F-A8AA-2E3F25371E4A}" type="slidenum">
              <a:rPr lang="en-US" smtClean="0"/>
              <a:pPr defTabSz="685766"/>
              <a:t>7</a:t>
            </a:fld>
            <a:endParaRPr lang="en-US">
              <a:solidFill>
                <a:srgbClr val="000000"/>
              </a:solidFill>
              <a:latin typeface="IBM Plex Sans"/>
            </a:endParaRPr>
          </a:p>
        </p:txBody>
      </p:sp>
      <p:sp>
        <p:nvSpPr>
          <p:cNvPr id="6" name="Text Placeholder 5"/>
          <p:cNvSpPr>
            <a:spLocks noGrp="1"/>
          </p:cNvSpPr>
          <p:nvPr>
            <p:ph type="body" sz="quarter" idx="14"/>
          </p:nvPr>
        </p:nvSpPr>
        <p:spPr>
          <a:xfrm>
            <a:off x="228600" y="1097280"/>
            <a:ext cx="4593164" cy="3585845"/>
          </a:xfrm>
        </p:spPr>
        <p:txBody>
          <a:bodyPr/>
          <a:lstStyle/>
          <a:p>
            <a:r>
              <a:rPr lang="en-US" sz="1500" dirty="0"/>
              <a:t>IBM Cloud Functions is an event-driven compute platform, that runs code in response to events or direct invocations. </a:t>
            </a:r>
          </a:p>
          <a:p>
            <a:r>
              <a:rPr lang="en-US" sz="1500" u="sng" dirty="0"/>
              <a:t>API Gateway</a:t>
            </a:r>
            <a:r>
              <a:rPr lang="en-US" sz="1500" dirty="0"/>
              <a:t>:  Expose Actions as and API, and management for configuration (e.g. security, vanity </a:t>
            </a:r>
            <a:r>
              <a:rPr lang="en-US" sz="1500" dirty="0" err="1"/>
              <a:t>urls</a:t>
            </a:r>
            <a:r>
              <a:rPr lang="en-US" sz="1500" dirty="0"/>
              <a:t>, etc.)</a:t>
            </a:r>
            <a:endParaRPr lang="en-US" sz="1500" u="sng" dirty="0"/>
          </a:p>
          <a:p>
            <a:r>
              <a:rPr lang="en-US" sz="1500" u="sng" dirty="0"/>
              <a:t>Triggers</a:t>
            </a:r>
            <a:r>
              <a:rPr lang="en-US" sz="1500" dirty="0"/>
              <a:t>: Defines the link to a certain type of event by event source.</a:t>
            </a:r>
          </a:p>
          <a:p>
            <a:r>
              <a:rPr lang="en-US" sz="1500" u="sng" dirty="0"/>
              <a:t>Rules</a:t>
            </a:r>
            <a:r>
              <a:rPr lang="en-US" sz="1500" dirty="0"/>
              <a:t>:  Bind a trigger with a specific action</a:t>
            </a:r>
          </a:p>
          <a:p>
            <a:r>
              <a:rPr lang="en-US" sz="1500" u="sng" dirty="0"/>
              <a:t>Actions</a:t>
            </a:r>
            <a:r>
              <a:rPr lang="en-US" sz="1500" dirty="0"/>
              <a:t>:  Code that performs a specific task, written in the language of your choice</a:t>
            </a:r>
          </a:p>
        </p:txBody>
      </p:sp>
      <p:cxnSp>
        <p:nvCxnSpPr>
          <p:cNvPr id="15" name="Curved Connector 14">
            <a:extLst>
              <a:ext uri="{FF2B5EF4-FFF2-40B4-BE49-F238E27FC236}">
                <a16:creationId xmlns:a16="http://schemas.microsoft.com/office/drawing/2014/main" id="{50DE26B6-D7AC-294A-910B-42C372BC5D99}"/>
              </a:ext>
            </a:extLst>
          </p:cNvPr>
          <p:cNvCxnSpPr>
            <a:stCxn id="34" idx="0"/>
          </p:cNvCxnSpPr>
          <p:nvPr/>
        </p:nvCxnSpPr>
        <p:spPr>
          <a:xfrm rot="5400000" flipH="1" flipV="1">
            <a:off x="6030015" y="2250488"/>
            <a:ext cx="811100" cy="151760"/>
          </a:xfrm>
          <a:prstGeom prst="curvedConnector3">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CF1F5A9D-4DFF-C242-AAF9-AB0C2EF76F24}"/>
              </a:ext>
            </a:extLst>
          </p:cNvPr>
          <p:cNvSpPr/>
          <p:nvPr/>
        </p:nvSpPr>
        <p:spPr>
          <a:xfrm>
            <a:off x="5489432" y="1892273"/>
            <a:ext cx="2737138" cy="2044237"/>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grpSp>
        <p:nvGrpSpPr>
          <p:cNvPr id="17" name="Group 16">
            <a:extLst>
              <a:ext uri="{FF2B5EF4-FFF2-40B4-BE49-F238E27FC236}">
                <a16:creationId xmlns:a16="http://schemas.microsoft.com/office/drawing/2014/main" id="{0FCA27F4-240B-5B46-ADFE-A46AC9DCD49E}"/>
              </a:ext>
            </a:extLst>
          </p:cNvPr>
          <p:cNvGrpSpPr/>
          <p:nvPr/>
        </p:nvGrpSpPr>
        <p:grpSpPr>
          <a:xfrm>
            <a:off x="5388497" y="1811745"/>
            <a:ext cx="358818" cy="323662"/>
            <a:chOff x="2191997" y="1852338"/>
            <a:chExt cx="496647" cy="513700"/>
          </a:xfrm>
        </p:grpSpPr>
        <p:sp>
          <p:nvSpPr>
            <p:cNvPr id="18" name="Oval 17">
              <a:extLst>
                <a:ext uri="{FF2B5EF4-FFF2-40B4-BE49-F238E27FC236}">
                  <a16:creationId xmlns:a16="http://schemas.microsoft.com/office/drawing/2014/main" id="{514ED238-CB21-7B49-A8F4-831C028D8876}"/>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19" name="Picture 18">
              <a:extLst>
                <a:ext uri="{FF2B5EF4-FFF2-40B4-BE49-F238E27FC236}">
                  <a16:creationId xmlns:a16="http://schemas.microsoft.com/office/drawing/2014/main" id="{8F17DBC8-FAE9-A245-8FB8-0894E0A04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
        <p:nvSpPr>
          <p:cNvPr id="20" name="TextBox 19">
            <a:extLst>
              <a:ext uri="{FF2B5EF4-FFF2-40B4-BE49-F238E27FC236}">
                <a16:creationId xmlns:a16="http://schemas.microsoft.com/office/drawing/2014/main" id="{A8229683-6118-8046-B8B5-A294029D430C}"/>
              </a:ext>
            </a:extLst>
          </p:cNvPr>
          <p:cNvSpPr txBox="1"/>
          <p:nvPr/>
        </p:nvSpPr>
        <p:spPr>
          <a:xfrm>
            <a:off x="5489431" y="1094369"/>
            <a:ext cx="1302156" cy="246221"/>
          </a:xfrm>
          <a:prstGeom prst="rect">
            <a:avLst/>
          </a:prstGeom>
          <a:noFill/>
        </p:spPr>
        <p:txBody>
          <a:bodyPr wrap="square" rtlCol="0">
            <a:spAutoFit/>
          </a:bodyPr>
          <a:lstStyle/>
          <a:p>
            <a:pPr algn="ctr" defTabSz="685783"/>
            <a:r>
              <a:rPr lang="en-US" sz="1000" b="1" dirty="0">
                <a:latin typeface="IBM Plex Sans"/>
              </a:rPr>
              <a:t>Event Driven</a:t>
            </a:r>
          </a:p>
        </p:txBody>
      </p:sp>
      <p:sp>
        <p:nvSpPr>
          <p:cNvPr id="21" name="Rounded Rectangle 20">
            <a:extLst>
              <a:ext uri="{FF2B5EF4-FFF2-40B4-BE49-F238E27FC236}">
                <a16:creationId xmlns:a16="http://schemas.microsoft.com/office/drawing/2014/main" id="{CF79201B-40DD-9944-A258-BAC61188A5B9}"/>
              </a:ext>
            </a:extLst>
          </p:cNvPr>
          <p:cNvSpPr/>
          <p:nvPr/>
        </p:nvSpPr>
        <p:spPr>
          <a:xfrm>
            <a:off x="5575899" y="1232944"/>
            <a:ext cx="822604" cy="609600"/>
          </a:xfrm>
          <a:prstGeom prst="roundRect">
            <a:avLst/>
          </a:prstGeom>
        </p:spPr>
        <p:txBody>
          <a:bodyPr wrap="square" lIns="0" tIns="0" rIns="0" bIns="0" rtlCol="0" anchor="ctr">
            <a:noAutofit/>
          </a:bodyPr>
          <a:lstStyle/>
          <a:p>
            <a:pPr algn="ctr" defTabSz="685783"/>
            <a:endParaRPr lang="en-US" sz="1200" dirty="0" err="1">
              <a:latin typeface="Arial"/>
              <a:cs typeface="Arial"/>
            </a:endParaRPr>
          </a:p>
        </p:txBody>
      </p:sp>
      <p:sp>
        <p:nvSpPr>
          <p:cNvPr id="22" name="Rounded Rectangle 21">
            <a:extLst>
              <a:ext uri="{FF2B5EF4-FFF2-40B4-BE49-F238E27FC236}">
                <a16:creationId xmlns:a16="http://schemas.microsoft.com/office/drawing/2014/main" id="{B206B7C1-15C0-2345-98ED-70659220E212}"/>
              </a:ext>
            </a:extLst>
          </p:cNvPr>
          <p:cNvSpPr/>
          <p:nvPr/>
        </p:nvSpPr>
        <p:spPr>
          <a:xfrm>
            <a:off x="5489432" y="1016843"/>
            <a:ext cx="1344118" cy="401275"/>
          </a:xfrm>
          <a:prstGeom prst="roundRect">
            <a:avLst/>
          </a:prstGeom>
          <a:noFill/>
          <a:ln>
            <a:solidFill>
              <a:srgbClr val="00B0F0"/>
            </a:solidFill>
          </a:ln>
        </p:spPr>
        <p:txBody>
          <a:bodyPr wrap="square" lIns="0" tIns="0" rIns="0" bIns="0" rtlCol="0" anchor="ctr">
            <a:noAutofit/>
          </a:bodyPr>
          <a:lstStyle/>
          <a:p>
            <a:pPr algn="ctr" defTabSz="685783"/>
            <a:endParaRPr lang="en-US" sz="1200" dirty="0" err="1">
              <a:latin typeface="Arial"/>
              <a:cs typeface="Arial"/>
            </a:endParaRPr>
          </a:p>
        </p:txBody>
      </p:sp>
      <p:sp>
        <p:nvSpPr>
          <p:cNvPr id="23" name="Rounded Rectangle 22">
            <a:extLst>
              <a:ext uri="{FF2B5EF4-FFF2-40B4-BE49-F238E27FC236}">
                <a16:creationId xmlns:a16="http://schemas.microsoft.com/office/drawing/2014/main" id="{5F7A4245-10E0-D04C-ABB9-BB9BDA7FBC08}"/>
              </a:ext>
            </a:extLst>
          </p:cNvPr>
          <p:cNvSpPr/>
          <p:nvPr/>
        </p:nvSpPr>
        <p:spPr>
          <a:xfrm>
            <a:off x="6882452" y="1005155"/>
            <a:ext cx="1344118" cy="412963"/>
          </a:xfrm>
          <a:prstGeom prst="roundRect">
            <a:avLst/>
          </a:prstGeom>
          <a:noFill/>
          <a:ln>
            <a:solidFill>
              <a:srgbClr val="00B0F0"/>
            </a:solidFill>
          </a:ln>
        </p:spPr>
        <p:txBody>
          <a:bodyPr wrap="square" lIns="0" tIns="0" rIns="0" bIns="0" rtlCol="0" anchor="ctr">
            <a:noAutofit/>
          </a:bodyPr>
          <a:lstStyle/>
          <a:p>
            <a:pPr algn="ctr" defTabSz="685783"/>
            <a:endParaRPr lang="en-US" sz="1200" dirty="0" err="1">
              <a:latin typeface="Arial"/>
              <a:cs typeface="Arial"/>
            </a:endParaRPr>
          </a:p>
        </p:txBody>
      </p:sp>
      <p:sp>
        <p:nvSpPr>
          <p:cNvPr id="24" name="TextBox 23">
            <a:extLst>
              <a:ext uri="{FF2B5EF4-FFF2-40B4-BE49-F238E27FC236}">
                <a16:creationId xmlns:a16="http://schemas.microsoft.com/office/drawing/2014/main" id="{2A078870-C5DA-5341-A4E5-A0B08215AE30}"/>
              </a:ext>
            </a:extLst>
          </p:cNvPr>
          <p:cNvSpPr txBox="1"/>
          <p:nvPr/>
        </p:nvSpPr>
        <p:spPr>
          <a:xfrm>
            <a:off x="6903432" y="1099850"/>
            <a:ext cx="1302156" cy="246221"/>
          </a:xfrm>
          <a:prstGeom prst="rect">
            <a:avLst/>
          </a:prstGeom>
          <a:noFill/>
        </p:spPr>
        <p:txBody>
          <a:bodyPr wrap="square" rtlCol="0">
            <a:spAutoFit/>
          </a:bodyPr>
          <a:lstStyle/>
          <a:p>
            <a:pPr algn="ctr" defTabSz="685783"/>
            <a:r>
              <a:rPr lang="en-US" sz="1000" b="1" dirty="0">
                <a:latin typeface="IBM Plex Sans"/>
              </a:rPr>
              <a:t>Request Driven</a:t>
            </a:r>
          </a:p>
        </p:txBody>
      </p:sp>
      <p:cxnSp>
        <p:nvCxnSpPr>
          <p:cNvPr id="25" name="Straight Connector 24">
            <a:extLst>
              <a:ext uri="{FF2B5EF4-FFF2-40B4-BE49-F238E27FC236}">
                <a16:creationId xmlns:a16="http://schemas.microsoft.com/office/drawing/2014/main" id="{482CD538-62DB-9847-8E50-BC9A85ACCE3B}"/>
              </a:ext>
            </a:extLst>
          </p:cNvPr>
          <p:cNvCxnSpPr>
            <a:cxnSpLocks/>
          </p:cNvCxnSpPr>
          <p:nvPr/>
        </p:nvCxnSpPr>
        <p:spPr>
          <a:xfrm>
            <a:off x="7383925" y="2621016"/>
            <a:ext cx="0" cy="1036211"/>
          </a:xfrm>
          <a:prstGeom prst="line">
            <a:avLst/>
          </a:prstGeom>
          <a:ln>
            <a:solidFill>
              <a:srgbClr val="50E3C2"/>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EDE7C32-662F-524D-8867-5C2D784A115B}"/>
              </a:ext>
            </a:extLst>
          </p:cNvPr>
          <p:cNvSpPr txBox="1"/>
          <p:nvPr/>
        </p:nvSpPr>
        <p:spPr>
          <a:xfrm>
            <a:off x="7161608" y="2416197"/>
            <a:ext cx="1302156" cy="246221"/>
          </a:xfrm>
          <a:prstGeom prst="rect">
            <a:avLst/>
          </a:prstGeom>
          <a:noFill/>
        </p:spPr>
        <p:txBody>
          <a:bodyPr wrap="square" rtlCol="0">
            <a:spAutoFit/>
          </a:bodyPr>
          <a:lstStyle/>
          <a:p>
            <a:pPr algn="ctr" defTabSz="685783"/>
            <a:r>
              <a:rPr lang="en-US" sz="1000" b="1" dirty="0">
                <a:latin typeface="IBM Plex Sans"/>
              </a:rPr>
              <a:t>Actions</a:t>
            </a:r>
          </a:p>
        </p:txBody>
      </p:sp>
      <p:sp>
        <p:nvSpPr>
          <p:cNvPr id="27" name="TextBox 26">
            <a:extLst>
              <a:ext uri="{FF2B5EF4-FFF2-40B4-BE49-F238E27FC236}">
                <a16:creationId xmlns:a16="http://schemas.microsoft.com/office/drawing/2014/main" id="{C5BA5C05-CC5F-0C4B-9DCC-6CC478CFF406}"/>
              </a:ext>
            </a:extLst>
          </p:cNvPr>
          <p:cNvSpPr txBox="1"/>
          <p:nvPr/>
        </p:nvSpPr>
        <p:spPr>
          <a:xfrm>
            <a:off x="7383926" y="2723624"/>
            <a:ext cx="976060" cy="830997"/>
          </a:xfrm>
          <a:prstGeom prst="rect">
            <a:avLst/>
          </a:prstGeom>
          <a:noFill/>
        </p:spPr>
        <p:txBody>
          <a:bodyPr wrap="square" rtlCol="0">
            <a:spAutoFit/>
          </a:bodyPr>
          <a:lstStyle/>
          <a:p>
            <a:pPr marL="171446" indent="-171446" defTabSz="685783">
              <a:buFont typeface="Arial" charset="0"/>
              <a:buChar char="•"/>
            </a:pPr>
            <a:r>
              <a:rPr lang="en-US" sz="800" dirty="0">
                <a:latin typeface="IBM Plex Sans"/>
              </a:rPr>
              <a:t>Node</a:t>
            </a:r>
          </a:p>
          <a:p>
            <a:pPr marL="171446" indent="-171446" defTabSz="685783">
              <a:buFont typeface="Arial" charset="0"/>
              <a:buChar char="•"/>
            </a:pPr>
            <a:r>
              <a:rPr lang="en-US" sz="800" dirty="0">
                <a:latin typeface="IBM Plex Sans"/>
              </a:rPr>
              <a:t>Java</a:t>
            </a:r>
          </a:p>
          <a:p>
            <a:pPr marL="171446" indent="-171446" defTabSz="685783">
              <a:buFont typeface="Arial" charset="0"/>
              <a:buChar char="•"/>
            </a:pPr>
            <a:r>
              <a:rPr lang="en-US" sz="800" dirty="0">
                <a:latin typeface="IBM Plex Sans"/>
              </a:rPr>
              <a:t>Swift</a:t>
            </a:r>
          </a:p>
          <a:p>
            <a:pPr marL="171446" indent="-171446" defTabSz="685783">
              <a:buFont typeface="Arial" charset="0"/>
              <a:buChar char="•"/>
            </a:pPr>
            <a:r>
              <a:rPr lang="en-US" sz="800" dirty="0">
                <a:latin typeface="IBM Plex Sans"/>
              </a:rPr>
              <a:t>Python</a:t>
            </a:r>
          </a:p>
          <a:p>
            <a:pPr marL="171446" indent="-171446" defTabSz="685783">
              <a:buFont typeface="Arial" charset="0"/>
              <a:buChar char="•"/>
            </a:pPr>
            <a:r>
              <a:rPr lang="en-US" sz="800" dirty="0">
                <a:latin typeface="IBM Plex Sans"/>
              </a:rPr>
              <a:t>PHP</a:t>
            </a:r>
          </a:p>
          <a:p>
            <a:pPr marL="171446" indent="-171446" defTabSz="685783">
              <a:buFont typeface="Arial" charset="0"/>
              <a:buChar char="•"/>
            </a:pPr>
            <a:r>
              <a:rPr lang="en-US" sz="800" dirty="0">
                <a:latin typeface="IBM Plex Sans"/>
              </a:rPr>
              <a:t>Containers</a:t>
            </a:r>
          </a:p>
        </p:txBody>
      </p:sp>
      <p:sp>
        <p:nvSpPr>
          <p:cNvPr id="28" name="Oval 27">
            <a:extLst>
              <a:ext uri="{FF2B5EF4-FFF2-40B4-BE49-F238E27FC236}">
                <a16:creationId xmlns:a16="http://schemas.microsoft.com/office/drawing/2014/main" id="{08407E88-DEF7-7243-8C90-C15728A849FC}"/>
              </a:ext>
            </a:extLst>
          </p:cNvPr>
          <p:cNvSpPr/>
          <p:nvPr/>
        </p:nvSpPr>
        <p:spPr>
          <a:xfrm>
            <a:off x="6461827" y="1580003"/>
            <a:ext cx="83606" cy="84355"/>
          </a:xfrm>
          <a:prstGeom prst="ellipse">
            <a:avLst/>
          </a:prstGeom>
          <a:solidFill>
            <a:schemeClr val="tx2">
              <a:lumMod val="90000"/>
            </a:schemeClr>
          </a:solidFill>
        </p:spPr>
        <p:txBody>
          <a:bodyPr wrap="square" lIns="0" tIns="0" rIns="0" bIns="0" rtlCol="0" anchor="ctr">
            <a:noAutofit/>
          </a:bodyPr>
          <a:lstStyle/>
          <a:p>
            <a:pPr algn="ctr" defTabSz="685783"/>
            <a:endParaRPr lang="en-US" sz="1200" dirty="0" err="1">
              <a:latin typeface="Arial"/>
              <a:cs typeface="Arial"/>
            </a:endParaRPr>
          </a:p>
        </p:txBody>
      </p:sp>
      <p:cxnSp>
        <p:nvCxnSpPr>
          <p:cNvPr id="29" name="Straight Connector 28">
            <a:extLst>
              <a:ext uri="{FF2B5EF4-FFF2-40B4-BE49-F238E27FC236}">
                <a16:creationId xmlns:a16="http://schemas.microsoft.com/office/drawing/2014/main" id="{A779E987-C531-5745-879D-CDFCFE266738}"/>
              </a:ext>
            </a:extLst>
          </p:cNvPr>
          <p:cNvCxnSpPr>
            <a:cxnSpLocks/>
          </p:cNvCxnSpPr>
          <p:nvPr/>
        </p:nvCxnSpPr>
        <p:spPr>
          <a:xfrm>
            <a:off x="6504957" y="1414704"/>
            <a:ext cx="0" cy="4775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riangle 29">
            <a:extLst>
              <a:ext uri="{FF2B5EF4-FFF2-40B4-BE49-F238E27FC236}">
                <a16:creationId xmlns:a16="http://schemas.microsoft.com/office/drawing/2014/main" id="{8B078167-AFEA-3940-A9EB-3E358BB3D9F8}"/>
              </a:ext>
            </a:extLst>
          </p:cNvPr>
          <p:cNvSpPr/>
          <p:nvPr/>
        </p:nvSpPr>
        <p:spPr>
          <a:xfrm flipV="1">
            <a:off x="6437580" y="1721335"/>
            <a:ext cx="147730" cy="113958"/>
          </a:xfrm>
          <a:prstGeom prst="triangle">
            <a:avLst/>
          </a:prstGeom>
          <a:solidFill>
            <a:schemeClr val="tx1"/>
          </a:solidFill>
        </p:spPr>
        <p:txBody>
          <a:bodyPr wrap="square" lIns="0" tIns="0" rIns="0" bIns="0" rtlCol="0" anchor="ctr">
            <a:noAutofit/>
          </a:bodyPr>
          <a:lstStyle/>
          <a:p>
            <a:pPr algn="ctr" defTabSz="685783"/>
            <a:endParaRPr lang="en-US" sz="1200" dirty="0" err="1">
              <a:latin typeface="Arial"/>
              <a:cs typeface="Arial"/>
            </a:endParaRPr>
          </a:p>
        </p:txBody>
      </p:sp>
      <p:cxnSp>
        <p:nvCxnSpPr>
          <p:cNvPr id="31" name="Straight Connector 30">
            <a:extLst>
              <a:ext uri="{FF2B5EF4-FFF2-40B4-BE49-F238E27FC236}">
                <a16:creationId xmlns:a16="http://schemas.microsoft.com/office/drawing/2014/main" id="{5DD2CD32-1269-604A-9438-6B015EF8F8C7}"/>
              </a:ext>
            </a:extLst>
          </p:cNvPr>
          <p:cNvCxnSpPr>
            <a:cxnSpLocks/>
          </p:cNvCxnSpPr>
          <p:nvPr/>
        </p:nvCxnSpPr>
        <p:spPr>
          <a:xfrm>
            <a:off x="7089071" y="1406345"/>
            <a:ext cx="0" cy="4775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a16="http://schemas.microsoft.com/office/drawing/2014/main" id="{38766E46-3591-2C46-A5AF-BD3161FDC54E}"/>
              </a:ext>
            </a:extLst>
          </p:cNvPr>
          <p:cNvSpPr/>
          <p:nvPr/>
        </p:nvSpPr>
        <p:spPr>
          <a:xfrm flipV="1">
            <a:off x="7013879" y="1712975"/>
            <a:ext cx="147730" cy="113958"/>
          </a:xfrm>
          <a:prstGeom prst="triangle">
            <a:avLst/>
          </a:prstGeom>
          <a:solidFill>
            <a:schemeClr val="tx1"/>
          </a:solidFill>
        </p:spPr>
        <p:txBody>
          <a:bodyPr wrap="square" lIns="0" tIns="0" rIns="0" bIns="0" rtlCol="0" anchor="ctr">
            <a:noAutofit/>
          </a:bodyPr>
          <a:lstStyle/>
          <a:p>
            <a:pPr algn="ctr" defTabSz="685783"/>
            <a:endParaRPr lang="en-US" sz="1200" dirty="0" err="1">
              <a:latin typeface="Arial"/>
              <a:cs typeface="Arial"/>
            </a:endParaRPr>
          </a:p>
        </p:txBody>
      </p:sp>
      <p:grpSp>
        <p:nvGrpSpPr>
          <p:cNvPr id="33" name="Group 32">
            <a:extLst>
              <a:ext uri="{FF2B5EF4-FFF2-40B4-BE49-F238E27FC236}">
                <a16:creationId xmlns:a16="http://schemas.microsoft.com/office/drawing/2014/main" id="{1CBB8478-EDF3-3B44-BAF5-8CC1886EEE0C}"/>
              </a:ext>
            </a:extLst>
          </p:cNvPr>
          <p:cNvGrpSpPr/>
          <p:nvPr/>
        </p:nvGrpSpPr>
        <p:grpSpPr>
          <a:xfrm>
            <a:off x="6176914" y="2698407"/>
            <a:ext cx="365541" cy="304243"/>
            <a:chOff x="4977955" y="3161997"/>
            <a:chExt cx="265746" cy="166078"/>
          </a:xfrm>
        </p:grpSpPr>
        <p:sp>
          <p:nvSpPr>
            <p:cNvPr id="34" name="Rounded Rectangle 33">
              <a:extLst>
                <a:ext uri="{FF2B5EF4-FFF2-40B4-BE49-F238E27FC236}">
                  <a16:creationId xmlns:a16="http://schemas.microsoft.com/office/drawing/2014/main" id="{DD3552FD-D55C-4D41-9DE0-1869384AB244}"/>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35" name="Picture 34">
              <a:extLst>
                <a:ext uri="{FF2B5EF4-FFF2-40B4-BE49-F238E27FC236}">
                  <a16:creationId xmlns:a16="http://schemas.microsoft.com/office/drawing/2014/main" id="{D96CD03D-7AFB-8747-823C-7053EE21AF23}"/>
                </a:ext>
              </a:extLst>
            </p:cNvPr>
            <p:cNvPicPr>
              <a:picLocks noChangeAspect="1"/>
            </p:cNvPicPr>
            <p:nvPr/>
          </p:nvPicPr>
          <p:blipFill>
            <a:blip r:embed="rId4"/>
            <a:stretch>
              <a:fillRect/>
            </a:stretch>
          </p:blipFill>
          <p:spPr>
            <a:xfrm>
              <a:off x="5022314" y="3161997"/>
              <a:ext cx="201666" cy="166078"/>
            </a:xfrm>
            <a:prstGeom prst="rect">
              <a:avLst/>
            </a:prstGeom>
          </p:spPr>
        </p:pic>
      </p:grpSp>
      <p:grpSp>
        <p:nvGrpSpPr>
          <p:cNvPr id="36" name="Group 35">
            <a:extLst>
              <a:ext uri="{FF2B5EF4-FFF2-40B4-BE49-F238E27FC236}">
                <a16:creationId xmlns:a16="http://schemas.microsoft.com/office/drawing/2014/main" id="{267DAFD8-8E21-8445-9E99-3B9590E39BA5}"/>
              </a:ext>
            </a:extLst>
          </p:cNvPr>
          <p:cNvGrpSpPr/>
          <p:nvPr/>
        </p:nvGrpSpPr>
        <p:grpSpPr>
          <a:xfrm>
            <a:off x="6175742" y="3350279"/>
            <a:ext cx="365541" cy="304243"/>
            <a:chOff x="4977955" y="3161997"/>
            <a:chExt cx="265746" cy="166078"/>
          </a:xfrm>
        </p:grpSpPr>
        <p:sp>
          <p:nvSpPr>
            <p:cNvPr id="37" name="Rounded Rectangle 36">
              <a:extLst>
                <a:ext uri="{FF2B5EF4-FFF2-40B4-BE49-F238E27FC236}">
                  <a16:creationId xmlns:a16="http://schemas.microsoft.com/office/drawing/2014/main" id="{1920BFD8-7454-1745-B8B0-8ACBFFDD8FAF}"/>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38" name="Picture 37">
              <a:extLst>
                <a:ext uri="{FF2B5EF4-FFF2-40B4-BE49-F238E27FC236}">
                  <a16:creationId xmlns:a16="http://schemas.microsoft.com/office/drawing/2014/main" id="{8CEED75E-6826-F242-936C-A8290431CCD4}"/>
                </a:ext>
              </a:extLst>
            </p:cNvPr>
            <p:cNvPicPr>
              <a:picLocks noChangeAspect="1"/>
            </p:cNvPicPr>
            <p:nvPr/>
          </p:nvPicPr>
          <p:blipFill>
            <a:blip r:embed="rId4"/>
            <a:stretch>
              <a:fillRect/>
            </a:stretch>
          </p:blipFill>
          <p:spPr>
            <a:xfrm>
              <a:off x="5022314" y="3161997"/>
              <a:ext cx="201666" cy="166078"/>
            </a:xfrm>
            <a:prstGeom prst="rect">
              <a:avLst/>
            </a:prstGeom>
          </p:spPr>
        </p:pic>
      </p:grpSp>
      <p:cxnSp>
        <p:nvCxnSpPr>
          <p:cNvPr id="39" name="Straight Connector 38">
            <a:extLst>
              <a:ext uri="{FF2B5EF4-FFF2-40B4-BE49-F238E27FC236}">
                <a16:creationId xmlns:a16="http://schemas.microsoft.com/office/drawing/2014/main" id="{2D23DBB1-7BD9-0A4A-A9B8-991F41BE0373}"/>
              </a:ext>
            </a:extLst>
          </p:cNvPr>
          <p:cNvCxnSpPr>
            <a:stCxn id="34" idx="2"/>
            <a:endCxn id="37" idx="0"/>
          </p:cNvCxnSpPr>
          <p:nvPr/>
        </p:nvCxnSpPr>
        <p:spPr>
          <a:xfrm flipH="1">
            <a:off x="6358513" y="2970279"/>
            <a:ext cx="1172" cy="41351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E7C92C3-45B4-BF40-9528-B375A5D0E142}"/>
              </a:ext>
            </a:extLst>
          </p:cNvPr>
          <p:cNvCxnSpPr>
            <a:cxnSpLocks/>
          </p:cNvCxnSpPr>
          <p:nvPr/>
        </p:nvCxnSpPr>
        <p:spPr>
          <a:xfrm flipH="1">
            <a:off x="7067374" y="1910738"/>
            <a:ext cx="21698" cy="68478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2DB5440-2E5F-7A4C-A3AA-99D9F0F3A2AC}"/>
              </a:ext>
            </a:extLst>
          </p:cNvPr>
          <p:cNvGrpSpPr/>
          <p:nvPr/>
        </p:nvGrpSpPr>
        <p:grpSpPr>
          <a:xfrm>
            <a:off x="6856451" y="2698407"/>
            <a:ext cx="365541" cy="304243"/>
            <a:chOff x="4977955" y="3161997"/>
            <a:chExt cx="265746" cy="166078"/>
          </a:xfrm>
        </p:grpSpPr>
        <p:sp>
          <p:nvSpPr>
            <p:cNvPr id="42" name="Rounded Rectangle 41">
              <a:extLst>
                <a:ext uri="{FF2B5EF4-FFF2-40B4-BE49-F238E27FC236}">
                  <a16:creationId xmlns:a16="http://schemas.microsoft.com/office/drawing/2014/main" id="{D3467805-A75A-D64A-841B-CD69E4915DD6}"/>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43" name="Picture 42">
              <a:extLst>
                <a:ext uri="{FF2B5EF4-FFF2-40B4-BE49-F238E27FC236}">
                  <a16:creationId xmlns:a16="http://schemas.microsoft.com/office/drawing/2014/main" id="{54CDD7B8-6DFD-8445-A264-D060B0600D82}"/>
                </a:ext>
              </a:extLst>
            </p:cNvPr>
            <p:cNvPicPr>
              <a:picLocks noChangeAspect="1"/>
            </p:cNvPicPr>
            <p:nvPr/>
          </p:nvPicPr>
          <p:blipFill>
            <a:blip r:embed="rId4"/>
            <a:stretch>
              <a:fillRect/>
            </a:stretch>
          </p:blipFill>
          <p:spPr>
            <a:xfrm>
              <a:off x="5022314" y="3161997"/>
              <a:ext cx="201666" cy="166078"/>
            </a:xfrm>
            <a:prstGeom prst="rect">
              <a:avLst/>
            </a:prstGeom>
          </p:spPr>
        </p:pic>
      </p:grpSp>
      <p:sp>
        <p:nvSpPr>
          <p:cNvPr id="45" name="Rounded Rectangle 44">
            <a:extLst>
              <a:ext uri="{FF2B5EF4-FFF2-40B4-BE49-F238E27FC236}">
                <a16:creationId xmlns:a16="http://schemas.microsoft.com/office/drawing/2014/main" id="{DB2D8191-CF30-4944-A58F-0EDD2002332B}"/>
              </a:ext>
            </a:extLst>
          </p:cNvPr>
          <p:cNvSpPr/>
          <p:nvPr/>
        </p:nvSpPr>
        <p:spPr>
          <a:xfrm>
            <a:off x="6975557" y="1977518"/>
            <a:ext cx="878481" cy="318791"/>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sp>
        <p:nvSpPr>
          <p:cNvPr id="46" name="TextBox 45">
            <a:extLst>
              <a:ext uri="{FF2B5EF4-FFF2-40B4-BE49-F238E27FC236}">
                <a16:creationId xmlns:a16="http://schemas.microsoft.com/office/drawing/2014/main" id="{E79C2E08-0A4E-1F40-804A-D6259945BE5F}"/>
              </a:ext>
            </a:extLst>
          </p:cNvPr>
          <p:cNvSpPr txBox="1"/>
          <p:nvPr/>
        </p:nvSpPr>
        <p:spPr>
          <a:xfrm>
            <a:off x="6803731" y="2013027"/>
            <a:ext cx="1302156" cy="246221"/>
          </a:xfrm>
          <a:prstGeom prst="rect">
            <a:avLst/>
          </a:prstGeom>
          <a:noFill/>
        </p:spPr>
        <p:txBody>
          <a:bodyPr wrap="square" rtlCol="0">
            <a:spAutoFit/>
          </a:bodyPr>
          <a:lstStyle/>
          <a:p>
            <a:pPr algn="ctr" defTabSz="685783"/>
            <a:r>
              <a:rPr lang="en-US" sz="1000" b="1" dirty="0">
                <a:latin typeface="IBM Plex Sans"/>
              </a:rPr>
              <a:t>API Gateway</a:t>
            </a:r>
          </a:p>
        </p:txBody>
      </p:sp>
      <p:sp>
        <p:nvSpPr>
          <p:cNvPr id="47" name="TextBox 46">
            <a:extLst>
              <a:ext uri="{FF2B5EF4-FFF2-40B4-BE49-F238E27FC236}">
                <a16:creationId xmlns:a16="http://schemas.microsoft.com/office/drawing/2014/main" id="{0B882F43-3083-D54F-9DDF-FFB8A5C9B53B}"/>
              </a:ext>
            </a:extLst>
          </p:cNvPr>
          <p:cNvSpPr txBox="1"/>
          <p:nvPr/>
        </p:nvSpPr>
        <p:spPr>
          <a:xfrm>
            <a:off x="5766057" y="2019567"/>
            <a:ext cx="1302156" cy="246221"/>
          </a:xfrm>
          <a:prstGeom prst="rect">
            <a:avLst/>
          </a:prstGeom>
          <a:noFill/>
        </p:spPr>
        <p:txBody>
          <a:bodyPr wrap="square" rtlCol="0">
            <a:spAutoFit/>
          </a:bodyPr>
          <a:lstStyle/>
          <a:p>
            <a:pPr algn="ctr" defTabSz="685783"/>
            <a:r>
              <a:rPr lang="en-US" sz="1000" b="1" dirty="0">
                <a:latin typeface="IBM Plex Sans"/>
              </a:rPr>
              <a:t>Triggers</a:t>
            </a:r>
          </a:p>
        </p:txBody>
      </p:sp>
      <p:sp>
        <p:nvSpPr>
          <p:cNvPr id="44" name="Rounded Rectangle 43">
            <a:extLst>
              <a:ext uri="{FF2B5EF4-FFF2-40B4-BE49-F238E27FC236}">
                <a16:creationId xmlns:a16="http://schemas.microsoft.com/office/drawing/2014/main" id="{2D9F40DE-72C4-224D-B571-D9D0BD1717A9}"/>
              </a:ext>
            </a:extLst>
          </p:cNvPr>
          <p:cNvSpPr/>
          <p:nvPr/>
        </p:nvSpPr>
        <p:spPr>
          <a:xfrm>
            <a:off x="5959262" y="1983139"/>
            <a:ext cx="878481" cy="318791"/>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sp>
        <p:nvSpPr>
          <p:cNvPr id="4" name="Rectangle 3">
            <a:extLst>
              <a:ext uri="{FF2B5EF4-FFF2-40B4-BE49-F238E27FC236}">
                <a16:creationId xmlns:a16="http://schemas.microsoft.com/office/drawing/2014/main" id="{3B585A45-ECB8-3D48-BE41-6564D25CD02F}"/>
              </a:ext>
            </a:extLst>
          </p:cNvPr>
          <p:cNvSpPr/>
          <p:nvPr/>
        </p:nvSpPr>
        <p:spPr>
          <a:xfrm>
            <a:off x="4749781" y="4358722"/>
            <a:ext cx="2973956" cy="300082"/>
          </a:xfrm>
          <a:prstGeom prst="rect">
            <a:avLst/>
          </a:prstGeom>
        </p:spPr>
        <p:txBody>
          <a:bodyPr wrap="none">
            <a:spAutoFit/>
          </a:bodyPr>
          <a:lstStyle/>
          <a:p>
            <a:r>
              <a:rPr lang="en-US" dirty="0">
                <a:hlinkClick r:id="rId5"/>
              </a:rPr>
              <a:t>https://</a:t>
            </a:r>
            <a:r>
              <a:rPr lang="en-US" dirty="0" err="1">
                <a:hlinkClick r:id="rId5"/>
              </a:rPr>
              <a:t>www.ibm.com</a:t>
            </a:r>
            <a:r>
              <a:rPr lang="en-US" dirty="0">
                <a:hlinkClick r:id="rId5"/>
              </a:rPr>
              <a:t>/cloud/functions</a:t>
            </a:r>
            <a:endParaRPr lang="en-US" dirty="0"/>
          </a:p>
        </p:txBody>
      </p:sp>
    </p:spTree>
    <p:extLst>
      <p:ext uri="{BB962C8B-B14F-4D97-AF65-F5344CB8AC3E}">
        <p14:creationId xmlns:p14="http://schemas.microsoft.com/office/powerpoint/2010/main" val="282476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293688" y="901702"/>
            <a:ext cx="8393112" cy="788554"/>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70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2674632"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2857510"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3041681"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3224559"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3408730"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3595509" y="405578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3775779" y="4055788"/>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3956049" y="4055788"/>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436739" y="3836565"/>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172556" y="4444622"/>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2618090" y="3819156"/>
            <a:ext cx="814647"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5136737" y="2510674"/>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5046345" y="2754706"/>
            <a:ext cx="257365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5261491" y="3130870"/>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5157760" y="3020935"/>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015939" y="3230850"/>
            <a:ext cx="1220206" cy="253916"/>
          </a:xfrm>
          <a:prstGeom prst="rect">
            <a:avLst/>
          </a:prstGeom>
          <a:noFill/>
        </p:spPr>
        <p:txBody>
          <a:bodyPr wrap="none" rtlCol="0">
            <a:spAutoFit/>
          </a:bodyPr>
          <a:lstStyle/>
          <a:p>
            <a:r>
              <a:rPr lang="en-US" sz="105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4183047" y="3222896"/>
            <a:ext cx="697980" cy="967804"/>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046345" y="3683328"/>
            <a:ext cx="2573655" cy="4617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16869" y="3754986"/>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6016943" y="3706523"/>
            <a:ext cx="1060650" cy="424700"/>
          </a:xfrm>
          <a:prstGeom prst="rect">
            <a:avLst/>
          </a:prstGeom>
        </p:spPr>
      </p:pic>
    </p:spTree>
    <p:extLst>
      <p:ext uri="{BB962C8B-B14F-4D97-AF65-F5344CB8AC3E}">
        <p14:creationId xmlns:p14="http://schemas.microsoft.com/office/powerpoint/2010/main" val="1901578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71</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a:xfrm>
            <a:off x="228600" y="201168"/>
            <a:ext cx="4343400" cy="4493752"/>
          </a:xfrm>
        </p:spPr>
        <p:txBody>
          <a:bodyPr/>
          <a:lstStyle/>
          <a:p>
            <a:r>
              <a:rPr lang="en-US" u="sng" dirty="0"/>
              <a:t>Table Of Content</a:t>
            </a:r>
            <a:br>
              <a:rPr lang="en-US" dirty="0"/>
            </a:br>
            <a:br>
              <a:rPr lang="en-US" dirty="0"/>
            </a:br>
            <a:r>
              <a:rPr lang="en-US" dirty="0"/>
              <a:t>- </a:t>
            </a:r>
            <a:r>
              <a:rPr lang="en-US" sz="2000" dirty="0"/>
              <a:t>Why EDA in 2018</a:t>
            </a:r>
            <a:br>
              <a:rPr lang="en-US" sz="2000" dirty="0"/>
            </a:br>
            <a:br>
              <a:rPr lang="en-US" sz="2000" dirty="0"/>
            </a:br>
            <a:r>
              <a:rPr lang="en-US" sz="2000" dirty="0"/>
              <a:t>- Microservice Challenges</a:t>
            </a:r>
            <a:br>
              <a:rPr lang="en-US" sz="2000" dirty="0"/>
            </a:br>
            <a:br>
              <a:rPr lang="en-US" sz="2000" dirty="0"/>
            </a:br>
            <a:r>
              <a:rPr lang="en-US" sz="2000" dirty="0"/>
              <a:t>- Reference Architecture</a:t>
            </a:r>
            <a:br>
              <a:rPr lang="en-US" sz="2000" dirty="0"/>
            </a:br>
            <a:br>
              <a:rPr lang="en-US" sz="2000" dirty="0"/>
            </a:br>
            <a:r>
              <a:rPr lang="en-US" sz="2000" dirty="0"/>
              <a:t>- Even-driven design patterns</a:t>
            </a:r>
            <a:br>
              <a:rPr lang="en-US" sz="2000" dirty="0"/>
            </a:br>
            <a:br>
              <a:rPr lang="en-US" sz="2000" dirty="0"/>
            </a:br>
            <a:r>
              <a:rPr lang="en-US" sz="2000" dirty="0"/>
              <a:t>- Reference Implementation</a:t>
            </a:r>
            <a:br>
              <a:rPr lang="en-US" sz="2000" dirty="0"/>
            </a:br>
            <a:br>
              <a:rPr lang="en-US" sz="2000" dirty="0"/>
            </a:br>
            <a:r>
              <a:rPr lang="en-US" sz="2000" b="1" dirty="0">
                <a:solidFill>
                  <a:schemeClr val="bg1">
                    <a:lumMod val="75000"/>
                    <a:lumOff val="25000"/>
                  </a:schemeClr>
                </a:solidFill>
              </a:rPr>
              <a:t>- Real time analytics and AI</a:t>
            </a:r>
            <a:br>
              <a:rPr lang="en-US" sz="2000" dirty="0"/>
            </a:br>
            <a:br>
              <a:rPr lang="en-US" sz="2000" dirty="0"/>
            </a:br>
            <a:r>
              <a:rPr lang="en-US" sz="2000" dirty="0"/>
              <a:t>- Event Storming Methodology</a:t>
            </a:r>
            <a:endParaRPr lang="en-US" dirty="0"/>
          </a:p>
        </p:txBody>
      </p:sp>
      <p:sp>
        <p:nvSpPr>
          <p:cNvPr id="5" name="Title 3">
            <a:extLst>
              <a:ext uri="{FF2B5EF4-FFF2-40B4-BE49-F238E27FC236}">
                <a16:creationId xmlns:a16="http://schemas.microsoft.com/office/drawing/2014/main" id="{1D898E28-5304-EE45-B803-3BC4CB650194}"/>
              </a:ext>
            </a:extLst>
          </p:cNvPr>
          <p:cNvSpPr txBox="1">
            <a:spLocks/>
          </p:cNvSpPr>
          <p:nvPr/>
        </p:nvSpPr>
        <p:spPr>
          <a:xfrm>
            <a:off x="5009322" y="914400"/>
            <a:ext cx="3925956" cy="39042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cs typeface="Arial" charset="0"/>
              </a:rPr>
              <a:t>Architecture</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Continuous Availability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Disaster recovery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Security</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Scaling</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CI/CD</a:t>
            </a:r>
          </a:p>
          <a:p>
            <a:pPr marL="342900" marR="0" lvl="0" indent="-342900" algn="l" defTabSz="457200" rtl="0" eaLnBrk="1" fontAlgn="auto" latinLnBrk="0" hangingPunct="1">
              <a:lnSpc>
                <a:spcPct val="90000"/>
              </a:lnSpc>
              <a:spcBef>
                <a:spcPct val="0"/>
              </a:spcBef>
              <a:spcAft>
                <a:spcPts val="0"/>
              </a:spcAft>
              <a:buClrTx/>
              <a:buSzTx/>
              <a:buFontTx/>
              <a:buChar char="-"/>
              <a:tabLst/>
              <a:defRPr/>
            </a:pPr>
            <a:r>
              <a:rPr kumimoji="0" lang="en-US" sz="2000" b="0" i="0" u="none" strike="noStrike" kern="1200" cap="none" spc="0" normalizeH="0" baseline="0" noProof="0" dirty="0">
                <a:ln>
                  <a:noFill/>
                </a:ln>
                <a:solidFill>
                  <a:srgbClr val="000000"/>
                </a:solidFill>
                <a:effectLst/>
                <a:uLnTx/>
                <a:uFillTx/>
                <a:latin typeface="IBM Plex Sans"/>
                <a:cs typeface="Arial" charset="0"/>
              </a:rPr>
              <a:t>Servicing</a:t>
            </a: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777036" y="3379304"/>
            <a:ext cx="2632542" cy="1764196"/>
          </a:xfrm>
          <a:prstGeom prst="rect">
            <a:avLst/>
          </a:prstGeom>
        </p:spPr>
      </p:pic>
    </p:spTree>
    <p:extLst>
      <p:ext uri="{BB962C8B-B14F-4D97-AF65-F5344CB8AC3E}">
        <p14:creationId xmlns:p14="http://schemas.microsoft.com/office/powerpoint/2010/main" val="602994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8700C-BFF7-EC49-AE15-262BA16D5D80}"/>
              </a:ext>
            </a:extLst>
          </p:cNvPr>
          <p:cNvSpPr>
            <a:spLocks noGrp="1"/>
          </p:cNvSpPr>
          <p:nvPr>
            <p:ph type="title"/>
          </p:nvPr>
        </p:nvSpPr>
        <p:spPr/>
        <p:txBody>
          <a:bodyPr/>
          <a:lstStyle/>
          <a:p>
            <a:r>
              <a:rPr lang="en-US" dirty="0"/>
              <a:t>Integrate to Partition from ML </a:t>
            </a:r>
            <a:r>
              <a:rPr lang="en-US" dirty="0" err="1"/>
              <a:t>env</a:t>
            </a:r>
            <a:endParaRPr lang="en-US" dirty="0"/>
          </a:p>
        </p:txBody>
      </p:sp>
      <p:sp>
        <p:nvSpPr>
          <p:cNvPr id="3" name="Slide Number Placeholder 2">
            <a:extLst>
              <a:ext uri="{FF2B5EF4-FFF2-40B4-BE49-F238E27FC236}">
                <a16:creationId xmlns:a16="http://schemas.microsoft.com/office/drawing/2014/main" id="{130AEAEC-7A78-4841-BD66-874B19F2554A}"/>
              </a:ext>
            </a:extLst>
          </p:cNvPr>
          <p:cNvSpPr>
            <a:spLocks noGrp="1"/>
          </p:cNvSpPr>
          <p:nvPr>
            <p:ph type="sldNum" sz="quarter" idx="10"/>
          </p:nvPr>
        </p:nvSpPr>
        <p:spPr/>
        <p:txBody>
          <a:bodyPr/>
          <a:lstStyle/>
          <a:p>
            <a:fld id="{D0BE6F14-FF48-0F4F-A8AA-2E3F25371E4A}" type="slidenum">
              <a:rPr lang="en-US" smtClean="0"/>
              <a:pPr/>
              <a:t>72</a:t>
            </a:fld>
            <a:endParaRPr lang="en-US"/>
          </a:p>
        </p:txBody>
      </p:sp>
      <p:sp>
        <p:nvSpPr>
          <p:cNvPr id="7" name="Rounded Rectangle 6">
            <a:extLst>
              <a:ext uri="{FF2B5EF4-FFF2-40B4-BE49-F238E27FC236}">
                <a16:creationId xmlns:a16="http://schemas.microsoft.com/office/drawing/2014/main" id="{5846CB17-3992-C345-AB25-A9CD9A69CB60}"/>
              </a:ext>
            </a:extLst>
          </p:cNvPr>
          <p:cNvSpPr/>
          <p:nvPr/>
        </p:nvSpPr>
        <p:spPr bwMode="auto">
          <a:xfrm>
            <a:off x="2992245"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0E797CBD-4582-7E4D-892C-7BBD2BD68E77}"/>
              </a:ext>
            </a:extLst>
          </p:cNvPr>
          <p:cNvSpPr/>
          <p:nvPr/>
        </p:nvSpPr>
        <p:spPr bwMode="auto">
          <a:xfrm>
            <a:off x="3175123"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0598D7D2-BD89-F447-9525-CE99B969A5AC}"/>
              </a:ext>
            </a:extLst>
          </p:cNvPr>
          <p:cNvSpPr/>
          <p:nvPr/>
        </p:nvSpPr>
        <p:spPr bwMode="auto">
          <a:xfrm>
            <a:off x="3359294"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EB602DF8-8305-8442-8955-0CE7D6F1DC0A}"/>
              </a:ext>
            </a:extLst>
          </p:cNvPr>
          <p:cNvSpPr/>
          <p:nvPr/>
        </p:nvSpPr>
        <p:spPr bwMode="auto">
          <a:xfrm>
            <a:off x="3542172"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4B392529-7A4B-6B40-9C85-58618C8E8683}"/>
              </a:ext>
            </a:extLst>
          </p:cNvPr>
          <p:cNvSpPr/>
          <p:nvPr/>
        </p:nvSpPr>
        <p:spPr bwMode="auto">
          <a:xfrm>
            <a:off x="3726343"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0280DA53-2A75-014B-99A9-F90F14861A8E}"/>
              </a:ext>
            </a:extLst>
          </p:cNvPr>
          <p:cNvSpPr/>
          <p:nvPr/>
        </p:nvSpPr>
        <p:spPr bwMode="auto">
          <a:xfrm>
            <a:off x="3913122"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6B35A8B7-26CB-9D4D-8036-DC8DC582F699}"/>
              </a:ext>
            </a:extLst>
          </p:cNvPr>
          <p:cNvSpPr/>
          <p:nvPr/>
        </p:nvSpPr>
        <p:spPr bwMode="auto">
          <a:xfrm>
            <a:off x="4093392" y="1494966"/>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304F3FC7-75AF-3E4E-A3DA-AB7C6FE92AC8}"/>
              </a:ext>
            </a:extLst>
          </p:cNvPr>
          <p:cNvSpPr/>
          <p:nvPr/>
        </p:nvSpPr>
        <p:spPr bwMode="auto">
          <a:xfrm>
            <a:off x="4273662" y="1494966"/>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AutoShape 4">
            <a:extLst>
              <a:ext uri="{FF2B5EF4-FFF2-40B4-BE49-F238E27FC236}">
                <a16:creationId xmlns:a16="http://schemas.microsoft.com/office/drawing/2014/main" id="{FDA0AF64-B38F-0F46-87ED-7E9A64554D3B}"/>
              </a:ext>
            </a:extLst>
          </p:cNvPr>
          <p:cNvSpPr>
            <a:spLocks noChangeArrowheads="1"/>
          </p:cNvSpPr>
          <p:nvPr/>
        </p:nvSpPr>
        <p:spPr bwMode="auto">
          <a:xfrm>
            <a:off x="2754352" y="1275743"/>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6" name="Picture 15">
            <a:extLst>
              <a:ext uri="{FF2B5EF4-FFF2-40B4-BE49-F238E27FC236}">
                <a16:creationId xmlns:a16="http://schemas.microsoft.com/office/drawing/2014/main" id="{7C87DBCA-0B79-3847-89B7-9F3E6E3899AE}"/>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490169" y="1883800"/>
            <a:ext cx="719507" cy="378203"/>
          </a:xfrm>
          <a:prstGeom prst="rect">
            <a:avLst/>
          </a:prstGeom>
        </p:spPr>
      </p:pic>
      <p:sp>
        <p:nvSpPr>
          <p:cNvPr id="17" name="TextBox 16">
            <a:extLst>
              <a:ext uri="{FF2B5EF4-FFF2-40B4-BE49-F238E27FC236}">
                <a16:creationId xmlns:a16="http://schemas.microsoft.com/office/drawing/2014/main" id="{3235123B-1276-BE4B-B574-F8CB4C323DDF}"/>
              </a:ext>
            </a:extLst>
          </p:cNvPr>
          <p:cNvSpPr txBox="1"/>
          <p:nvPr/>
        </p:nvSpPr>
        <p:spPr>
          <a:xfrm>
            <a:off x="2935703" y="1258334"/>
            <a:ext cx="1170513"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err="1">
                <a:ln>
                  <a:noFill/>
                </a:ln>
                <a:solidFill>
                  <a:srgbClr val="C8D2D2">
                    <a:lumMod val="25000"/>
                  </a:srgbClr>
                </a:solidFill>
                <a:effectLst/>
                <a:uLnTx/>
                <a:uFillTx/>
              </a:rPr>
              <a:t>ContainerMetrics</a:t>
            </a:r>
            <a:endParaRPr kumimoji="0" lang="en-US" sz="1013" b="0" i="0" u="none" strike="noStrike" kern="0" cap="none" spc="0" normalizeH="0" baseline="0" noProof="0" dirty="0">
              <a:ln>
                <a:noFill/>
              </a:ln>
              <a:solidFill>
                <a:srgbClr val="C8D2D2">
                  <a:lumMod val="25000"/>
                </a:srgbClr>
              </a:solidFill>
              <a:effectLst/>
              <a:uLnTx/>
              <a:uFillTx/>
            </a:endParaRPr>
          </a:p>
        </p:txBody>
      </p:sp>
      <p:sp>
        <p:nvSpPr>
          <p:cNvPr id="18" name="Can 17">
            <a:extLst>
              <a:ext uri="{FF2B5EF4-FFF2-40B4-BE49-F238E27FC236}">
                <a16:creationId xmlns:a16="http://schemas.microsoft.com/office/drawing/2014/main" id="{F18D9605-F9BF-074A-9446-20A0C634AA4C}"/>
              </a:ext>
            </a:extLst>
          </p:cNvPr>
          <p:cNvSpPr/>
          <p:nvPr/>
        </p:nvSpPr>
        <p:spPr>
          <a:xfrm>
            <a:off x="7974002" y="1508235"/>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Training Set</a:t>
            </a:r>
          </a:p>
        </p:txBody>
      </p:sp>
      <p:sp>
        <p:nvSpPr>
          <p:cNvPr id="19" name="Can 18">
            <a:extLst>
              <a:ext uri="{FF2B5EF4-FFF2-40B4-BE49-F238E27FC236}">
                <a16:creationId xmlns:a16="http://schemas.microsoft.com/office/drawing/2014/main" id="{2BBB0134-37A8-8B4B-ACE8-77E37C8D1EF5}"/>
              </a:ext>
            </a:extLst>
          </p:cNvPr>
          <p:cNvSpPr/>
          <p:nvPr/>
        </p:nvSpPr>
        <p:spPr>
          <a:xfrm>
            <a:off x="7989500" y="2142260"/>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Test Set</a:t>
            </a:r>
          </a:p>
        </p:txBody>
      </p:sp>
      <p:sp>
        <p:nvSpPr>
          <p:cNvPr id="21" name="Can 20">
            <a:extLst>
              <a:ext uri="{FF2B5EF4-FFF2-40B4-BE49-F238E27FC236}">
                <a16:creationId xmlns:a16="http://schemas.microsoft.com/office/drawing/2014/main" id="{872459E6-3944-534F-9508-504FDFA12DEB}"/>
              </a:ext>
            </a:extLst>
          </p:cNvPr>
          <p:cNvSpPr/>
          <p:nvPr/>
        </p:nvSpPr>
        <p:spPr>
          <a:xfrm>
            <a:off x="5359938" y="2711235"/>
            <a:ext cx="1025363" cy="91439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4178BE">
                    <a:lumMod val="25000"/>
                  </a:srgbClr>
                </a:solidFill>
                <a:effectLst/>
                <a:uLnTx/>
                <a:uFillTx/>
                <a:latin typeface="Arial"/>
                <a:ea typeface="+mn-ea"/>
                <a:cs typeface="+mn-cs"/>
              </a:rPr>
              <a:t>Maintenanc</a:t>
            </a:r>
            <a:r>
              <a:rPr lang="en-US" sz="1050" dirty="0">
                <a:solidFill>
                  <a:srgbClr val="4178BE">
                    <a:lumMod val="25000"/>
                  </a:srgbClr>
                </a:solidFill>
                <a:latin typeface="Arial"/>
              </a:rPr>
              <a:t>e Manual Transcript Notes</a:t>
            </a:r>
            <a:endPar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6E580208-131C-2B43-BE6C-83FB55E839A8}"/>
              </a:ext>
            </a:extLst>
          </p:cNvPr>
          <p:cNvCxnSpPr>
            <a:cxnSpLocks/>
            <a:stCxn id="7" idx="0"/>
            <a:endCxn id="48" idx="1"/>
          </p:cNvCxnSpPr>
          <p:nvPr/>
        </p:nvCxnSpPr>
        <p:spPr>
          <a:xfrm rot="16200000" flipH="1">
            <a:off x="4561166" y="18131"/>
            <a:ext cx="400254" cy="3353924"/>
          </a:xfrm>
          <a:prstGeom prst="bentConnector4">
            <a:avLst>
              <a:gd name="adj1" fmla="val -152056"/>
              <a:gd name="adj2" fmla="val 8359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795ACB1-0595-4040-A6B1-FB79FF2161D9}"/>
              </a:ext>
            </a:extLst>
          </p:cNvPr>
          <p:cNvCxnSpPr>
            <a:cxnSpLocks/>
            <a:endCxn id="18" idx="2"/>
          </p:cNvCxnSpPr>
          <p:nvPr/>
        </p:nvCxnSpPr>
        <p:spPr>
          <a:xfrm>
            <a:off x="7678891" y="1478888"/>
            <a:ext cx="295111" cy="244093"/>
          </a:xfrm>
          <a:prstGeom prst="bentConnector3">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408B555F-FAEF-814B-A0C0-F45DE281A81A}"/>
              </a:ext>
            </a:extLst>
          </p:cNvPr>
          <p:cNvCxnSpPr>
            <a:cxnSpLocks/>
            <a:stCxn id="48" idx="3"/>
            <a:endCxn id="19" idx="2"/>
          </p:cNvCxnSpPr>
          <p:nvPr/>
        </p:nvCxnSpPr>
        <p:spPr>
          <a:xfrm>
            <a:off x="7678891" y="1895220"/>
            <a:ext cx="310609" cy="461786"/>
          </a:xfrm>
          <a:prstGeom prst="bentConnector3">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Folded Corner 33">
            <a:extLst>
              <a:ext uri="{FF2B5EF4-FFF2-40B4-BE49-F238E27FC236}">
                <a16:creationId xmlns:a16="http://schemas.microsoft.com/office/drawing/2014/main" id="{0F69F2E9-A0AF-2D46-85E8-40181D3E595C}"/>
              </a:ext>
            </a:extLst>
          </p:cNvPr>
          <p:cNvSpPr/>
          <p:nvPr/>
        </p:nvSpPr>
        <p:spPr>
          <a:xfrm>
            <a:off x="6779514" y="2908566"/>
            <a:ext cx="570301" cy="660400"/>
          </a:xfrm>
          <a:prstGeom prst="foldedCorner">
            <a:avLst/>
          </a:prstGeom>
          <a:solidFill>
            <a:srgbClr val="8AA4F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prstClr val="white"/>
                </a:solidFill>
                <a:effectLst/>
                <a:uLnTx/>
                <a:uFillTx/>
                <a:latin typeface="Arial"/>
                <a:ea typeface="+mn-ea"/>
                <a:cs typeface="+mn-cs"/>
              </a:rPr>
              <a:t>Model</a:t>
            </a:r>
          </a:p>
        </p:txBody>
      </p:sp>
      <p:cxnSp>
        <p:nvCxnSpPr>
          <p:cNvPr id="36" name="Elbow Connector 35">
            <a:extLst>
              <a:ext uri="{FF2B5EF4-FFF2-40B4-BE49-F238E27FC236}">
                <a16:creationId xmlns:a16="http://schemas.microsoft.com/office/drawing/2014/main" id="{3091F208-AE5C-7A40-ACC7-D86038FCC396}"/>
              </a:ext>
            </a:extLst>
          </p:cNvPr>
          <p:cNvCxnSpPr>
            <a:cxnSpLocks/>
            <a:stCxn id="48" idx="2"/>
            <a:endCxn id="34" idx="0"/>
          </p:cNvCxnSpPr>
          <p:nvPr/>
        </p:nvCxnSpPr>
        <p:spPr>
          <a:xfrm rot="16200000" flipH="1">
            <a:off x="6831702" y="2675603"/>
            <a:ext cx="459834" cy="6092"/>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6C25CDFD-122B-2749-A5F8-B8E9B5EE0428}"/>
              </a:ext>
            </a:extLst>
          </p:cNvPr>
          <p:cNvCxnSpPr>
            <a:cxnSpLocks/>
            <a:stCxn id="21" idx="1"/>
          </p:cNvCxnSpPr>
          <p:nvPr/>
        </p:nvCxnSpPr>
        <p:spPr>
          <a:xfrm rot="5400000" flipH="1" flipV="1">
            <a:off x="5901399" y="2227332"/>
            <a:ext cx="455125" cy="51268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1F54B8BB-72D0-D84C-AA1C-D1D48E95E285}"/>
              </a:ext>
            </a:extLst>
          </p:cNvPr>
          <p:cNvSpPr/>
          <p:nvPr/>
        </p:nvSpPr>
        <p:spPr>
          <a:xfrm>
            <a:off x="6438255" y="1341708"/>
            <a:ext cx="1240636" cy="110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Jupiter notebook</a:t>
            </a:r>
          </a:p>
        </p:txBody>
      </p:sp>
      <p:sp>
        <p:nvSpPr>
          <p:cNvPr id="54" name="Rectangle 53">
            <a:extLst>
              <a:ext uri="{FF2B5EF4-FFF2-40B4-BE49-F238E27FC236}">
                <a16:creationId xmlns:a16="http://schemas.microsoft.com/office/drawing/2014/main" id="{B59D21E4-0D17-D846-A1CE-B876075004E1}"/>
              </a:ext>
            </a:extLst>
          </p:cNvPr>
          <p:cNvSpPr/>
          <p:nvPr/>
        </p:nvSpPr>
        <p:spPr>
          <a:xfrm>
            <a:off x="945397" y="2711236"/>
            <a:ext cx="914400" cy="9144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Simulator </a:t>
            </a:r>
          </a:p>
          <a:p>
            <a:pPr marL="0" marR="0" indent="0" algn="l" defTabSz="685800" rtl="0" eaLnBrk="1" fontAlgn="auto" latinLnBrk="0" hangingPunct="1">
              <a:lnSpc>
                <a:spcPct val="100000"/>
              </a:lnSpc>
              <a:spcBef>
                <a:spcPts val="0"/>
              </a:spcBef>
              <a:spcAft>
                <a:spcPts val="0"/>
              </a:spcAft>
              <a:buClrTx/>
              <a:buSzTx/>
              <a:buFontTx/>
              <a:buNone/>
              <a:tabLst/>
            </a:pPr>
            <a:endParaRPr lang="en-US" sz="1000" dirty="0">
              <a:solidFill>
                <a:prstClr val="white"/>
              </a:solidFill>
              <a:latin typeface="Arial"/>
            </a:endParaRPr>
          </a:p>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Create Container Metrics</a:t>
            </a:r>
          </a:p>
        </p:txBody>
      </p:sp>
      <p:cxnSp>
        <p:nvCxnSpPr>
          <p:cNvPr id="55" name="Elbow Connector 54">
            <a:extLst>
              <a:ext uri="{FF2B5EF4-FFF2-40B4-BE49-F238E27FC236}">
                <a16:creationId xmlns:a16="http://schemas.microsoft.com/office/drawing/2014/main" id="{6A9ED0BC-1622-1E4C-87B9-3439B6F6A352}"/>
              </a:ext>
            </a:extLst>
          </p:cNvPr>
          <p:cNvCxnSpPr>
            <a:cxnSpLocks/>
            <a:stCxn id="54" idx="0"/>
            <a:endCxn id="14" idx="2"/>
          </p:cNvCxnSpPr>
          <p:nvPr/>
        </p:nvCxnSpPr>
        <p:spPr>
          <a:xfrm rot="5400000" flipH="1" flipV="1">
            <a:off x="2550354" y="895843"/>
            <a:ext cx="667636" cy="2963151"/>
          </a:xfrm>
          <a:prstGeom prst="bentConnector3">
            <a:avLst>
              <a:gd name="adj1" fmla="val 500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5D4BE6-1579-EC43-B82E-294042A8DEBF}"/>
              </a:ext>
            </a:extLst>
          </p:cNvPr>
          <p:cNvSpPr txBox="1"/>
          <p:nvPr/>
        </p:nvSpPr>
        <p:spPr>
          <a:xfrm>
            <a:off x="410978" y="4107244"/>
            <a:ext cx="1983235" cy="715581"/>
          </a:xfrm>
          <a:prstGeom prst="rect">
            <a:avLst/>
          </a:prstGeom>
          <a:noFill/>
        </p:spPr>
        <p:txBody>
          <a:bodyPr wrap="none" rtlCol="0">
            <a:spAutoFit/>
          </a:bodyPr>
          <a:lstStyle/>
          <a:p>
            <a:r>
              <a:rPr lang="en-US" dirty="0"/>
              <a:t>Predictive maintenance</a:t>
            </a:r>
          </a:p>
          <a:p>
            <a:endParaRPr lang="en-US" dirty="0"/>
          </a:p>
          <a:p>
            <a:r>
              <a:rPr lang="en-US" dirty="0"/>
              <a:t>Data Scientist focus </a:t>
            </a:r>
          </a:p>
        </p:txBody>
      </p:sp>
      <p:sp>
        <p:nvSpPr>
          <p:cNvPr id="82" name="TextBox 81">
            <a:extLst>
              <a:ext uri="{FF2B5EF4-FFF2-40B4-BE49-F238E27FC236}">
                <a16:creationId xmlns:a16="http://schemas.microsoft.com/office/drawing/2014/main" id="{06BE8F6D-DB9C-874A-9383-2E3701B705E9}"/>
              </a:ext>
            </a:extLst>
          </p:cNvPr>
          <p:cNvSpPr txBox="1"/>
          <p:nvPr/>
        </p:nvSpPr>
        <p:spPr>
          <a:xfrm>
            <a:off x="7391380" y="2955924"/>
            <a:ext cx="1146196" cy="715581"/>
          </a:xfrm>
          <a:prstGeom prst="rect">
            <a:avLst/>
          </a:prstGeom>
          <a:noFill/>
        </p:spPr>
        <p:txBody>
          <a:bodyPr wrap="square" rtlCol="0">
            <a:spAutoFit/>
          </a:bodyPr>
          <a:lstStyle/>
          <a:p>
            <a:r>
              <a:rPr lang="en-US" dirty="0"/>
              <a:t>Scoring risk of failure in next x hours</a:t>
            </a:r>
          </a:p>
        </p:txBody>
      </p:sp>
    </p:spTree>
    <p:extLst>
      <p:ext uri="{BB962C8B-B14F-4D97-AF65-F5344CB8AC3E}">
        <p14:creationId xmlns:p14="http://schemas.microsoft.com/office/powerpoint/2010/main" val="517173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293688" y="44451"/>
            <a:ext cx="8393112" cy="465579"/>
          </a:xfrm>
        </p:spPr>
        <p:txBody>
          <a:bodyPr anchor="ctr"/>
          <a:lstStyle/>
          <a:p>
            <a:r>
              <a:rPr lang="en-US" dirty="0"/>
              <a:t>Intra cluster High Availability</a:t>
            </a:r>
          </a:p>
        </p:txBody>
      </p:sp>
      <p:sp>
        <p:nvSpPr>
          <p:cNvPr id="3" name="Slide Number Placeholder 2">
            <a:extLst>
              <a:ext uri="{FF2B5EF4-FFF2-40B4-BE49-F238E27FC236}">
                <a16:creationId xmlns:a16="http://schemas.microsoft.com/office/drawing/2014/main" id="{50CA4358-BE98-3146-8F4E-632930FE6D1D}"/>
              </a:ext>
            </a:extLst>
          </p:cNvPr>
          <p:cNvSpPr>
            <a:spLocks noGrp="1"/>
          </p:cNvSpPr>
          <p:nvPr>
            <p:ph type="sldNum" sz="quarter" idx="10"/>
          </p:nvPr>
        </p:nvSpPr>
        <p:spPr/>
        <p:txBody>
          <a:bodyPr/>
          <a:lstStyle/>
          <a:p>
            <a:fld id="{D0BE6F14-FF48-0F4F-A8AA-2E3F25371E4A}" type="slidenum">
              <a:rPr lang="en-US" smtClean="0"/>
              <a:pPr/>
              <a:t>73</a:t>
            </a:fld>
            <a:endParaRPr lang="en-US"/>
          </a:p>
        </p:txBody>
      </p:sp>
      <p:sp>
        <p:nvSpPr>
          <p:cNvPr id="7" name="Rectangle 6">
            <a:extLst>
              <a:ext uri="{FF2B5EF4-FFF2-40B4-BE49-F238E27FC236}">
                <a16:creationId xmlns:a16="http://schemas.microsoft.com/office/drawing/2014/main" id="{A29C74C9-2875-A94B-803C-871AFC69D5BA}"/>
              </a:ext>
            </a:extLst>
          </p:cNvPr>
          <p:cNvSpPr/>
          <p:nvPr/>
        </p:nvSpPr>
        <p:spPr>
          <a:xfrm>
            <a:off x="1753772" y="932004"/>
            <a:ext cx="5086032"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800" dirty="0">
                <a:solidFill>
                  <a:srgbClr val="325C80">
                    <a:lumMod val="50000"/>
                  </a:srgbClr>
                </a:solidFill>
                <a:latin typeface="Arial"/>
              </a:rPr>
              <a:t>Broker Server 1 – Rack 1</a:t>
            </a:r>
          </a:p>
        </p:txBody>
      </p:sp>
      <p:sp>
        <p:nvSpPr>
          <p:cNvPr id="8" name="Rectangle 7">
            <a:extLst>
              <a:ext uri="{FF2B5EF4-FFF2-40B4-BE49-F238E27FC236}">
                <a16:creationId xmlns:a16="http://schemas.microsoft.com/office/drawing/2014/main" id="{BF631AE6-11FC-AF41-AE43-847C92D10665}"/>
              </a:ext>
            </a:extLst>
          </p:cNvPr>
          <p:cNvSpPr/>
          <p:nvPr/>
        </p:nvSpPr>
        <p:spPr>
          <a:xfrm>
            <a:off x="1753772" y="1728206"/>
            <a:ext cx="5049799"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Server 2 – Rack 2</a:t>
            </a:r>
            <a:endParaRPr lang="en-US" sz="9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757989" y="2524408"/>
            <a:ext cx="5045582"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Server 3 – Rack 3</a:t>
            </a:r>
            <a:endParaRPr lang="en-US" sz="9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58473" y="1151019"/>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922813" y="1907512"/>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rgbClr val="FFFFFF"/>
                </a:solidFill>
                <a:latin typeface="Arial"/>
              </a:rPr>
              <a:t> Partition 1 Replica 2</a:t>
            </a:r>
          </a:p>
        </p:txBody>
      </p:sp>
      <p:sp>
        <p:nvSpPr>
          <p:cNvPr id="12" name="Rectangle 11">
            <a:extLst>
              <a:ext uri="{FF2B5EF4-FFF2-40B4-BE49-F238E27FC236}">
                <a16:creationId xmlns:a16="http://schemas.microsoft.com/office/drawing/2014/main" id="{2C4CF68F-7908-AA42-B87B-7D81B0069101}"/>
              </a:ext>
            </a:extLst>
          </p:cNvPr>
          <p:cNvSpPr/>
          <p:nvPr/>
        </p:nvSpPr>
        <p:spPr>
          <a:xfrm>
            <a:off x="1753772" y="3451816"/>
            <a:ext cx="4920600" cy="759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50" dirty="0" err="1">
                <a:solidFill>
                  <a:srgbClr val="325C80">
                    <a:lumMod val="50000"/>
                  </a:srgbClr>
                </a:solidFill>
                <a:latin typeface="Arial"/>
              </a:rPr>
              <a:t>ZooKeeper</a:t>
            </a:r>
            <a:r>
              <a:rPr lang="en-US" sz="1050" dirty="0">
                <a:solidFill>
                  <a:srgbClr val="325C80">
                    <a:lumMod val="50000"/>
                  </a:srgbClr>
                </a:solidFill>
                <a:latin typeface="Arial"/>
              </a:rPr>
              <a:t> Ensemble</a:t>
            </a:r>
          </a:p>
        </p:txBody>
      </p:sp>
      <p:grpSp>
        <p:nvGrpSpPr>
          <p:cNvPr id="13" name="Group 12">
            <a:extLst>
              <a:ext uri="{FF2B5EF4-FFF2-40B4-BE49-F238E27FC236}">
                <a16:creationId xmlns:a16="http://schemas.microsoft.com/office/drawing/2014/main" id="{4D402CA9-BBC9-D04B-BC9C-E1B6738D675D}"/>
              </a:ext>
            </a:extLst>
          </p:cNvPr>
          <p:cNvGrpSpPr/>
          <p:nvPr/>
        </p:nvGrpSpPr>
        <p:grpSpPr>
          <a:xfrm>
            <a:off x="2043978" y="3736443"/>
            <a:ext cx="4088103" cy="341024"/>
            <a:chOff x="2488712" y="5928190"/>
            <a:chExt cx="5450804" cy="454699"/>
          </a:xfrm>
        </p:grpSpPr>
        <p:sp>
          <p:nvSpPr>
            <p:cNvPr id="14" name="Rectangle 13">
              <a:extLst>
                <a:ext uri="{FF2B5EF4-FFF2-40B4-BE49-F238E27FC236}">
                  <a16:creationId xmlns:a16="http://schemas.microsoft.com/office/drawing/2014/main" id="{8319FD7F-48B9-A944-B4FE-D11A7F563184}"/>
                </a:ext>
              </a:extLst>
            </p:cNvPr>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900" dirty="0">
                  <a:solidFill>
                    <a:srgbClr val="325C80">
                      <a:lumMod val="50000"/>
                    </a:srgbClr>
                  </a:solidFill>
                  <a:latin typeface="Arial"/>
                </a:rPr>
                <a:t>Node 1- Rack 1</a:t>
              </a:r>
            </a:p>
          </p:txBody>
        </p:sp>
        <p:sp>
          <p:nvSpPr>
            <p:cNvPr id="15" name="Rectangle 14">
              <a:extLst>
                <a:ext uri="{FF2B5EF4-FFF2-40B4-BE49-F238E27FC236}">
                  <a16:creationId xmlns:a16="http://schemas.microsoft.com/office/drawing/2014/main" id="{4076A1C4-D449-DA48-88D3-C99DF9251648}"/>
                </a:ext>
              </a:extLst>
            </p:cNvPr>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900" dirty="0">
                  <a:solidFill>
                    <a:srgbClr val="325C80">
                      <a:lumMod val="50000"/>
                    </a:srgbClr>
                  </a:solidFill>
                  <a:latin typeface="Arial"/>
                </a:rPr>
                <a:t>Node 2 - -Rack 2</a:t>
              </a:r>
            </a:p>
          </p:txBody>
        </p:sp>
        <p:sp>
          <p:nvSpPr>
            <p:cNvPr id="16" name="Rectangle 15">
              <a:extLst>
                <a:ext uri="{FF2B5EF4-FFF2-40B4-BE49-F238E27FC236}">
                  <a16:creationId xmlns:a16="http://schemas.microsoft.com/office/drawing/2014/main" id="{FFB7D2AC-2E22-0D44-8B60-51147F73E19F}"/>
                </a:ext>
              </a:extLst>
            </p:cNvPr>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900" dirty="0">
                  <a:solidFill>
                    <a:srgbClr val="325C80">
                      <a:lumMod val="50000"/>
                    </a:srgbClr>
                  </a:solidFill>
                  <a:latin typeface="Arial"/>
                </a:rPr>
                <a:t>Node 3 – Rack 3</a:t>
              </a:r>
            </a:p>
          </p:txBody>
        </p:sp>
      </p:grpSp>
      <p:sp>
        <p:nvSpPr>
          <p:cNvPr id="17" name="Rectangle 16">
            <a:extLst>
              <a:ext uri="{FF2B5EF4-FFF2-40B4-BE49-F238E27FC236}">
                <a16:creationId xmlns:a16="http://schemas.microsoft.com/office/drawing/2014/main" id="{ABF77451-E242-CF43-85DD-CA43D2AF3CA9}"/>
              </a:ext>
            </a:extLst>
          </p:cNvPr>
          <p:cNvSpPr/>
          <p:nvPr/>
        </p:nvSpPr>
        <p:spPr>
          <a:xfrm>
            <a:off x="1922813" y="2654300"/>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922813" y="1136032"/>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80244" y="1913021"/>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80244" y="2641159"/>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900" dirty="0">
                <a:solidFill>
                  <a:schemeClr val="tx1"/>
                </a:solidFill>
                <a:latin typeface="Arial"/>
              </a:rPr>
              <a:t> Partition 2 Replica 2</a:t>
            </a:r>
          </a:p>
        </p:txBody>
      </p:sp>
      <p:cxnSp>
        <p:nvCxnSpPr>
          <p:cNvPr id="24" name="Straight Connector 23">
            <a:extLst>
              <a:ext uri="{FF2B5EF4-FFF2-40B4-BE49-F238E27FC236}">
                <a16:creationId xmlns:a16="http://schemas.microsoft.com/office/drawing/2014/main" id="{1B20F71E-0E41-D24B-9451-331B0E12F9C8}"/>
              </a:ext>
            </a:extLst>
          </p:cNvPr>
          <p:cNvCxnSpPr>
            <a:cxnSpLocks/>
            <a:stCxn id="7" idx="3"/>
          </p:cNvCxnSpPr>
          <p:nvPr/>
        </p:nvCxnSpPr>
        <p:spPr>
          <a:xfrm>
            <a:off x="6839804" y="1274904"/>
            <a:ext cx="1286022"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415AC3B-1BF2-234F-94AE-DD0CF1B2CAAC}"/>
              </a:ext>
            </a:extLst>
          </p:cNvPr>
          <p:cNvCxnSpPr>
            <a:cxnSpLocks/>
          </p:cNvCxnSpPr>
          <p:nvPr/>
        </p:nvCxnSpPr>
        <p:spPr>
          <a:xfrm flipV="1">
            <a:off x="6839804" y="1475838"/>
            <a:ext cx="791053" cy="236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918DB2D-41D6-8644-A741-6F4D243D2D5B}"/>
              </a:ext>
            </a:extLst>
          </p:cNvPr>
          <p:cNvCxnSpPr>
            <a:cxnSpLocks/>
          </p:cNvCxnSpPr>
          <p:nvPr/>
        </p:nvCxnSpPr>
        <p:spPr>
          <a:xfrm>
            <a:off x="7608538" y="1064571"/>
            <a:ext cx="19182" cy="3146925"/>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BF70F3A-3B93-C74C-8582-DDF56F5FB4AF}"/>
              </a:ext>
            </a:extLst>
          </p:cNvPr>
          <p:cNvCxnSpPr>
            <a:cxnSpLocks/>
          </p:cNvCxnSpPr>
          <p:nvPr/>
        </p:nvCxnSpPr>
        <p:spPr>
          <a:xfrm>
            <a:off x="8125826" y="939191"/>
            <a:ext cx="0" cy="3138276"/>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1618B08-FCA8-A444-AA80-2F7364A41A7C}"/>
              </a:ext>
            </a:extLst>
          </p:cNvPr>
          <p:cNvSpPr/>
          <p:nvPr/>
        </p:nvSpPr>
        <p:spPr>
          <a:xfrm>
            <a:off x="1687504" y="699294"/>
            <a:ext cx="2312058" cy="2618493"/>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00" dirty="0">
                <a:solidFill>
                  <a:srgbClr val="325C80">
                    <a:lumMod val="50000"/>
                  </a:srgbClr>
                </a:solidFill>
                <a:latin typeface="Arial"/>
              </a:rPr>
              <a:t>orders-topic</a:t>
            </a:r>
          </a:p>
        </p:txBody>
      </p:sp>
      <p:sp>
        <p:nvSpPr>
          <p:cNvPr id="34" name="Can 33">
            <a:extLst>
              <a:ext uri="{FF2B5EF4-FFF2-40B4-BE49-F238E27FC236}">
                <a16:creationId xmlns:a16="http://schemas.microsoft.com/office/drawing/2014/main" id="{26278C69-BDAA-8D45-8B06-E18A1329CBAD}"/>
              </a:ext>
            </a:extLst>
          </p:cNvPr>
          <p:cNvSpPr/>
          <p:nvPr/>
        </p:nvSpPr>
        <p:spPr>
          <a:xfrm>
            <a:off x="143995" y="1135097"/>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35" name="Can 34">
            <a:extLst>
              <a:ext uri="{FF2B5EF4-FFF2-40B4-BE49-F238E27FC236}">
                <a16:creationId xmlns:a16="http://schemas.microsoft.com/office/drawing/2014/main" id="{4670221E-17C5-5043-8E0A-4BAD9C6075E7}"/>
              </a:ext>
            </a:extLst>
          </p:cNvPr>
          <p:cNvSpPr/>
          <p:nvPr/>
        </p:nvSpPr>
        <p:spPr>
          <a:xfrm>
            <a:off x="929864" y="1127029"/>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sp>
        <p:nvSpPr>
          <p:cNvPr id="37" name="Can 36">
            <a:extLst>
              <a:ext uri="{FF2B5EF4-FFF2-40B4-BE49-F238E27FC236}">
                <a16:creationId xmlns:a16="http://schemas.microsoft.com/office/drawing/2014/main" id="{3DFB5606-F894-914A-BB35-0299E4A62090}"/>
              </a:ext>
            </a:extLst>
          </p:cNvPr>
          <p:cNvSpPr/>
          <p:nvPr/>
        </p:nvSpPr>
        <p:spPr>
          <a:xfrm>
            <a:off x="130140" y="1897103"/>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38" name="Can 37">
            <a:extLst>
              <a:ext uri="{FF2B5EF4-FFF2-40B4-BE49-F238E27FC236}">
                <a16:creationId xmlns:a16="http://schemas.microsoft.com/office/drawing/2014/main" id="{6F451D5D-281E-744F-AB91-DCE6FFFE43BF}"/>
              </a:ext>
            </a:extLst>
          </p:cNvPr>
          <p:cNvSpPr/>
          <p:nvPr/>
        </p:nvSpPr>
        <p:spPr>
          <a:xfrm>
            <a:off x="916009" y="1889035"/>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sp>
        <p:nvSpPr>
          <p:cNvPr id="39" name="Can 38">
            <a:extLst>
              <a:ext uri="{FF2B5EF4-FFF2-40B4-BE49-F238E27FC236}">
                <a16:creationId xmlns:a16="http://schemas.microsoft.com/office/drawing/2014/main" id="{E61A01A7-E8E4-0F40-A266-12211AF3314D}"/>
              </a:ext>
            </a:extLst>
          </p:cNvPr>
          <p:cNvSpPr/>
          <p:nvPr/>
        </p:nvSpPr>
        <p:spPr>
          <a:xfrm>
            <a:off x="102431" y="2728368"/>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40" name="Can 39">
            <a:extLst>
              <a:ext uri="{FF2B5EF4-FFF2-40B4-BE49-F238E27FC236}">
                <a16:creationId xmlns:a16="http://schemas.microsoft.com/office/drawing/2014/main" id="{827BB53D-B545-FC4C-B8C0-02AF9164D35E}"/>
              </a:ext>
            </a:extLst>
          </p:cNvPr>
          <p:cNvSpPr/>
          <p:nvPr/>
        </p:nvSpPr>
        <p:spPr>
          <a:xfrm>
            <a:off x="888300" y="2720300"/>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cxnSp>
        <p:nvCxnSpPr>
          <p:cNvPr id="45" name="Straight Connector 44">
            <a:extLst>
              <a:ext uri="{FF2B5EF4-FFF2-40B4-BE49-F238E27FC236}">
                <a16:creationId xmlns:a16="http://schemas.microsoft.com/office/drawing/2014/main" id="{F0F88B62-3703-F842-ABFD-820047490754}"/>
              </a:ext>
            </a:extLst>
          </p:cNvPr>
          <p:cNvCxnSpPr>
            <a:cxnSpLocks/>
            <a:stCxn id="8" idx="3"/>
          </p:cNvCxnSpPr>
          <p:nvPr/>
        </p:nvCxnSpPr>
        <p:spPr>
          <a:xfrm flipV="1">
            <a:off x="6803571" y="2071105"/>
            <a:ext cx="1322255" cy="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55DA62D-0D22-2C42-A93C-23D1697242C1}"/>
              </a:ext>
            </a:extLst>
          </p:cNvPr>
          <p:cNvCxnSpPr>
            <a:cxnSpLocks/>
          </p:cNvCxnSpPr>
          <p:nvPr/>
        </p:nvCxnSpPr>
        <p:spPr>
          <a:xfrm flipV="1">
            <a:off x="6767338" y="2848398"/>
            <a:ext cx="1322255" cy="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824281C-EB45-7142-8C48-68BBA3FB4A7F}"/>
              </a:ext>
            </a:extLst>
          </p:cNvPr>
          <p:cNvCxnSpPr>
            <a:cxnSpLocks/>
          </p:cNvCxnSpPr>
          <p:nvPr/>
        </p:nvCxnSpPr>
        <p:spPr>
          <a:xfrm flipV="1">
            <a:off x="6099192" y="3868596"/>
            <a:ext cx="2026634" cy="805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EB0A9FB-B933-8A4F-8B41-F3434F9526E9}"/>
              </a:ext>
            </a:extLst>
          </p:cNvPr>
          <p:cNvCxnSpPr>
            <a:cxnSpLocks/>
          </p:cNvCxnSpPr>
          <p:nvPr/>
        </p:nvCxnSpPr>
        <p:spPr>
          <a:xfrm flipV="1">
            <a:off x="6798304" y="2264197"/>
            <a:ext cx="791053" cy="236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07830B2-F8CD-7547-A1F8-B957B1D2436D}"/>
              </a:ext>
            </a:extLst>
          </p:cNvPr>
          <p:cNvCxnSpPr>
            <a:cxnSpLocks/>
          </p:cNvCxnSpPr>
          <p:nvPr/>
        </p:nvCxnSpPr>
        <p:spPr>
          <a:xfrm flipV="1">
            <a:off x="6798304" y="3047171"/>
            <a:ext cx="791053" cy="236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9EEF9AF-9051-014E-88B8-6E3DDDDE203C}"/>
              </a:ext>
            </a:extLst>
          </p:cNvPr>
          <p:cNvCxnSpPr>
            <a:cxnSpLocks/>
          </p:cNvCxnSpPr>
          <p:nvPr/>
        </p:nvCxnSpPr>
        <p:spPr>
          <a:xfrm>
            <a:off x="6123846" y="3993182"/>
            <a:ext cx="1503874" cy="15617"/>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B4B04295-B80F-BA46-8A10-AED8770A9FED}"/>
              </a:ext>
            </a:extLst>
          </p:cNvPr>
          <p:cNvSpPr txBox="1"/>
          <p:nvPr/>
        </p:nvSpPr>
        <p:spPr>
          <a:xfrm>
            <a:off x="7235330" y="4226225"/>
            <a:ext cx="1008609" cy="261610"/>
          </a:xfrm>
          <a:prstGeom prst="rect">
            <a:avLst/>
          </a:prstGeom>
          <a:noFill/>
        </p:spPr>
        <p:txBody>
          <a:bodyPr wrap="none" rtlCol="0">
            <a:spAutoFit/>
          </a:bodyPr>
          <a:lstStyle/>
          <a:p>
            <a:r>
              <a:rPr lang="en-US" sz="1100" dirty="0"/>
              <a:t>Dual network</a:t>
            </a:r>
          </a:p>
        </p:txBody>
      </p:sp>
    </p:spTree>
    <p:extLst>
      <p:ext uri="{BB962C8B-B14F-4D97-AF65-F5344CB8AC3E}">
        <p14:creationId xmlns:p14="http://schemas.microsoft.com/office/powerpoint/2010/main" val="4248019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FF81D00F-32E7-344C-9FBE-8AFF82FC7ACF}"/>
              </a:ext>
            </a:extLst>
          </p:cNvPr>
          <p:cNvSpPr/>
          <p:nvPr/>
        </p:nvSpPr>
        <p:spPr>
          <a:xfrm flipH="1">
            <a:off x="2100768" y="598076"/>
            <a:ext cx="721705" cy="1232395"/>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45" name="Rounded Rectangle 44">
            <a:extLst>
              <a:ext uri="{FF2B5EF4-FFF2-40B4-BE49-F238E27FC236}">
                <a16:creationId xmlns:a16="http://schemas.microsoft.com/office/drawing/2014/main" id="{D9827CB0-600F-D844-9B08-9140661CA37A}"/>
              </a:ext>
            </a:extLst>
          </p:cNvPr>
          <p:cNvSpPr/>
          <p:nvPr/>
        </p:nvSpPr>
        <p:spPr>
          <a:xfrm flipH="1">
            <a:off x="2047329" y="678096"/>
            <a:ext cx="722891" cy="1232395"/>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44" name="Rounded Rectangle 43">
            <a:extLst>
              <a:ext uri="{FF2B5EF4-FFF2-40B4-BE49-F238E27FC236}">
                <a16:creationId xmlns:a16="http://schemas.microsoft.com/office/drawing/2014/main" id="{A61CB964-DC0F-E14A-98F3-866C4A0966C1}"/>
              </a:ext>
            </a:extLst>
          </p:cNvPr>
          <p:cNvSpPr/>
          <p:nvPr/>
        </p:nvSpPr>
        <p:spPr>
          <a:xfrm flipH="1">
            <a:off x="332567" y="598076"/>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Node</a:t>
            </a:r>
          </a:p>
        </p:txBody>
      </p:sp>
      <p:sp>
        <p:nvSpPr>
          <p:cNvPr id="43" name="Rounded Rectangle 42">
            <a:extLst>
              <a:ext uri="{FF2B5EF4-FFF2-40B4-BE49-F238E27FC236}">
                <a16:creationId xmlns:a16="http://schemas.microsoft.com/office/drawing/2014/main" id="{A806AC0E-1B56-DC47-992A-07AB1CF43D68}"/>
              </a:ext>
            </a:extLst>
          </p:cNvPr>
          <p:cNvSpPr/>
          <p:nvPr/>
        </p:nvSpPr>
        <p:spPr>
          <a:xfrm flipH="1">
            <a:off x="278717" y="749185"/>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Node</a:t>
            </a:r>
          </a:p>
        </p:txBody>
      </p:sp>
      <p:sp>
        <p:nvSpPr>
          <p:cNvPr id="5" name="Rounded Rectangle 4">
            <a:extLst>
              <a:ext uri="{FF2B5EF4-FFF2-40B4-BE49-F238E27FC236}">
                <a16:creationId xmlns:a16="http://schemas.microsoft.com/office/drawing/2014/main" id="{A0B5F790-56D4-CB4A-9FAA-2B39A23EFC69}"/>
              </a:ext>
            </a:extLst>
          </p:cNvPr>
          <p:cNvSpPr/>
          <p:nvPr/>
        </p:nvSpPr>
        <p:spPr>
          <a:xfrm flipH="1">
            <a:off x="195002" y="868893"/>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7030A0"/>
                </a:solidFill>
              </a:rPr>
              <a:t>Master Node</a:t>
            </a:r>
          </a:p>
        </p:txBody>
      </p:sp>
      <p:sp>
        <p:nvSpPr>
          <p:cNvPr id="7" name="Rectangle 6">
            <a:extLst>
              <a:ext uri="{FF2B5EF4-FFF2-40B4-BE49-F238E27FC236}">
                <a16:creationId xmlns:a16="http://schemas.microsoft.com/office/drawing/2014/main" id="{82BC5AE4-875E-9145-AD2E-82CD19FF3B81}"/>
              </a:ext>
            </a:extLst>
          </p:cNvPr>
          <p:cNvSpPr/>
          <p:nvPr/>
        </p:nvSpPr>
        <p:spPr>
          <a:xfrm>
            <a:off x="301779" y="1982259"/>
            <a:ext cx="647949" cy="191555"/>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Calico</a:t>
            </a:r>
          </a:p>
        </p:txBody>
      </p:sp>
      <p:sp>
        <p:nvSpPr>
          <p:cNvPr id="8" name="Rectangle 7">
            <a:extLst>
              <a:ext uri="{FF2B5EF4-FFF2-40B4-BE49-F238E27FC236}">
                <a16:creationId xmlns:a16="http://schemas.microsoft.com/office/drawing/2014/main" id="{F58516F6-0C5E-694E-9BCB-0765F6AE7B60}"/>
              </a:ext>
            </a:extLst>
          </p:cNvPr>
          <p:cNvSpPr/>
          <p:nvPr/>
        </p:nvSpPr>
        <p:spPr>
          <a:xfrm>
            <a:off x="301779" y="1214738"/>
            <a:ext cx="848086"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a:solidFill>
                  <a:srgbClr val="9D381C"/>
                </a:solidFill>
              </a:rPr>
              <a:t>API-Server</a:t>
            </a:r>
            <a:endParaRPr lang="en-US" sz="800" dirty="0">
              <a:solidFill>
                <a:srgbClr val="9D381C"/>
              </a:solidFill>
            </a:endParaRPr>
          </a:p>
        </p:txBody>
      </p:sp>
      <p:sp>
        <p:nvSpPr>
          <p:cNvPr id="9" name="Rectangle 8">
            <a:extLst>
              <a:ext uri="{FF2B5EF4-FFF2-40B4-BE49-F238E27FC236}">
                <a16:creationId xmlns:a16="http://schemas.microsoft.com/office/drawing/2014/main" id="{A16AF70E-0F04-F649-8B9D-C916B9B9AD7D}"/>
              </a:ext>
            </a:extLst>
          </p:cNvPr>
          <p:cNvSpPr/>
          <p:nvPr/>
        </p:nvSpPr>
        <p:spPr>
          <a:xfrm>
            <a:off x="949728" y="1568575"/>
            <a:ext cx="848086"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Authentication</a:t>
            </a:r>
          </a:p>
        </p:txBody>
      </p:sp>
      <p:sp>
        <p:nvSpPr>
          <p:cNvPr id="10" name="Rectangle 9">
            <a:extLst>
              <a:ext uri="{FF2B5EF4-FFF2-40B4-BE49-F238E27FC236}">
                <a16:creationId xmlns:a16="http://schemas.microsoft.com/office/drawing/2014/main" id="{565749A5-552E-894D-A5AB-D2F439888088}"/>
              </a:ext>
            </a:extLst>
          </p:cNvPr>
          <p:cNvSpPr/>
          <p:nvPr/>
        </p:nvSpPr>
        <p:spPr>
          <a:xfrm>
            <a:off x="301779" y="2245683"/>
            <a:ext cx="763496"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Helm repo</a:t>
            </a:r>
          </a:p>
          <a:p>
            <a:r>
              <a:rPr lang="en-US" sz="800" dirty="0">
                <a:solidFill>
                  <a:srgbClr val="9D381C"/>
                </a:solidFill>
              </a:rPr>
              <a:t>Image Repo</a:t>
            </a:r>
          </a:p>
        </p:txBody>
      </p:sp>
      <p:sp>
        <p:nvSpPr>
          <p:cNvPr id="11" name="Rectangle 10">
            <a:extLst>
              <a:ext uri="{FF2B5EF4-FFF2-40B4-BE49-F238E27FC236}">
                <a16:creationId xmlns:a16="http://schemas.microsoft.com/office/drawing/2014/main" id="{2236E8D7-9F27-0D4A-A457-3916CAFE8D6F}"/>
              </a:ext>
            </a:extLst>
          </p:cNvPr>
          <p:cNvSpPr/>
          <p:nvPr/>
        </p:nvSpPr>
        <p:spPr>
          <a:xfrm>
            <a:off x="314613" y="2680454"/>
            <a:ext cx="738654"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ICP router</a:t>
            </a:r>
          </a:p>
        </p:txBody>
      </p:sp>
      <p:sp>
        <p:nvSpPr>
          <p:cNvPr id="12" name="Rectangle 11">
            <a:extLst>
              <a:ext uri="{FF2B5EF4-FFF2-40B4-BE49-F238E27FC236}">
                <a16:creationId xmlns:a16="http://schemas.microsoft.com/office/drawing/2014/main" id="{340EA0CF-C362-754A-9505-EFD25D11E303}"/>
              </a:ext>
            </a:extLst>
          </p:cNvPr>
          <p:cNvSpPr/>
          <p:nvPr/>
        </p:nvSpPr>
        <p:spPr>
          <a:xfrm>
            <a:off x="1106707" y="2260452"/>
            <a:ext cx="691108" cy="733987"/>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Logging Monitoring</a:t>
            </a:r>
          </a:p>
        </p:txBody>
      </p:sp>
      <p:sp>
        <p:nvSpPr>
          <p:cNvPr id="13" name="Rounded Rectangle 12">
            <a:extLst>
              <a:ext uri="{FF2B5EF4-FFF2-40B4-BE49-F238E27FC236}">
                <a16:creationId xmlns:a16="http://schemas.microsoft.com/office/drawing/2014/main" id="{8FDF435F-E87A-6F40-B644-24C50EFDAE02}"/>
              </a:ext>
            </a:extLst>
          </p:cNvPr>
          <p:cNvSpPr/>
          <p:nvPr/>
        </p:nvSpPr>
        <p:spPr>
          <a:xfrm flipH="1">
            <a:off x="1981676" y="741048"/>
            <a:ext cx="735787" cy="124121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9D381C"/>
                </a:solidFill>
              </a:rPr>
              <a:t>Proxy</a:t>
            </a:r>
          </a:p>
        </p:txBody>
      </p:sp>
      <p:sp>
        <p:nvSpPr>
          <p:cNvPr id="21" name="Rounded Rectangle 20">
            <a:extLst>
              <a:ext uri="{FF2B5EF4-FFF2-40B4-BE49-F238E27FC236}">
                <a16:creationId xmlns:a16="http://schemas.microsoft.com/office/drawing/2014/main" id="{13AB4DB4-EFC4-9A4F-ADB3-B158F7489A67}"/>
              </a:ext>
            </a:extLst>
          </p:cNvPr>
          <p:cNvSpPr/>
          <p:nvPr/>
        </p:nvSpPr>
        <p:spPr>
          <a:xfrm flipH="1">
            <a:off x="3077543" y="619179"/>
            <a:ext cx="1442803" cy="196280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22" name="Rectangle 21">
            <a:extLst>
              <a:ext uri="{FF2B5EF4-FFF2-40B4-BE49-F238E27FC236}">
                <a16:creationId xmlns:a16="http://schemas.microsoft.com/office/drawing/2014/main" id="{02832A39-6F12-DC4D-8CBC-55E27BDC4F18}"/>
              </a:ext>
            </a:extLst>
          </p:cNvPr>
          <p:cNvSpPr/>
          <p:nvPr/>
        </p:nvSpPr>
        <p:spPr>
          <a:xfrm>
            <a:off x="3148058" y="946852"/>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27" name="Rectangle 26">
            <a:extLst>
              <a:ext uri="{FF2B5EF4-FFF2-40B4-BE49-F238E27FC236}">
                <a16:creationId xmlns:a16="http://schemas.microsoft.com/office/drawing/2014/main" id="{EC5245C9-029B-4D4C-B08B-5F2797C717A7}"/>
              </a:ext>
            </a:extLst>
          </p:cNvPr>
          <p:cNvSpPr/>
          <p:nvPr/>
        </p:nvSpPr>
        <p:spPr>
          <a:xfrm>
            <a:off x="3148058" y="1598541"/>
            <a:ext cx="65668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webapp</a:t>
            </a:r>
          </a:p>
        </p:txBody>
      </p:sp>
      <p:sp>
        <p:nvSpPr>
          <p:cNvPr id="47" name="Rectangle 46">
            <a:extLst>
              <a:ext uri="{FF2B5EF4-FFF2-40B4-BE49-F238E27FC236}">
                <a16:creationId xmlns:a16="http://schemas.microsoft.com/office/drawing/2014/main" id="{129DCF22-1123-464F-9CFC-AB04C07B6E40}"/>
              </a:ext>
            </a:extLst>
          </p:cNvPr>
          <p:cNvSpPr/>
          <p:nvPr/>
        </p:nvSpPr>
        <p:spPr>
          <a:xfrm>
            <a:off x="3148058" y="1227278"/>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48" name="Rectangle 47">
            <a:extLst>
              <a:ext uri="{FF2B5EF4-FFF2-40B4-BE49-F238E27FC236}">
                <a16:creationId xmlns:a16="http://schemas.microsoft.com/office/drawing/2014/main" id="{961FF59F-6774-2A4C-A3A9-99AE7B27FD77}"/>
              </a:ext>
            </a:extLst>
          </p:cNvPr>
          <p:cNvSpPr/>
          <p:nvPr/>
        </p:nvSpPr>
        <p:spPr>
          <a:xfrm>
            <a:off x="3857001" y="946852"/>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49" name="Rectangle 48">
            <a:extLst>
              <a:ext uri="{FF2B5EF4-FFF2-40B4-BE49-F238E27FC236}">
                <a16:creationId xmlns:a16="http://schemas.microsoft.com/office/drawing/2014/main" id="{4E33CBCE-E658-B740-B44A-5AF4D9F451A8}"/>
              </a:ext>
            </a:extLst>
          </p:cNvPr>
          <p:cNvSpPr/>
          <p:nvPr/>
        </p:nvSpPr>
        <p:spPr>
          <a:xfrm>
            <a:off x="3868015" y="1232535"/>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50" name="Rounded Rectangle 49">
            <a:extLst>
              <a:ext uri="{FF2B5EF4-FFF2-40B4-BE49-F238E27FC236}">
                <a16:creationId xmlns:a16="http://schemas.microsoft.com/office/drawing/2014/main" id="{9381B275-67C7-8042-9FED-BBC8BCA7ACB7}"/>
              </a:ext>
            </a:extLst>
          </p:cNvPr>
          <p:cNvSpPr/>
          <p:nvPr/>
        </p:nvSpPr>
        <p:spPr>
          <a:xfrm flipH="1">
            <a:off x="2094183" y="2102711"/>
            <a:ext cx="721705" cy="1232395"/>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1" name="Rounded Rectangle 50">
            <a:extLst>
              <a:ext uri="{FF2B5EF4-FFF2-40B4-BE49-F238E27FC236}">
                <a16:creationId xmlns:a16="http://schemas.microsoft.com/office/drawing/2014/main" id="{A38C8713-BCDA-FA4A-9596-CDFA9A7521E5}"/>
              </a:ext>
            </a:extLst>
          </p:cNvPr>
          <p:cNvSpPr/>
          <p:nvPr/>
        </p:nvSpPr>
        <p:spPr>
          <a:xfrm flipH="1">
            <a:off x="2040744" y="2182731"/>
            <a:ext cx="722891" cy="1232395"/>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2" name="Rounded Rectangle 51">
            <a:extLst>
              <a:ext uri="{FF2B5EF4-FFF2-40B4-BE49-F238E27FC236}">
                <a16:creationId xmlns:a16="http://schemas.microsoft.com/office/drawing/2014/main" id="{B6CE3A80-7C49-554E-ABB5-6B42D842E688}"/>
              </a:ext>
            </a:extLst>
          </p:cNvPr>
          <p:cNvSpPr/>
          <p:nvPr/>
        </p:nvSpPr>
        <p:spPr>
          <a:xfrm flipH="1">
            <a:off x="1975091" y="2245683"/>
            <a:ext cx="735787" cy="124121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rgbClr val="9D381C"/>
                </a:solidFill>
              </a:rPr>
              <a:t>Management</a:t>
            </a:r>
          </a:p>
        </p:txBody>
      </p:sp>
      <p:sp>
        <p:nvSpPr>
          <p:cNvPr id="53" name="Rectangle 52">
            <a:extLst>
              <a:ext uri="{FF2B5EF4-FFF2-40B4-BE49-F238E27FC236}">
                <a16:creationId xmlns:a16="http://schemas.microsoft.com/office/drawing/2014/main" id="{B7ACBD62-0DD6-3146-B146-25B44C844978}"/>
              </a:ext>
            </a:extLst>
          </p:cNvPr>
          <p:cNvSpPr/>
          <p:nvPr/>
        </p:nvSpPr>
        <p:spPr>
          <a:xfrm>
            <a:off x="1053267" y="1998026"/>
            <a:ext cx="647949" cy="191555"/>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9D381C"/>
                </a:solidFill>
              </a:rPr>
              <a:t>DNS</a:t>
            </a:r>
          </a:p>
        </p:txBody>
      </p:sp>
      <p:sp>
        <p:nvSpPr>
          <p:cNvPr id="54" name="Rectangle 53">
            <a:extLst>
              <a:ext uri="{FF2B5EF4-FFF2-40B4-BE49-F238E27FC236}">
                <a16:creationId xmlns:a16="http://schemas.microsoft.com/office/drawing/2014/main" id="{B52CB415-F23A-8942-9BE3-99387FF58506}"/>
              </a:ext>
            </a:extLst>
          </p:cNvPr>
          <p:cNvSpPr/>
          <p:nvPr/>
        </p:nvSpPr>
        <p:spPr>
          <a:xfrm>
            <a:off x="338866" y="3083924"/>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err="1">
                <a:solidFill>
                  <a:srgbClr val="9D381C"/>
                </a:solidFill>
              </a:rPr>
              <a:t>Kubelet</a:t>
            </a:r>
            <a:endParaRPr lang="en-US" sz="900" dirty="0">
              <a:solidFill>
                <a:srgbClr val="9D381C"/>
              </a:solidFill>
            </a:endParaRPr>
          </a:p>
        </p:txBody>
      </p:sp>
      <p:sp>
        <p:nvSpPr>
          <p:cNvPr id="55" name="Rectangle 54">
            <a:extLst>
              <a:ext uri="{FF2B5EF4-FFF2-40B4-BE49-F238E27FC236}">
                <a16:creationId xmlns:a16="http://schemas.microsoft.com/office/drawing/2014/main" id="{8FCC884D-BC24-7B42-8F42-3FD06B9283FD}"/>
              </a:ext>
            </a:extLst>
          </p:cNvPr>
          <p:cNvSpPr/>
          <p:nvPr/>
        </p:nvSpPr>
        <p:spPr>
          <a:xfrm>
            <a:off x="1110869" y="3066255"/>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err="1">
                <a:solidFill>
                  <a:srgbClr val="9D381C"/>
                </a:solidFill>
              </a:rPr>
              <a:t>FileBeat</a:t>
            </a:r>
            <a:endParaRPr lang="en-US" sz="900" dirty="0">
              <a:solidFill>
                <a:srgbClr val="9D381C"/>
              </a:solidFill>
            </a:endParaRPr>
          </a:p>
        </p:txBody>
      </p:sp>
      <p:sp>
        <p:nvSpPr>
          <p:cNvPr id="56" name="Rectangle 55">
            <a:extLst>
              <a:ext uri="{FF2B5EF4-FFF2-40B4-BE49-F238E27FC236}">
                <a16:creationId xmlns:a16="http://schemas.microsoft.com/office/drawing/2014/main" id="{3805952A-8E63-1E43-982A-AE9E2734922E}"/>
              </a:ext>
            </a:extLst>
          </p:cNvPr>
          <p:cNvSpPr/>
          <p:nvPr/>
        </p:nvSpPr>
        <p:spPr>
          <a:xfrm>
            <a:off x="292189" y="4044807"/>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err="1">
                <a:solidFill>
                  <a:srgbClr val="9D381C"/>
                </a:solidFill>
              </a:rPr>
              <a:t>etcd</a:t>
            </a:r>
            <a:endParaRPr lang="en-US" sz="900" dirty="0">
              <a:solidFill>
                <a:srgbClr val="9D381C"/>
              </a:solidFill>
            </a:endParaRPr>
          </a:p>
        </p:txBody>
      </p:sp>
      <p:sp>
        <p:nvSpPr>
          <p:cNvPr id="57" name="Rectangle 56">
            <a:extLst>
              <a:ext uri="{FF2B5EF4-FFF2-40B4-BE49-F238E27FC236}">
                <a16:creationId xmlns:a16="http://schemas.microsoft.com/office/drawing/2014/main" id="{84F64A5E-C344-5C49-814D-BE65230125F4}"/>
              </a:ext>
            </a:extLst>
          </p:cNvPr>
          <p:cNvSpPr/>
          <p:nvPr/>
        </p:nvSpPr>
        <p:spPr>
          <a:xfrm>
            <a:off x="328701" y="3480256"/>
            <a:ext cx="1372515" cy="191555"/>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9D381C"/>
                </a:solidFill>
              </a:rPr>
              <a:t>Scheduler</a:t>
            </a:r>
          </a:p>
        </p:txBody>
      </p:sp>
      <p:sp>
        <p:nvSpPr>
          <p:cNvPr id="58" name="Rectangle 57">
            <a:extLst>
              <a:ext uri="{FF2B5EF4-FFF2-40B4-BE49-F238E27FC236}">
                <a16:creationId xmlns:a16="http://schemas.microsoft.com/office/drawing/2014/main" id="{126A7D9E-D667-0645-8A7A-6C499C02DEDF}"/>
              </a:ext>
            </a:extLst>
          </p:cNvPr>
          <p:cNvSpPr/>
          <p:nvPr/>
        </p:nvSpPr>
        <p:spPr>
          <a:xfrm>
            <a:off x="3148058" y="196114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Event Driven Microservice </a:t>
            </a:r>
          </a:p>
        </p:txBody>
      </p:sp>
      <p:sp>
        <p:nvSpPr>
          <p:cNvPr id="59" name="Rounded Rectangle 58">
            <a:extLst>
              <a:ext uri="{FF2B5EF4-FFF2-40B4-BE49-F238E27FC236}">
                <a16:creationId xmlns:a16="http://schemas.microsoft.com/office/drawing/2014/main" id="{D1CBFDA8-C253-7A4A-9C9D-4CB853F091CF}"/>
              </a:ext>
            </a:extLst>
          </p:cNvPr>
          <p:cNvSpPr/>
          <p:nvPr/>
        </p:nvSpPr>
        <p:spPr>
          <a:xfrm flipH="1">
            <a:off x="3083344" y="2690410"/>
            <a:ext cx="1442803" cy="160126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60" name="Rectangle 59">
            <a:extLst>
              <a:ext uri="{FF2B5EF4-FFF2-40B4-BE49-F238E27FC236}">
                <a16:creationId xmlns:a16="http://schemas.microsoft.com/office/drawing/2014/main" id="{BB90B127-5E8E-3E43-91E2-7D32998EF924}"/>
              </a:ext>
            </a:extLst>
          </p:cNvPr>
          <p:cNvSpPr/>
          <p:nvPr/>
        </p:nvSpPr>
        <p:spPr>
          <a:xfrm>
            <a:off x="3153860"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61" name="Rectangle 60">
            <a:extLst>
              <a:ext uri="{FF2B5EF4-FFF2-40B4-BE49-F238E27FC236}">
                <a16:creationId xmlns:a16="http://schemas.microsoft.com/office/drawing/2014/main" id="{1441ABF7-E842-3D48-874E-48E017A5747B}"/>
              </a:ext>
            </a:extLst>
          </p:cNvPr>
          <p:cNvSpPr/>
          <p:nvPr/>
        </p:nvSpPr>
        <p:spPr>
          <a:xfrm>
            <a:off x="3153860" y="3298509"/>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62" name="Rectangle 61">
            <a:extLst>
              <a:ext uri="{FF2B5EF4-FFF2-40B4-BE49-F238E27FC236}">
                <a16:creationId xmlns:a16="http://schemas.microsoft.com/office/drawing/2014/main" id="{6D5CB326-B1B2-8344-9D58-602D37C4F6E6}"/>
              </a:ext>
            </a:extLst>
          </p:cNvPr>
          <p:cNvSpPr/>
          <p:nvPr/>
        </p:nvSpPr>
        <p:spPr>
          <a:xfrm>
            <a:off x="3862803"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63" name="Rectangle 62">
            <a:extLst>
              <a:ext uri="{FF2B5EF4-FFF2-40B4-BE49-F238E27FC236}">
                <a16:creationId xmlns:a16="http://schemas.microsoft.com/office/drawing/2014/main" id="{3608AF3C-4D40-1A4F-A870-63112AC75451}"/>
              </a:ext>
            </a:extLst>
          </p:cNvPr>
          <p:cNvSpPr/>
          <p:nvPr/>
        </p:nvSpPr>
        <p:spPr>
          <a:xfrm>
            <a:off x="3873817" y="3303766"/>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64" name="Rectangle 63">
            <a:extLst>
              <a:ext uri="{FF2B5EF4-FFF2-40B4-BE49-F238E27FC236}">
                <a16:creationId xmlns:a16="http://schemas.microsoft.com/office/drawing/2014/main" id="{ACA3F062-F5C7-AE43-B7F5-EDDF8F5C16A1}"/>
              </a:ext>
            </a:extLst>
          </p:cNvPr>
          <p:cNvSpPr/>
          <p:nvPr/>
        </p:nvSpPr>
        <p:spPr>
          <a:xfrm>
            <a:off x="3153857" y="3677051"/>
            <a:ext cx="1317793" cy="159225"/>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Kafka broker</a:t>
            </a:r>
          </a:p>
        </p:txBody>
      </p:sp>
      <p:sp>
        <p:nvSpPr>
          <p:cNvPr id="65" name="Rectangle 64">
            <a:extLst>
              <a:ext uri="{FF2B5EF4-FFF2-40B4-BE49-F238E27FC236}">
                <a16:creationId xmlns:a16="http://schemas.microsoft.com/office/drawing/2014/main" id="{8BD0F2A2-A7DE-3842-B128-354B746D0078}"/>
              </a:ext>
            </a:extLst>
          </p:cNvPr>
          <p:cNvSpPr/>
          <p:nvPr/>
        </p:nvSpPr>
        <p:spPr>
          <a:xfrm>
            <a:off x="3148058" y="3880360"/>
            <a:ext cx="1317793" cy="16444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Zookeeper</a:t>
            </a:r>
          </a:p>
        </p:txBody>
      </p:sp>
      <p:sp>
        <p:nvSpPr>
          <p:cNvPr id="66" name="Can 65">
            <a:extLst>
              <a:ext uri="{FF2B5EF4-FFF2-40B4-BE49-F238E27FC236}">
                <a16:creationId xmlns:a16="http://schemas.microsoft.com/office/drawing/2014/main" id="{22EAAB39-A7FE-0246-9637-CFA09DC10964}"/>
              </a:ext>
            </a:extLst>
          </p:cNvPr>
          <p:cNvSpPr/>
          <p:nvPr/>
        </p:nvSpPr>
        <p:spPr>
          <a:xfrm>
            <a:off x="3077543" y="4394315"/>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67" name="Rounded Rectangle 66">
            <a:extLst>
              <a:ext uri="{FF2B5EF4-FFF2-40B4-BE49-F238E27FC236}">
                <a16:creationId xmlns:a16="http://schemas.microsoft.com/office/drawing/2014/main" id="{FFBB30BD-986C-7842-9D81-F975379261F7}"/>
              </a:ext>
            </a:extLst>
          </p:cNvPr>
          <p:cNvSpPr/>
          <p:nvPr/>
        </p:nvSpPr>
        <p:spPr>
          <a:xfrm flipH="1">
            <a:off x="4595218" y="2690410"/>
            <a:ext cx="1442803" cy="160126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68" name="Rectangle 67">
            <a:extLst>
              <a:ext uri="{FF2B5EF4-FFF2-40B4-BE49-F238E27FC236}">
                <a16:creationId xmlns:a16="http://schemas.microsoft.com/office/drawing/2014/main" id="{C8FE6500-EFD6-3646-BEDA-89E7EC4A3EBD}"/>
              </a:ext>
            </a:extLst>
          </p:cNvPr>
          <p:cNvSpPr/>
          <p:nvPr/>
        </p:nvSpPr>
        <p:spPr>
          <a:xfrm>
            <a:off x="4665734"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69" name="Rectangle 68">
            <a:extLst>
              <a:ext uri="{FF2B5EF4-FFF2-40B4-BE49-F238E27FC236}">
                <a16:creationId xmlns:a16="http://schemas.microsoft.com/office/drawing/2014/main" id="{AAAE8BF2-CC24-8540-B410-5A78940F6F87}"/>
              </a:ext>
            </a:extLst>
          </p:cNvPr>
          <p:cNvSpPr/>
          <p:nvPr/>
        </p:nvSpPr>
        <p:spPr>
          <a:xfrm>
            <a:off x="4665734" y="3298509"/>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70" name="Rectangle 69">
            <a:extLst>
              <a:ext uri="{FF2B5EF4-FFF2-40B4-BE49-F238E27FC236}">
                <a16:creationId xmlns:a16="http://schemas.microsoft.com/office/drawing/2014/main" id="{A3755048-5B40-B147-AD4D-7507C730D1FC}"/>
              </a:ext>
            </a:extLst>
          </p:cNvPr>
          <p:cNvSpPr/>
          <p:nvPr/>
        </p:nvSpPr>
        <p:spPr>
          <a:xfrm>
            <a:off x="5374677"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71" name="Rectangle 70">
            <a:extLst>
              <a:ext uri="{FF2B5EF4-FFF2-40B4-BE49-F238E27FC236}">
                <a16:creationId xmlns:a16="http://schemas.microsoft.com/office/drawing/2014/main" id="{13A72299-6E70-8145-AAC2-59FB01A59834}"/>
              </a:ext>
            </a:extLst>
          </p:cNvPr>
          <p:cNvSpPr/>
          <p:nvPr/>
        </p:nvSpPr>
        <p:spPr>
          <a:xfrm>
            <a:off x="5385691" y="3303766"/>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72" name="Rectangle 71">
            <a:extLst>
              <a:ext uri="{FF2B5EF4-FFF2-40B4-BE49-F238E27FC236}">
                <a16:creationId xmlns:a16="http://schemas.microsoft.com/office/drawing/2014/main" id="{52EEF7EE-97A6-504C-A677-7B0E42CE5461}"/>
              </a:ext>
            </a:extLst>
          </p:cNvPr>
          <p:cNvSpPr/>
          <p:nvPr/>
        </p:nvSpPr>
        <p:spPr>
          <a:xfrm>
            <a:off x="4665731" y="3677051"/>
            <a:ext cx="1317793" cy="159225"/>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Kafka broker</a:t>
            </a:r>
          </a:p>
        </p:txBody>
      </p:sp>
      <p:sp>
        <p:nvSpPr>
          <p:cNvPr id="73" name="Rectangle 72">
            <a:extLst>
              <a:ext uri="{FF2B5EF4-FFF2-40B4-BE49-F238E27FC236}">
                <a16:creationId xmlns:a16="http://schemas.microsoft.com/office/drawing/2014/main" id="{04C28C28-8C53-2B4A-A7A8-39B6F3C001D6}"/>
              </a:ext>
            </a:extLst>
          </p:cNvPr>
          <p:cNvSpPr/>
          <p:nvPr/>
        </p:nvSpPr>
        <p:spPr>
          <a:xfrm>
            <a:off x="4659932" y="3880360"/>
            <a:ext cx="1317793" cy="16444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Zookeeper</a:t>
            </a:r>
          </a:p>
        </p:txBody>
      </p:sp>
      <p:sp>
        <p:nvSpPr>
          <p:cNvPr id="75" name="Rounded Rectangle 74">
            <a:extLst>
              <a:ext uri="{FF2B5EF4-FFF2-40B4-BE49-F238E27FC236}">
                <a16:creationId xmlns:a16="http://schemas.microsoft.com/office/drawing/2014/main" id="{4C7BC6C0-2E16-1F45-9C33-7954A2C315E7}"/>
              </a:ext>
            </a:extLst>
          </p:cNvPr>
          <p:cNvSpPr/>
          <p:nvPr/>
        </p:nvSpPr>
        <p:spPr>
          <a:xfrm flipH="1">
            <a:off x="6150397" y="2690410"/>
            <a:ext cx="1442803" cy="160126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76" name="Rectangle 75">
            <a:extLst>
              <a:ext uri="{FF2B5EF4-FFF2-40B4-BE49-F238E27FC236}">
                <a16:creationId xmlns:a16="http://schemas.microsoft.com/office/drawing/2014/main" id="{21F68062-5939-124D-B6B6-FBD7BEDFF67E}"/>
              </a:ext>
            </a:extLst>
          </p:cNvPr>
          <p:cNvSpPr/>
          <p:nvPr/>
        </p:nvSpPr>
        <p:spPr>
          <a:xfrm>
            <a:off x="6220913"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77" name="Rectangle 76">
            <a:extLst>
              <a:ext uri="{FF2B5EF4-FFF2-40B4-BE49-F238E27FC236}">
                <a16:creationId xmlns:a16="http://schemas.microsoft.com/office/drawing/2014/main" id="{39F021A2-78F5-D04D-9CC8-1D72F73E6B38}"/>
              </a:ext>
            </a:extLst>
          </p:cNvPr>
          <p:cNvSpPr/>
          <p:nvPr/>
        </p:nvSpPr>
        <p:spPr>
          <a:xfrm>
            <a:off x="6220913" y="3298509"/>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78" name="Rectangle 77">
            <a:extLst>
              <a:ext uri="{FF2B5EF4-FFF2-40B4-BE49-F238E27FC236}">
                <a16:creationId xmlns:a16="http://schemas.microsoft.com/office/drawing/2014/main" id="{077864B0-09B0-D44D-B6E4-F5D0A7F87D6E}"/>
              </a:ext>
            </a:extLst>
          </p:cNvPr>
          <p:cNvSpPr/>
          <p:nvPr/>
        </p:nvSpPr>
        <p:spPr>
          <a:xfrm>
            <a:off x="6929856" y="301808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79" name="Rectangle 78">
            <a:extLst>
              <a:ext uri="{FF2B5EF4-FFF2-40B4-BE49-F238E27FC236}">
                <a16:creationId xmlns:a16="http://schemas.microsoft.com/office/drawing/2014/main" id="{399A0232-62BC-6049-904C-FA142C996E6A}"/>
              </a:ext>
            </a:extLst>
          </p:cNvPr>
          <p:cNvSpPr/>
          <p:nvPr/>
        </p:nvSpPr>
        <p:spPr>
          <a:xfrm>
            <a:off x="6940870" y="3303766"/>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80" name="Rectangle 79">
            <a:extLst>
              <a:ext uri="{FF2B5EF4-FFF2-40B4-BE49-F238E27FC236}">
                <a16:creationId xmlns:a16="http://schemas.microsoft.com/office/drawing/2014/main" id="{54F96EE3-3F03-8447-AF84-C3146B7A9DEA}"/>
              </a:ext>
            </a:extLst>
          </p:cNvPr>
          <p:cNvSpPr/>
          <p:nvPr/>
        </p:nvSpPr>
        <p:spPr>
          <a:xfrm>
            <a:off x="6220910" y="3677051"/>
            <a:ext cx="1317793" cy="159225"/>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Kafka broker</a:t>
            </a:r>
          </a:p>
        </p:txBody>
      </p:sp>
      <p:sp>
        <p:nvSpPr>
          <p:cNvPr id="81" name="Rectangle 80">
            <a:extLst>
              <a:ext uri="{FF2B5EF4-FFF2-40B4-BE49-F238E27FC236}">
                <a16:creationId xmlns:a16="http://schemas.microsoft.com/office/drawing/2014/main" id="{A71964FF-19AC-F64F-8201-E5360D1F0282}"/>
              </a:ext>
            </a:extLst>
          </p:cNvPr>
          <p:cNvSpPr/>
          <p:nvPr/>
        </p:nvSpPr>
        <p:spPr>
          <a:xfrm>
            <a:off x="6215111" y="3880360"/>
            <a:ext cx="1317793" cy="16444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Zookeeper</a:t>
            </a:r>
          </a:p>
        </p:txBody>
      </p:sp>
      <p:sp>
        <p:nvSpPr>
          <p:cNvPr id="83" name="Rounded Rectangle 82">
            <a:extLst>
              <a:ext uri="{FF2B5EF4-FFF2-40B4-BE49-F238E27FC236}">
                <a16:creationId xmlns:a16="http://schemas.microsoft.com/office/drawing/2014/main" id="{95AF097F-39FA-3249-B719-004824E106B2}"/>
              </a:ext>
            </a:extLst>
          </p:cNvPr>
          <p:cNvSpPr/>
          <p:nvPr/>
        </p:nvSpPr>
        <p:spPr>
          <a:xfrm flipH="1">
            <a:off x="4623656" y="624666"/>
            <a:ext cx="1442803" cy="196280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84" name="Rectangle 83">
            <a:extLst>
              <a:ext uri="{FF2B5EF4-FFF2-40B4-BE49-F238E27FC236}">
                <a16:creationId xmlns:a16="http://schemas.microsoft.com/office/drawing/2014/main" id="{4F8A6575-FF0C-3B46-BA95-EFB63BC33092}"/>
              </a:ext>
            </a:extLst>
          </p:cNvPr>
          <p:cNvSpPr/>
          <p:nvPr/>
        </p:nvSpPr>
        <p:spPr>
          <a:xfrm>
            <a:off x="4694171" y="952339"/>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85" name="Rectangle 84">
            <a:extLst>
              <a:ext uri="{FF2B5EF4-FFF2-40B4-BE49-F238E27FC236}">
                <a16:creationId xmlns:a16="http://schemas.microsoft.com/office/drawing/2014/main" id="{E30F8D5F-41BC-9E41-B0B8-8B12C158A627}"/>
              </a:ext>
            </a:extLst>
          </p:cNvPr>
          <p:cNvSpPr/>
          <p:nvPr/>
        </p:nvSpPr>
        <p:spPr>
          <a:xfrm>
            <a:off x="4694171" y="1604028"/>
            <a:ext cx="65668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webapp</a:t>
            </a:r>
          </a:p>
        </p:txBody>
      </p:sp>
      <p:sp>
        <p:nvSpPr>
          <p:cNvPr id="86" name="Rectangle 85">
            <a:extLst>
              <a:ext uri="{FF2B5EF4-FFF2-40B4-BE49-F238E27FC236}">
                <a16:creationId xmlns:a16="http://schemas.microsoft.com/office/drawing/2014/main" id="{17279158-0415-3E45-9759-5D97B0DB7CF3}"/>
              </a:ext>
            </a:extLst>
          </p:cNvPr>
          <p:cNvSpPr/>
          <p:nvPr/>
        </p:nvSpPr>
        <p:spPr>
          <a:xfrm>
            <a:off x="4694171" y="1232765"/>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87" name="Rectangle 86">
            <a:extLst>
              <a:ext uri="{FF2B5EF4-FFF2-40B4-BE49-F238E27FC236}">
                <a16:creationId xmlns:a16="http://schemas.microsoft.com/office/drawing/2014/main" id="{9EE639C4-4875-8941-AB06-1A2595777EA9}"/>
              </a:ext>
            </a:extLst>
          </p:cNvPr>
          <p:cNvSpPr/>
          <p:nvPr/>
        </p:nvSpPr>
        <p:spPr>
          <a:xfrm>
            <a:off x="5403114" y="952339"/>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88" name="Rectangle 87">
            <a:extLst>
              <a:ext uri="{FF2B5EF4-FFF2-40B4-BE49-F238E27FC236}">
                <a16:creationId xmlns:a16="http://schemas.microsoft.com/office/drawing/2014/main" id="{A6F5C2FF-CC0E-1249-9D38-7DBEECF810E1}"/>
              </a:ext>
            </a:extLst>
          </p:cNvPr>
          <p:cNvSpPr/>
          <p:nvPr/>
        </p:nvSpPr>
        <p:spPr>
          <a:xfrm>
            <a:off x="5414128" y="1238022"/>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89" name="Rectangle 88">
            <a:extLst>
              <a:ext uri="{FF2B5EF4-FFF2-40B4-BE49-F238E27FC236}">
                <a16:creationId xmlns:a16="http://schemas.microsoft.com/office/drawing/2014/main" id="{2145F1DF-A472-5E40-AFA0-1E1968A0B161}"/>
              </a:ext>
            </a:extLst>
          </p:cNvPr>
          <p:cNvSpPr/>
          <p:nvPr/>
        </p:nvSpPr>
        <p:spPr>
          <a:xfrm>
            <a:off x="4694171" y="1966632"/>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Event Driven Microservice </a:t>
            </a:r>
          </a:p>
        </p:txBody>
      </p:sp>
      <p:sp>
        <p:nvSpPr>
          <p:cNvPr id="90" name="Rounded Rectangle 89">
            <a:extLst>
              <a:ext uri="{FF2B5EF4-FFF2-40B4-BE49-F238E27FC236}">
                <a16:creationId xmlns:a16="http://schemas.microsoft.com/office/drawing/2014/main" id="{3D848615-08E1-7F4C-9EF1-E89F11413769}"/>
              </a:ext>
            </a:extLst>
          </p:cNvPr>
          <p:cNvSpPr/>
          <p:nvPr/>
        </p:nvSpPr>
        <p:spPr>
          <a:xfrm flipH="1">
            <a:off x="6169769" y="627400"/>
            <a:ext cx="1442803" cy="196280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9D381C"/>
                </a:solidFill>
              </a:rPr>
              <a:t>Worker</a:t>
            </a:r>
          </a:p>
        </p:txBody>
      </p:sp>
      <p:sp>
        <p:nvSpPr>
          <p:cNvPr id="91" name="Rectangle 90">
            <a:extLst>
              <a:ext uri="{FF2B5EF4-FFF2-40B4-BE49-F238E27FC236}">
                <a16:creationId xmlns:a16="http://schemas.microsoft.com/office/drawing/2014/main" id="{7A9088A5-33C3-C841-8ECE-66B0CBA5D7EF}"/>
              </a:ext>
            </a:extLst>
          </p:cNvPr>
          <p:cNvSpPr/>
          <p:nvPr/>
        </p:nvSpPr>
        <p:spPr>
          <a:xfrm>
            <a:off x="6240284" y="95507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Calico</a:t>
            </a:r>
          </a:p>
        </p:txBody>
      </p:sp>
      <p:sp>
        <p:nvSpPr>
          <p:cNvPr id="92" name="Rectangle 91">
            <a:extLst>
              <a:ext uri="{FF2B5EF4-FFF2-40B4-BE49-F238E27FC236}">
                <a16:creationId xmlns:a16="http://schemas.microsoft.com/office/drawing/2014/main" id="{274F90EA-7E8D-8D40-B5CE-6652FC14CE82}"/>
              </a:ext>
            </a:extLst>
          </p:cNvPr>
          <p:cNvSpPr/>
          <p:nvPr/>
        </p:nvSpPr>
        <p:spPr>
          <a:xfrm>
            <a:off x="6240284" y="1606762"/>
            <a:ext cx="65668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2">
                    <a:lumMod val="75000"/>
                  </a:schemeClr>
                </a:solidFill>
              </a:rPr>
              <a:t>webapp</a:t>
            </a:r>
          </a:p>
        </p:txBody>
      </p:sp>
      <p:sp>
        <p:nvSpPr>
          <p:cNvPr id="93" name="Rectangle 92">
            <a:extLst>
              <a:ext uri="{FF2B5EF4-FFF2-40B4-BE49-F238E27FC236}">
                <a16:creationId xmlns:a16="http://schemas.microsoft.com/office/drawing/2014/main" id="{DD8FB12E-89CF-BF45-A21A-5B01D899C1B5}"/>
              </a:ext>
            </a:extLst>
          </p:cNvPr>
          <p:cNvSpPr/>
          <p:nvPr/>
        </p:nvSpPr>
        <p:spPr>
          <a:xfrm>
            <a:off x="6240284" y="1235499"/>
            <a:ext cx="614649" cy="28042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Kubelet</a:t>
            </a:r>
            <a:endParaRPr lang="en-US" sz="900" dirty="0">
              <a:solidFill>
                <a:srgbClr val="9D381C"/>
              </a:solidFill>
            </a:endParaRPr>
          </a:p>
        </p:txBody>
      </p:sp>
      <p:sp>
        <p:nvSpPr>
          <p:cNvPr id="94" name="Rectangle 93">
            <a:extLst>
              <a:ext uri="{FF2B5EF4-FFF2-40B4-BE49-F238E27FC236}">
                <a16:creationId xmlns:a16="http://schemas.microsoft.com/office/drawing/2014/main" id="{CA00CA37-D77E-E046-83F5-D381FEB93806}"/>
              </a:ext>
            </a:extLst>
          </p:cNvPr>
          <p:cNvSpPr/>
          <p:nvPr/>
        </p:nvSpPr>
        <p:spPr>
          <a:xfrm>
            <a:off x="6949227" y="955073"/>
            <a:ext cx="614649" cy="24686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a:solidFill>
                  <a:srgbClr val="9D381C"/>
                </a:solidFill>
              </a:rPr>
              <a:t>FileBeat</a:t>
            </a:r>
            <a:endParaRPr lang="en-US" sz="900" dirty="0">
              <a:solidFill>
                <a:srgbClr val="9D381C"/>
              </a:solidFill>
            </a:endParaRPr>
          </a:p>
        </p:txBody>
      </p:sp>
      <p:sp>
        <p:nvSpPr>
          <p:cNvPr id="95" name="Rectangle 94">
            <a:extLst>
              <a:ext uri="{FF2B5EF4-FFF2-40B4-BE49-F238E27FC236}">
                <a16:creationId xmlns:a16="http://schemas.microsoft.com/office/drawing/2014/main" id="{6DF9C8EA-FFC5-734F-B4B3-3044E1369EE5}"/>
              </a:ext>
            </a:extLst>
          </p:cNvPr>
          <p:cNvSpPr/>
          <p:nvPr/>
        </p:nvSpPr>
        <p:spPr>
          <a:xfrm>
            <a:off x="6960241" y="1240756"/>
            <a:ext cx="603635" cy="329201"/>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9D381C"/>
                </a:solidFill>
              </a:rPr>
              <a:t>K8S proxy</a:t>
            </a:r>
          </a:p>
        </p:txBody>
      </p:sp>
      <p:sp>
        <p:nvSpPr>
          <p:cNvPr id="96" name="Rectangle 95">
            <a:extLst>
              <a:ext uri="{FF2B5EF4-FFF2-40B4-BE49-F238E27FC236}">
                <a16:creationId xmlns:a16="http://schemas.microsoft.com/office/drawing/2014/main" id="{A5096D08-D982-B64D-8AFD-DBB3F8A8467E}"/>
              </a:ext>
            </a:extLst>
          </p:cNvPr>
          <p:cNvSpPr/>
          <p:nvPr/>
        </p:nvSpPr>
        <p:spPr>
          <a:xfrm>
            <a:off x="6240284" y="1969366"/>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75000"/>
                  </a:schemeClr>
                </a:solidFill>
              </a:rPr>
              <a:t>Event Driven Microservice </a:t>
            </a:r>
          </a:p>
        </p:txBody>
      </p:sp>
      <p:sp>
        <p:nvSpPr>
          <p:cNvPr id="97" name="Can 96">
            <a:extLst>
              <a:ext uri="{FF2B5EF4-FFF2-40B4-BE49-F238E27FC236}">
                <a16:creationId xmlns:a16="http://schemas.microsoft.com/office/drawing/2014/main" id="{A0F6839D-2DA5-D441-97DF-D60FC7650075}"/>
              </a:ext>
            </a:extLst>
          </p:cNvPr>
          <p:cNvSpPr/>
          <p:nvPr/>
        </p:nvSpPr>
        <p:spPr>
          <a:xfrm>
            <a:off x="3863412" y="4386247"/>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sp>
        <p:nvSpPr>
          <p:cNvPr id="98" name="Can 97">
            <a:extLst>
              <a:ext uri="{FF2B5EF4-FFF2-40B4-BE49-F238E27FC236}">
                <a16:creationId xmlns:a16="http://schemas.microsoft.com/office/drawing/2014/main" id="{E9BEF0BF-9DC5-6140-9AF2-AD6A90DB72B1}"/>
              </a:ext>
            </a:extLst>
          </p:cNvPr>
          <p:cNvSpPr/>
          <p:nvPr/>
        </p:nvSpPr>
        <p:spPr>
          <a:xfrm>
            <a:off x="4686924" y="4394315"/>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99" name="Can 98">
            <a:extLst>
              <a:ext uri="{FF2B5EF4-FFF2-40B4-BE49-F238E27FC236}">
                <a16:creationId xmlns:a16="http://schemas.microsoft.com/office/drawing/2014/main" id="{31779B57-4F99-0642-AFAF-FA1D2591BE0E}"/>
              </a:ext>
            </a:extLst>
          </p:cNvPr>
          <p:cNvSpPr/>
          <p:nvPr/>
        </p:nvSpPr>
        <p:spPr>
          <a:xfrm>
            <a:off x="5472793" y="4386247"/>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sp>
        <p:nvSpPr>
          <p:cNvPr id="100" name="Can 99">
            <a:extLst>
              <a:ext uri="{FF2B5EF4-FFF2-40B4-BE49-F238E27FC236}">
                <a16:creationId xmlns:a16="http://schemas.microsoft.com/office/drawing/2014/main" id="{E33CC4B0-B2C2-F24E-918D-742ABD7FABE8}"/>
              </a:ext>
            </a:extLst>
          </p:cNvPr>
          <p:cNvSpPr/>
          <p:nvPr/>
        </p:nvSpPr>
        <p:spPr>
          <a:xfrm>
            <a:off x="6296305" y="4394315"/>
            <a:ext cx="727204"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Z7r-PV</a:t>
            </a:r>
          </a:p>
        </p:txBody>
      </p:sp>
      <p:sp>
        <p:nvSpPr>
          <p:cNvPr id="101" name="Can 100">
            <a:extLst>
              <a:ext uri="{FF2B5EF4-FFF2-40B4-BE49-F238E27FC236}">
                <a16:creationId xmlns:a16="http://schemas.microsoft.com/office/drawing/2014/main" id="{F53D9B73-095F-E64A-B127-19E22230B8F4}"/>
              </a:ext>
            </a:extLst>
          </p:cNvPr>
          <p:cNvSpPr/>
          <p:nvPr/>
        </p:nvSpPr>
        <p:spPr>
          <a:xfrm>
            <a:off x="7082174" y="4386247"/>
            <a:ext cx="708587"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K3a</a:t>
            </a:r>
            <a:r>
              <a:rPr kumimoji="0" lang="en-US" sz="1000" b="0" i="0" u="none" strike="noStrike" kern="1200" cap="none" spc="0" normalizeH="0" baseline="0" noProof="0" dirty="0">
                <a:ln>
                  <a:noFill/>
                </a:ln>
                <a:solidFill>
                  <a:prstClr val="white"/>
                </a:solidFill>
                <a:effectLst/>
                <a:uLnTx/>
                <a:uFillTx/>
                <a:latin typeface="Arial"/>
                <a:ea typeface="+mn-ea"/>
                <a:cs typeface="+mn-cs"/>
              </a:rPr>
              <a:t>-PV</a:t>
            </a:r>
          </a:p>
        </p:txBody>
      </p:sp>
      <p:sp>
        <p:nvSpPr>
          <p:cNvPr id="3" name="Slide Number Placeholder 2">
            <a:extLst>
              <a:ext uri="{FF2B5EF4-FFF2-40B4-BE49-F238E27FC236}">
                <a16:creationId xmlns:a16="http://schemas.microsoft.com/office/drawing/2014/main" id="{47B3B538-6D47-E049-B9B0-A6BD990C3416}"/>
              </a:ext>
            </a:extLst>
          </p:cNvPr>
          <p:cNvSpPr>
            <a:spLocks noGrp="1"/>
          </p:cNvSpPr>
          <p:nvPr>
            <p:ph type="sldNum" sz="quarter" idx="10"/>
          </p:nvPr>
        </p:nvSpPr>
        <p:spPr/>
        <p:txBody>
          <a:bodyPr/>
          <a:lstStyle/>
          <a:p>
            <a:fld id="{2F63A97E-D605-DC42-8452-C14CD1FA87FA}" type="slidenum">
              <a:rPr lang="en-US" smtClean="0">
                <a:solidFill>
                  <a:srgbClr val="5AAAFA"/>
                </a:solidFill>
              </a:rPr>
              <a:pPr/>
              <a:t>74</a:t>
            </a:fld>
            <a:endParaRPr lang="en-US">
              <a:solidFill>
                <a:srgbClr val="5AAAFA"/>
              </a:solidFill>
            </a:endParaRPr>
          </a:p>
        </p:txBody>
      </p:sp>
    </p:spTree>
    <p:extLst>
      <p:ext uri="{BB962C8B-B14F-4D97-AF65-F5344CB8AC3E}">
        <p14:creationId xmlns:p14="http://schemas.microsoft.com/office/powerpoint/2010/main" val="2353313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991773" y="1885950"/>
            <a:ext cx="248077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991774" y="2682152"/>
            <a:ext cx="2480769"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2</a:t>
            </a:r>
            <a:endParaRPr lang="en-US" sz="9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995990" y="3478354"/>
            <a:ext cx="2476553"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3</a:t>
            </a:r>
            <a:endParaRPr lang="en-US" sz="9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296474" y="2104965"/>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160814" y="2861458"/>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160814" y="3749760"/>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160814" y="2089978"/>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318245" y="2866967"/>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318245" y="3736619"/>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3653385" y="800638"/>
            <a:ext cx="1442045" cy="393701"/>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2830286" y="1415143"/>
            <a:ext cx="914400" cy="2500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4942116" y="1415143"/>
            <a:ext cx="914400" cy="2500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809047" y="1208415"/>
            <a:ext cx="1261884" cy="30008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6277651" y="1221208"/>
            <a:ext cx="1261884" cy="30008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42342" y="2613035"/>
            <a:ext cx="766705" cy="34632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56029" y="3288678"/>
            <a:ext cx="766705" cy="34632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3532723" y="2571750"/>
            <a:ext cx="914401" cy="11542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3594156" y="2825665"/>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3592218" y="3358420"/>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5559996" y="1974935"/>
            <a:ext cx="248077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5559997" y="2771137"/>
            <a:ext cx="2480769"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2</a:t>
            </a:r>
            <a:endParaRPr lang="en-US" sz="9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5564213" y="3567339"/>
            <a:ext cx="2476553"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3</a:t>
            </a:r>
            <a:endParaRPr lang="en-US" sz="9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6864697" y="2193950"/>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5729037" y="2950443"/>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5729037" y="3838745"/>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5729037" y="2178963"/>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6886468" y="2955952"/>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6886468" y="3825604"/>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4528454" y="1338943"/>
            <a:ext cx="0" cy="380455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3518257" y="4342862"/>
            <a:ext cx="914400" cy="398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2882308" y="3906031"/>
            <a:ext cx="478175" cy="793724"/>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4432657" y="4152791"/>
            <a:ext cx="2860099" cy="38919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1582817" y="4591058"/>
            <a:ext cx="713657" cy="30008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7342215" y="4591058"/>
            <a:ext cx="617477" cy="30008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3979608" y="3726692"/>
            <a:ext cx="445059" cy="3670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5421888" y="1742094"/>
            <a:ext cx="1314248" cy="295592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00"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877163" y="1635583"/>
            <a:ext cx="1314248" cy="295592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00" dirty="0">
                <a:solidFill>
                  <a:srgbClr val="325C80">
                    <a:lumMod val="50000"/>
                  </a:srgbClr>
                </a:solidFill>
                <a:latin typeface="Arial"/>
              </a:rPr>
              <a:t>orders-topic</a:t>
            </a:r>
          </a:p>
        </p:txBody>
      </p:sp>
      <p:sp>
        <p:nvSpPr>
          <p:cNvPr id="13" name="Slide Number Placeholder 12">
            <a:extLst>
              <a:ext uri="{FF2B5EF4-FFF2-40B4-BE49-F238E27FC236}">
                <a16:creationId xmlns:a16="http://schemas.microsoft.com/office/drawing/2014/main" id="{8B3E7BB5-9106-C342-AAD4-B6BBF1B1E167}"/>
              </a:ext>
            </a:extLst>
          </p:cNvPr>
          <p:cNvSpPr>
            <a:spLocks noGrp="1"/>
          </p:cNvSpPr>
          <p:nvPr>
            <p:ph type="sldNum" sz="quarter" idx="10"/>
          </p:nvPr>
        </p:nvSpPr>
        <p:spPr/>
        <p:txBody>
          <a:bodyPr/>
          <a:lstStyle/>
          <a:p>
            <a:fld id="{2F63A97E-D605-DC42-8452-C14CD1FA87FA}" type="slidenum">
              <a:rPr lang="en-US" smtClean="0">
                <a:solidFill>
                  <a:srgbClr val="5AAAFA"/>
                </a:solidFill>
              </a:rPr>
              <a:pPr/>
              <a:t>75</a:t>
            </a:fld>
            <a:endParaRPr lang="en-US">
              <a:solidFill>
                <a:srgbClr val="5AAAFA"/>
              </a:solidFill>
            </a:endParaRPr>
          </a:p>
        </p:txBody>
      </p:sp>
    </p:spTree>
    <p:extLst>
      <p:ext uri="{BB962C8B-B14F-4D97-AF65-F5344CB8AC3E}">
        <p14:creationId xmlns:p14="http://schemas.microsoft.com/office/powerpoint/2010/main" val="3870101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991773" y="1885950"/>
            <a:ext cx="248077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991774" y="2682152"/>
            <a:ext cx="2480769"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2</a:t>
            </a:r>
            <a:endParaRPr lang="en-US" sz="9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995990" y="3478354"/>
            <a:ext cx="2476553"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3</a:t>
            </a:r>
            <a:endParaRPr lang="en-US" sz="9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045864" y="2094802"/>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160814" y="2861458"/>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157263" y="3607389"/>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160814" y="2089978"/>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234165" y="2866967"/>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213142" y="3715599"/>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3653385" y="800638"/>
            <a:ext cx="1442045" cy="393701"/>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809047" y="1208415"/>
            <a:ext cx="1040670" cy="30008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6277651" y="1221208"/>
            <a:ext cx="473206" cy="30008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92650" y="2070839"/>
            <a:ext cx="766705" cy="34632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3532723" y="2571750"/>
            <a:ext cx="914401" cy="11542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3594156" y="2825665"/>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3592218" y="3358420"/>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5559996" y="1974935"/>
            <a:ext cx="248077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5559997" y="2771137"/>
            <a:ext cx="2480769"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2</a:t>
            </a:r>
            <a:endParaRPr lang="en-US" sz="9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5564213" y="3567339"/>
            <a:ext cx="2476553"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dirty="0">
                <a:solidFill>
                  <a:srgbClr val="325C80">
                    <a:lumMod val="50000"/>
                  </a:srgbClr>
                </a:solidFill>
                <a:latin typeface="Arial"/>
              </a:rPr>
              <a:t>Broker </a:t>
            </a:r>
            <a:r>
              <a:rPr lang="en-US" sz="900" dirty="0">
                <a:solidFill>
                  <a:srgbClr val="325C80">
                    <a:lumMod val="50000"/>
                  </a:srgbClr>
                </a:solidFill>
              </a:rPr>
              <a:t>3</a:t>
            </a:r>
            <a:endParaRPr lang="en-US" sz="9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6864697" y="2193950"/>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5729037" y="2950443"/>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5729037" y="3838745"/>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5729037" y="2178963"/>
            <a:ext cx="812576" cy="3271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6886468" y="2955952"/>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6886468" y="3825604"/>
            <a:ext cx="812576" cy="32718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4610565" y="2702020"/>
            <a:ext cx="766705" cy="34632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4624252" y="3377663"/>
            <a:ext cx="766705" cy="34632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8155376" y="2660735"/>
            <a:ext cx="914401" cy="11542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8216809" y="2914650"/>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8214871" y="3447405"/>
            <a:ext cx="819474" cy="21860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00"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4528454" y="1338943"/>
            <a:ext cx="0" cy="380455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30068" y="4294079"/>
            <a:ext cx="914400" cy="398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399543" y="3262673"/>
            <a:ext cx="450412" cy="201063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544468" y="4152791"/>
            <a:ext cx="1748288" cy="34040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5869767" y="4639472"/>
            <a:ext cx="914400" cy="398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6784167" y="3119546"/>
            <a:ext cx="914877" cy="1719045"/>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234165" y="3030561"/>
            <a:ext cx="3635602" cy="1808030"/>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877163" y="1566308"/>
            <a:ext cx="1314248" cy="295592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00"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809047" y="833919"/>
            <a:ext cx="1261884" cy="30008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6277651" y="846712"/>
            <a:ext cx="1261884" cy="30008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5503035" y="1614889"/>
            <a:ext cx="1314248" cy="295592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00" dirty="0">
                <a:solidFill>
                  <a:srgbClr val="325C80">
                    <a:lumMod val="50000"/>
                  </a:srgbClr>
                </a:solidFill>
                <a:latin typeface="Arial"/>
              </a:rPr>
              <a:t>Dc2-orders-topic</a:t>
            </a:r>
          </a:p>
        </p:txBody>
      </p:sp>
      <p:sp>
        <p:nvSpPr>
          <p:cNvPr id="4" name="Slide Number Placeholder 3">
            <a:extLst>
              <a:ext uri="{FF2B5EF4-FFF2-40B4-BE49-F238E27FC236}">
                <a16:creationId xmlns:a16="http://schemas.microsoft.com/office/drawing/2014/main" id="{619245A2-7B31-F14B-BFBE-D57C149FC08D}"/>
              </a:ext>
            </a:extLst>
          </p:cNvPr>
          <p:cNvSpPr>
            <a:spLocks noGrp="1"/>
          </p:cNvSpPr>
          <p:nvPr>
            <p:ph type="sldNum" sz="quarter" idx="10"/>
          </p:nvPr>
        </p:nvSpPr>
        <p:spPr/>
        <p:txBody>
          <a:bodyPr/>
          <a:lstStyle/>
          <a:p>
            <a:fld id="{2F63A97E-D605-DC42-8452-C14CD1FA87FA}" type="slidenum">
              <a:rPr lang="en-US" smtClean="0">
                <a:solidFill>
                  <a:srgbClr val="5AAAFA"/>
                </a:solidFill>
              </a:rPr>
              <a:pPr/>
              <a:t>76</a:t>
            </a:fld>
            <a:endParaRPr lang="en-US">
              <a:solidFill>
                <a:srgbClr val="5AAAFA"/>
              </a:solidFill>
            </a:endParaRPr>
          </a:p>
        </p:txBody>
      </p:sp>
    </p:spTree>
    <p:extLst>
      <p:ext uri="{BB962C8B-B14F-4D97-AF65-F5344CB8AC3E}">
        <p14:creationId xmlns:p14="http://schemas.microsoft.com/office/powerpoint/2010/main" val="1655294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24D0-FDDA-8D44-A547-3D53EFF8B375}"/>
              </a:ext>
            </a:extLst>
          </p:cNvPr>
          <p:cNvSpPr>
            <a:spLocks noGrp="1"/>
          </p:cNvSpPr>
          <p:nvPr>
            <p:ph type="title"/>
          </p:nvPr>
        </p:nvSpPr>
        <p:spPr/>
        <p:txBody>
          <a:bodyPr/>
          <a:lstStyle/>
          <a:p>
            <a:r>
              <a:rPr lang="en-US" dirty="0"/>
              <a:t>Reliability</a:t>
            </a:r>
          </a:p>
        </p:txBody>
      </p:sp>
      <p:sp>
        <p:nvSpPr>
          <p:cNvPr id="4" name="Text Placeholder 3">
            <a:extLst>
              <a:ext uri="{FF2B5EF4-FFF2-40B4-BE49-F238E27FC236}">
                <a16:creationId xmlns:a16="http://schemas.microsoft.com/office/drawing/2014/main" id="{76E5B98A-C6AF-F54D-ACCB-3F79779B0576}"/>
              </a:ext>
            </a:extLst>
          </p:cNvPr>
          <p:cNvSpPr>
            <a:spLocks noGrp="1"/>
          </p:cNvSpPr>
          <p:nvPr>
            <p:ph idx="1"/>
          </p:nvPr>
        </p:nvSpPr>
        <p:spPr>
          <a:xfrm>
            <a:off x="293687" y="901701"/>
            <a:ext cx="8566533" cy="3692525"/>
          </a:xfrm>
        </p:spPr>
        <p:txBody>
          <a:bodyPr/>
          <a:lstStyle/>
          <a:p>
            <a:pPr marL="0" indent="0">
              <a:buNone/>
            </a:pPr>
            <a:r>
              <a:rPr lang="en-US" b="1" dirty="0"/>
              <a:t>Producer can choose acknowledgement level  (</a:t>
            </a:r>
            <a:r>
              <a:rPr lang="en-US" dirty="0" err="1"/>
              <a:t>request.required.acks</a:t>
            </a:r>
            <a:r>
              <a:rPr lang="en-US" b="1" dirty="0"/>
              <a:t>)</a:t>
            </a:r>
          </a:p>
          <a:p>
            <a:r>
              <a:rPr lang="en-US" sz="1600" dirty="0"/>
              <a:t>0	Fire-and-forget, fast but risky</a:t>
            </a:r>
          </a:p>
          <a:p>
            <a:r>
              <a:rPr lang="en-US" sz="1600" dirty="0"/>
              <a:t>1	Waits for 1 broker to acknowledge</a:t>
            </a:r>
          </a:p>
          <a:p>
            <a:r>
              <a:rPr lang="en-US" sz="1600" dirty="0"/>
              <a:t>-1 All	Waits for all replica brokers to acknowledge</a:t>
            </a:r>
          </a:p>
          <a:p>
            <a:pPr marL="0" indent="0">
              <a:buNone/>
            </a:pPr>
            <a:endParaRPr lang="en-US" b="1" dirty="0"/>
          </a:p>
          <a:p>
            <a:pPr marL="0" indent="0">
              <a:buNone/>
            </a:pPr>
            <a:r>
              <a:rPr lang="en-US" b="1" dirty="0"/>
              <a:t>Producer can choose whether to retry</a:t>
            </a:r>
          </a:p>
          <a:p>
            <a:r>
              <a:rPr lang="en-US" sz="1600" dirty="0"/>
              <a:t>0	Do not retry, lose messages on error</a:t>
            </a:r>
          </a:p>
          <a:p>
            <a:r>
              <a:rPr lang="en-US" sz="1600" dirty="0"/>
              <a:t>&gt;0	Retry, might results in duplicates on error</a:t>
            </a:r>
            <a:endParaRPr lang="en-US" b="1" dirty="0"/>
          </a:p>
          <a:p>
            <a:endParaRPr lang="en-US" b="1" dirty="0"/>
          </a:p>
          <a:p>
            <a:pPr marL="0" indent="0">
              <a:buNone/>
            </a:pPr>
            <a:r>
              <a:rPr lang="en-US" b="1" dirty="0"/>
              <a:t>Producer can also choose </a:t>
            </a:r>
            <a:r>
              <a:rPr lang="en-US" b="1" dirty="0" err="1"/>
              <a:t>idempotence</a:t>
            </a:r>
            <a:endParaRPr lang="en-US" b="1" dirty="0"/>
          </a:p>
          <a:p>
            <a:r>
              <a:rPr lang="en-US" dirty="0"/>
              <a:t>Means that retries can be used without risk of duplicates</a:t>
            </a:r>
          </a:p>
        </p:txBody>
      </p:sp>
      <p:sp>
        <p:nvSpPr>
          <p:cNvPr id="6" name="Slide Number Placeholder 5">
            <a:extLst>
              <a:ext uri="{FF2B5EF4-FFF2-40B4-BE49-F238E27FC236}">
                <a16:creationId xmlns:a16="http://schemas.microsoft.com/office/drawing/2014/main" id="{B912C2DE-F7EC-0244-86B0-FC8AE3864F6D}"/>
              </a:ext>
            </a:extLst>
          </p:cNvPr>
          <p:cNvSpPr>
            <a:spLocks noGrp="1"/>
          </p:cNvSpPr>
          <p:nvPr>
            <p:ph type="sldNum" sz="quarter" idx="10"/>
          </p:nvPr>
        </p:nvSpPr>
        <p:spPr/>
        <p:txBody>
          <a:bodyPr/>
          <a:lstStyle/>
          <a:p>
            <a:fld id="{D0BE6F14-FF48-0F4F-A8AA-2E3F25371E4A}" type="slidenum">
              <a:rPr lang="en-US" smtClean="0"/>
              <a:pPr/>
              <a:t>77</a:t>
            </a:fld>
            <a:endParaRPr lang="en-US"/>
          </a:p>
        </p:txBody>
      </p:sp>
    </p:spTree>
    <p:extLst>
      <p:ext uri="{BB962C8B-B14F-4D97-AF65-F5344CB8AC3E}">
        <p14:creationId xmlns:p14="http://schemas.microsoft.com/office/powerpoint/2010/main" val="433351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24D0-FDDA-8D44-A547-3D53EFF8B375}"/>
              </a:ext>
            </a:extLst>
          </p:cNvPr>
          <p:cNvSpPr>
            <a:spLocks noGrp="1"/>
          </p:cNvSpPr>
          <p:nvPr>
            <p:ph type="title"/>
          </p:nvPr>
        </p:nvSpPr>
        <p:spPr/>
        <p:txBody>
          <a:bodyPr/>
          <a:lstStyle/>
          <a:p>
            <a:r>
              <a:rPr lang="en-US" dirty="0"/>
              <a:t>Reliability</a:t>
            </a:r>
          </a:p>
        </p:txBody>
      </p:sp>
      <p:sp>
        <p:nvSpPr>
          <p:cNvPr id="5" name="Text Placeholder 4">
            <a:extLst>
              <a:ext uri="{FF2B5EF4-FFF2-40B4-BE49-F238E27FC236}">
                <a16:creationId xmlns:a16="http://schemas.microsoft.com/office/drawing/2014/main" id="{4B66AEF7-FA7F-FE41-BD62-7A8841C74362}"/>
              </a:ext>
            </a:extLst>
          </p:cNvPr>
          <p:cNvSpPr>
            <a:spLocks noGrp="1"/>
          </p:cNvSpPr>
          <p:nvPr>
            <p:ph idx="1"/>
          </p:nvPr>
        </p:nvSpPr>
        <p:spPr/>
        <p:txBody>
          <a:bodyPr/>
          <a:lstStyle/>
          <a:p>
            <a:pPr marL="0" indent="0">
              <a:buNone/>
            </a:pPr>
            <a:r>
              <a:rPr lang="en-US" b="1" dirty="0"/>
              <a:t>Consumer can choose how to commit offsets</a:t>
            </a:r>
          </a:p>
          <a:p>
            <a:r>
              <a:rPr lang="en-US" sz="1600" dirty="0"/>
              <a:t>Automatic: commits might go faster than processing</a:t>
            </a:r>
          </a:p>
          <a:p>
            <a:r>
              <a:rPr lang="en-US" sz="1600" dirty="0"/>
              <a:t>Manual, asynchronous: Fairly safe, but could re-process messages</a:t>
            </a:r>
          </a:p>
          <a:p>
            <a:r>
              <a:rPr lang="en-US" sz="1600" dirty="0"/>
              <a:t>Manual, synchronous: Safe, but slows down processing</a:t>
            </a:r>
          </a:p>
          <a:p>
            <a:r>
              <a:rPr lang="en-US" sz="1600" dirty="0"/>
              <a:t>A common pattern is to commit offsets on a timer</a:t>
            </a:r>
          </a:p>
          <a:p>
            <a:pPr marL="0" indent="0">
              <a:buNone/>
            </a:pPr>
            <a:r>
              <a:rPr lang="en-US" b="1" dirty="0"/>
              <a:t>Exactly-once semantics</a:t>
            </a:r>
          </a:p>
          <a:p>
            <a:r>
              <a:rPr lang="en-US" sz="1600" dirty="0"/>
              <a:t>Can group sending messages and committing offsets into transactions</a:t>
            </a:r>
          </a:p>
          <a:p>
            <a:r>
              <a:rPr lang="en-US" sz="1600" dirty="0"/>
              <a:t>Primarily aimed at stream processing applications</a:t>
            </a:r>
          </a:p>
        </p:txBody>
      </p:sp>
      <p:sp>
        <p:nvSpPr>
          <p:cNvPr id="6" name="Slide Number Placeholder 5">
            <a:extLst>
              <a:ext uri="{FF2B5EF4-FFF2-40B4-BE49-F238E27FC236}">
                <a16:creationId xmlns:a16="http://schemas.microsoft.com/office/drawing/2014/main" id="{B912C2DE-F7EC-0244-86B0-FC8AE3864F6D}"/>
              </a:ext>
            </a:extLst>
          </p:cNvPr>
          <p:cNvSpPr>
            <a:spLocks noGrp="1"/>
          </p:cNvSpPr>
          <p:nvPr>
            <p:ph type="sldNum" sz="quarter" idx="10"/>
          </p:nvPr>
        </p:nvSpPr>
        <p:spPr/>
        <p:txBody>
          <a:bodyPr/>
          <a:lstStyle/>
          <a:p>
            <a:fld id="{D0BE6F14-FF48-0F4F-A8AA-2E3F25371E4A}" type="slidenum">
              <a:rPr lang="en-US" smtClean="0"/>
              <a:pPr/>
              <a:t>78</a:t>
            </a:fld>
            <a:endParaRPr lang="en-US"/>
          </a:p>
        </p:txBody>
      </p:sp>
    </p:spTree>
    <p:extLst>
      <p:ext uri="{BB962C8B-B14F-4D97-AF65-F5344CB8AC3E}">
        <p14:creationId xmlns:p14="http://schemas.microsoft.com/office/powerpoint/2010/main" val="2012423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79</a:t>
            </a:fld>
            <a:endParaRPr lang="en-US"/>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GB" dirty="0"/>
              <a:t>IBM Streaming Analytics</a:t>
            </a:r>
            <a:endParaRPr lang="en-US" dirty="0"/>
          </a:p>
        </p:txBody>
      </p:sp>
      <p:sp>
        <p:nvSpPr>
          <p:cNvPr id="2" name="Slide Number Placeholder 1">
            <a:extLst>
              <a:ext uri="{FF2B5EF4-FFF2-40B4-BE49-F238E27FC236}">
                <a16:creationId xmlns:a16="http://schemas.microsoft.com/office/drawing/2014/main" id="{70997411-1B2D-1F46-A858-6C73B69ABD50}"/>
              </a:ext>
            </a:extLst>
          </p:cNvPr>
          <p:cNvSpPr>
            <a:spLocks noGrp="1"/>
          </p:cNvSpPr>
          <p:nvPr>
            <p:ph type="sldNum" sz="quarter" idx="10"/>
          </p:nvPr>
        </p:nvSpPr>
        <p:spPr/>
        <p:txBody>
          <a:bodyPr/>
          <a:lstStyle/>
          <a:p>
            <a:fld id="{D0BE6F14-FF48-0F4F-A8AA-2E3F25371E4A}" type="slidenum">
              <a:rPr lang="en-US" smtClean="0"/>
              <a:pPr/>
              <a:t>8</a:t>
            </a:fld>
            <a:endParaRPr lang="en-US"/>
          </a:p>
        </p:txBody>
      </p:sp>
      <p:pic>
        <p:nvPicPr>
          <p:cNvPr id="118" name="Picture 27" descr="strems">
            <a:extLst>
              <a:ext uri="{FF2B5EF4-FFF2-40B4-BE49-F238E27FC236}">
                <a16:creationId xmlns:a16="http://schemas.microsoft.com/office/drawing/2014/main" id="{832BD575-1992-C949-8F7D-ACA85F155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320" y="1189249"/>
            <a:ext cx="5057270" cy="311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7" descr="wht-spot">
            <a:extLst>
              <a:ext uri="{FF2B5EF4-FFF2-40B4-BE49-F238E27FC236}">
                <a16:creationId xmlns:a16="http://schemas.microsoft.com/office/drawing/2014/main" id="{D218C84A-3E56-B949-9FA0-58105EA50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85" y="1942091"/>
            <a:ext cx="2059186"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2" descr="rfid-tags-shadow">
            <a:extLst>
              <a:ext uri="{FF2B5EF4-FFF2-40B4-BE49-F238E27FC236}">
                <a16:creationId xmlns:a16="http://schemas.microsoft.com/office/drawing/2014/main" id="{8D8EE329-5871-1343-A0BC-897F8EBB4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4591" y="3503821"/>
            <a:ext cx="376833" cy="4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35" descr="facebook-shadow">
            <a:extLst>
              <a:ext uri="{FF2B5EF4-FFF2-40B4-BE49-F238E27FC236}">
                <a16:creationId xmlns:a16="http://schemas.microsoft.com/office/drawing/2014/main" id="{C3ADEC2E-7EED-994B-BEE0-8D97D7E56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591" y="2168834"/>
            <a:ext cx="514350"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
            <a:extLst>
              <a:ext uri="{FF2B5EF4-FFF2-40B4-BE49-F238E27FC236}">
                <a16:creationId xmlns:a16="http://schemas.microsoft.com/office/drawing/2014/main" id="{72A4ADFE-95A9-3A44-BE4D-D63007794F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6517" y="1293722"/>
            <a:ext cx="616148" cy="41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Group 7">
            <a:extLst>
              <a:ext uri="{FF2B5EF4-FFF2-40B4-BE49-F238E27FC236}">
                <a16:creationId xmlns:a16="http://schemas.microsoft.com/office/drawing/2014/main" id="{20BCA6E3-7DA8-AD48-B777-171150D9D82C}"/>
              </a:ext>
            </a:extLst>
          </p:cNvPr>
          <p:cNvGrpSpPr>
            <a:grpSpLocks/>
          </p:cNvGrpSpPr>
          <p:nvPr/>
        </p:nvGrpSpPr>
        <p:grpSpPr bwMode="auto">
          <a:xfrm>
            <a:off x="1394592" y="2303669"/>
            <a:ext cx="612577" cy="634008"/>
            <a:chOff x="2363" y="3682"/>
            <a:chExt cx="820" cy="849"/>
          </a:xfrm>
        </p:grpSpPr>
        <p:pic>
          <p:nvPicPr>
            <p:cNvPr id="124" name="Picture 8" descr="Twitter.png">
              <a:extLst>
                <a:ext uri="{FF2B5EF4-FFF2-40B4-BE49-F238E27FC236}">
                  <a16:creationId xmlns:a16="http://schemas.microsoft.com/office/drawing/2014/main" id="{39934B42-3445-FE4E-87DD-F6667B9D50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61218" b="29"/>
            <a:stretch>
              <a:fillRect/>
            </a:stretch>
          </p:blipFill>
          <p:spPr bwMode="auto">
            <a:xfrm>
              <a:off x="2437" y="3969"/>
              <a:ext cx="50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9" descr="Twitter.png">
              <a:extLst>
                <a:ext uri="{FF2B5EF4-FFF2-40B4-BE49-F238E27FC236}">
                  <a16:creationId xmlns:a16="http://schemas.microsoft.com/office/drawing/2014/main" id="{E6AF0AEF-400B-CE41-96AA-9B96B4A97A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6777" t="10674" b="48767"/>
            <a:stretch>
              <a:fillRect/>
            </a:stretch>
          </p:blipFill>
          <p:spPr bwMode="auto">
            <a:xfrm>
              <a:off x="2363" y="3682"/>
              <a:ext cx="82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6" name="Picture 46" descr="datamart">
            <a:extLst>
              <a:ext uri="{FF2B5EF4-FFF2-40B4-BE49-F238E27FC236}">
                <a16:creationId xmlns:a16="http://schemas.microsoft.com/office/drawing/2014/main" id="{0D2D7A23-5CAF-2749-951D-5639988AC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592" y="1242823"/>
            <a:ext cx="372368" cy="4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7" descr="server_database">
            <a:extLst>
              <a:ext uri="{FF2B5EF4-FFF2-40B4-BE49-F238E27FC236}">
                <a16:creationId xmlns:a16="http://schemas.microsoft.com/office/drawing/2014/main" id="{C5A5FAA3-D257-2448-98EE-6E31BAB54E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4592" y="3627051"/>
            <a:ext cx="332185"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4" descr="cellphone">
            <a:extLst>
              <a:ext uri="{FF2B5EF4-FFF2-40B4-BE49-F238E27FC236}">
                <a16:creationId xmlns:a16="http://schemas.microsoft.com/office/drawing/2014/main" id="{128031A0-C795-0A45-902C-AA0998ABD5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4592" y="3332372"/>
            <a:ext cx="399158" cy="3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45" descr="telco">
            <a:extLst>
              <a:ext uri="{FF2B5EF4-FFF2-40B4-BE49-F238E27FC236}">
                <a16:creationId xmlns:a16="http://schemas.microsoft.com/office/drawing/2014/main" id="{C2621295-A0E9-2045-87D2-A29C6F2B3A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4592" y="1538394"/>
            <a:ext cx="25806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6" descr="camescope-256">
            <a:extLst>
              <a:ext uri="{FF2B5EF4-FFF2-40B4-BE49-F238E27FC236}">
                <a16:creationId xmlns:a16="http://schemas.microsoft.com/office/drawing/2014/main" id="{CB9D66D6-DF64-8141-9486-3C3193600E3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4592" y="2818023"/>
            <a:ext cx="400943" cy="40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46" descr="datamart">
            <a:extLst>
              <a:ext uri="{FF2B5EF4-FFF2-40B4-BE49-F238E27FC236}">
                <a16:creationId xmlns:a16="http://schemas.microsoft.com/office/drawing/2014/main" id="{75F15D32-385A-2442-B3D6-66234ADD29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592" y="3118057"/>
            <a:ext cx="372368" cy="4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47" descr="server_database">
            <a:extLst>
              <a:ext uri="{FF2B5EF4-FFF2-40B4-BE49-F238E27FC236}">
                <a16:creationId xmlns:a16="http://schemas.microsoft.com/office/drawing/2014/main" id="{DFBF447C-E0DA-F445-94C9-28F734DC3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4592" y="1723242"/>
            <a:ext cx="332185"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6" descr="Growth">
            <a:extLst>
              <a:ext uri="{FF2B5EF4-FFF2-40B4-BE49-F238E27FC236}">
                <a16:creationId xmlns:a16="http://schemas.microsoft.com/office/drawing/2014/main" id="{CFC9E290-7ABA-8544-A27B-A2B0EA2D4B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2681" y="2151582"/>
            <a:ext cx="1234249" cy="100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2">
            <a:extLst>
              <a:ext uri="{FF2B5EF4-FFF2-40B4-BE49-F238E27FC236}">
                <a16:creationId xmlns:a16="http://schemas.microsoft.com/office/drawing/2014/main" id="{378C6496-2B04-4145-B904-4BE91C814EF4}"/>
              </a:ext>
            </a:extLst>
          </p:cNvPr>
          <p:cNvSpPr>
            <a:spLocks noChangeAspect="1" noChangeArrowheads="1"/>
          </p:cNvSpPr>
          <p:nvPr/>
        </p:nvSpPr>
        <p:spPr bwMode="black">
          <a:xfrm>
            <a:off x="1961925" y="1961062"/>
            <a:ext cx="2246116" cy="1318022"/>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35" name="Rectangle 5">
            <a:extLst>
              <a:ext uri="{FF2B5EF4-FFF2-40B4-BE49-F238E27FC236}">
                <a16:creationId xmlns:a16="http://schemas.microsoft.com/office/drawing/2014/main" id="{7597FD48-1637-AE47-A354-42A463538F46}"/>
              </a:ext>
            </a:extLst>
          </p:cNvPr>
          <p:cNvSpPr>
            <a:spLocks noChangeAspect="1" noChangeArrowheads="1"/>
          </p:cNvSpPr>
          <p:nvPr/>
        </p:nvSpPr>
        <p:spPr bwMode="black">
          <a:xfrm>
            <a:off x="4352373" y="2195018"/>
            <a:ext cx="687050" cy="837009"/>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36" name="Rectangle 7">
            <a:extLst>
              <a:ext uri="{FF2B5EF4-FFF2-40B4-BE49-F238E27FC236}">
                <a16:creationId xmlns:a16="http://schemas.microsoft.com/office/drawing/2014/main" id="{330ECA2B-8E1A-F14C-B584-5B3230D8E8AB}"/>
              </a:ext>
            </a:extLst>
          </p:cNvPr>
          <p:cNvSpPr>
            <a:spLocks noChangeAspect="1" noChangeArrowheads="1"/>
          </p:cNvSpPr>
          <p:nvPr/>
        </p:nvSpPr>
        <p:spPr bwMode="black">
          <a:xfrm>
            <a:off x="5146550" y="2190202"/>
            <a:ext cx="1489710" cy="1308497"/>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cxnSp>
        <p:nvCxnSpPr>
          <p:cNvPr id="137" name="AutoShape 8">
            <a:extLst>
              <a:ext uri="{FF2B5EF4-FFF2-40B4-BE49-F238E27FC236}">
                <a16:creationId xmlns:a16="http://schemas.microsoft.com/office/drawing/2014/main" id="{A01AFBF8-8955-9D4A-B3BA-1719314F50B6}"/>
              </a:ext>
            </a:extLst>
          </p:cNvPr>
          <p:cNvCxnSpPr>
            <a:cxnSpLocks noChangeAspect="1" noChangeShapeType="1"/>
            <a:stCxn id="183" idx="1"/>
            <a:endCxn id="196" idx="3"/>
          </p:cNvCxnSpPr>
          <p:nvPr/>
        </p:nvCxnSpPr>
        <p:spPr bwMode="black">
          <a:xfrm flipH="1" flipV="1">
            <a:off x="4887944" y="2596206"/>
            <a:ext cx="344091" cy="10119"/>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38" name="AutoShape 9">
            <a:extLst>
              <a:ext uri="{FF2B5EF4-FFF2-40B4-BE49-F238E27FC236}">
                <a16:creationId xmlns:a16="http://schemas.microsoft.com/office/drawing/2014/main" id="{CAC1785B-941C-1343-B434-58DBA938BC62}"/>
              </a:ext>
            </a:extLst>
          </p:cNvPr>
          <p:cNvCxnSpPr>
            <a:cxnSpLocks noChangeAspect="1" noChangeShapeType="1"/>
            <a:stCxn id="183" idx="3"/>
            <a:endCxn id="206" idx="1"/>
          </p:cNvCxnSpPr>
          <p:nvPr/>
        </p:nvCxnSpPr>
        <p:spPr bwMode="black">
          <a:xfrm>
            <a:off x="5545168" y="2606326"/>
            <a:ext cx="252416" cy="1787"/>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9" name="AutoShape 10">
            <a:extLst>
              <a:ext uri="{FF2B5EF4-FFF2-40B4-BE49-F238E27FC236}">
                <a16:creationId xmlns:a16="http://schemas.microsoft.com/office/drawing/2014/main" id="{B97DECD2-8AE0-3643-8A03-68C914CC3A77}"/>
              </a:ext>
            </a:extLst>
          </p:cNvPr>
          <p:cNvCxnSpPr>
            <a:cxnSpLocks noChangeAspect="1" noChangeShapeType="1"/>
            <a:stCxn id="196" idx="3"/>
            <a:endCxn id="209" idx="1"/>
          </p:cNvCxnSpPr>
          <p:nvPr/>
        </p:nvCxnSpPr>
        <p:spPr bwMode="black">
          <a:xfrm>
            <a:off x="4887944" y="2596207"/>
            <a:ext cx="441723" cy="626269"/>
          </a:xfrm>
          <a:prstGeom prst="curvedConnector3">
            <a:avLst>
              <a:gd name="adj1" fmla="val 5000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40" name="AutoShape 13">
            <a:extLst>
              <a:ext uri="{FF2B5EF4-FFF2-40B4-BE49-F238E27FC236}">
                <a16:creationId xmlns:a16="http://schemas.microsoft.com/office/drawing/2014/main" id="{8D400D3C-6CB6-B248-915D-BECEE0A3D0B7}"/>
              </a:ext>
            </a:extLst>
          </p:cNvPr>
          <p:cNvCxnSpPr>
            <a:cxnSpLocks noChangeAspect="1" noChangeShapeType="1"/>
            <a:stCxn id="212" idx="1"/>
            <a:endCxn id="209" idx="3"/>
          </p:cNvCxnSpPr>
          <p:nvPr/>
        </p:nvCxnSpPr>
        <p:spPr bwMode="black">
          <a:xfrm flipH="1">
            <a:off x="5643993" y="3219601"/>
            <a:ext cx="631901" cy="2874"/>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41" name="AutoShape 15">
            <a:extLst>
              <a:ext uri="{FF2B5EF4-FFF2-40B4-BE49-F238E27FC236}">
                <a16:creationId xmlns:a16="http://schemas.microsoft.com/office/drawing/2014/main" id="{3E8386A3-92B7-D64E-B1AA-DD80CFD6E950}"/>
              </a:ext>
            </a:extLst>
          </p:cNvPr>
          <p:cNvCxnSpPr>
            <a:cxnSpLocks noChangeAspect="1" noChangeShapeType="1"/>
            <a:stCxn id="210" idx="0"/>
            <a:endCxn id="207" idx="2"/>
          </p:cNvCxnSpPr>
          <p:nvPr/>
        </p:nvCxnSpPr>
        <p:spPr bwMode="black">
          <a:xfrm flipV="1">
            <a:off x="5564816" y="2690919"/>
            <a:ext cx="235092" cy="394087"/>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42" name="AutoShape 16">
            <a:extLst>
              <a:ext uri="{FF2B5EF4-FFF2-40B4-BE49-F238E27FC236}">
                <a16:creationId xmlns:a16="http://schemas.microsoft.com/office/drawing/2014/main" id="{D40BC0EC-D06B-344D-BDD8-4A560C6FA854}"/>
              </a:ext>
            </a:extLst>
          </p:cNvPr>
          <p:cNvCxnSpPr>
            <a:cxnSpLocks noChangeAspect="1" noChangeShapeType="1"/>
            <a:stCxn id="213" idx="1"/>
            <a:endCxn id="206" idx="3"/>
          </p:cNvCxnSpPr>
          <p:nvPr/>
        </p:nvCxnSpPr>
        <p:spPr bwMode="black">
          <a:xfrm rot="10800000">
            <a:off x="6110721" y="2608114"/>
            <a:ext cx="182149" cy="538265"/>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143" name="Rectangle 17">
            <a:extLst>
              <a:ext uri="{FF2B5EF4-FFF2-40B4-BE49-F238E27FC236}">
                <a16:creationId xmlns:a16="http://schemas.microsoft.com/office/drawing/2014/main" id="{E75CBDFF-A47F-7A4C-B023-131FCE391B54}"/>
              </a:ext>
            </a:extLst>
          </p:cNvPr>
          <p:cNvSpPr>
            <a:spLocks noChangeAspect="1" noChangeArrowheads="1"/>
          </p:cNvSpPr>
          <p:nvPr/>
        </p:nvSpPr>
        <p:spPr bwMode="auto">
          <a:xfrm>
            <a:off x="4891517" y="2524766"/>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4" name="Rectangle 21">
            <a:extLst>
              <a:ext uri="{FF2B5EF4-FFF2-40B4-BE49-F238E27FC236}">
                <a16:creationId xmlns:a16="http://schemas.microsoft.com/office/drawing/2014/main" id="{987C554A-3100-5E49-96B5-6A7ED63EB457}"/>
              </a:ext>
            </a:extLst>
          </p:cNvPr>
          <p:cNvSpPr>
            <a:spLocks noChangeAspect="1" noChangeArrowheads="1"/>
          </p:cNvSpPr>
          <p:nvPr/>
        </p:nvSpPr>
        <p:spPr bwMode="auto">
          <a:xfrm>
            <a:off x="5541597" y="2517625"/>
            <a:ext cx="57150" cy="5596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5" name="Rectangle 22">
            <a:extLst>
              <a:ext uri="{FF2B5EF4-FFF2-40B4-BE49-F238E27FC236}">
                <a16:creationId xmlns:a16="http://schemas.microsoft.com/office/drawing/2014/main" id="{200CD82D-0044-8047-9503-7506078B1BF3}"/>
              </a:ext>
            </a:extLst>
          </p:cNvPr>
          <p:cNvSpPr>
            <a:spLocks noChangeAspect="1" noChangeArrowheads="1"/>
          </p:cNvSpPr>
          <p:nvPr/>
        </p:nvSpPr>
        <p:spPr bwMode="auto">
          <a:xfrm>
            <a:off x="6108338" y="2528338"/>
            <a:ext cx="5834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6" name="Rectangle 23">
            <a:extLst>
              <a:ext uri="{FF2B5EF4-FFF2-40B4-BE49-F238E27FC236}">
                <a16:creationId xmlns:a16="http://schemas.microsoft.com/office/drawing/2014/main" id="{5818FE33-3F75-BB40-B0D5-AF1C846CF53A}"/>
              </a:ext>
            </a:extLst>
          </p:cNvPr>
          <p:cNvSpPr>
            <a:spLocks noChangeAspect="1" noChangeArrowheads="1"/>
          </p:cNvSpPr>
          <p:nvPr/>
        </p:nvSpPr>
        <p:spPr bwMode="auto">
          <a:xfrm>
            <a:off x="5605892" y="3133179"/>
            <a:ext cx="55959" cy="5834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7" name="Rectangle 24">
            <a:extLst>
              <a:ext uri="{FF2B5EF4-FFF2-40B4-BE49-F238E27FC236}">
                <a16:creationId xmlns:a16="http://schemas.microsoft.com/office/drawing/2014/main" id="{CE3C4532-A083-E442-8B4C-425C45F7C742}"/>
              </a:ext>
            </a:extLst>
          </p:cNvPr>
          <p:cNvSpPr>
            <a:spLocks noChangeAspect="1" noChangeArrowheads="1"/>
          </p:cNvSpPr>
          <p:nvPr/>
        </p:nvSpPr>
        <p:spPr bwMode="auto">
          <a:xfrm>
            <a:off x="4891517" y="2639066"/>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8" name="Rectangle 25">
            <a:extLst>
              <a:ext uri="{FF2B5EF4-FFF2-40B4-BE49-F238E27FC236}">
                <a16:creationId xmlns:a16="http://schemas.microsoft.com/office/drawing/2014/main" id="{31D77136-0810-6A44-8544-52323844E5E7}"/>
              </a:ext>
            </a:extLst>
          </p:cNvPr>
          <p:cNvSpPr>
            <a:spLocks noChangeAspect="1" noChangeArrowheads="1"/>
          </p:cNvSpPr>
          <p:nvPr/>
        </p:nvSpPr>
        <p:spPr bwMode="auto">
          <a:xfrm>
            <a:off x="5502306" y="2984350"/>
            <a:ext cx="57150" cy="54769"/>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9" name="Rectangle 26">
            <a:extLst>
              <a:ext uri="{FF2B5EF4-FFF2-40B4-BE49-F238E27FC236}">
                <a16:creationId xmlns:a16="http://schemas.microsoft.com/office/drawing/2014/main" id="{95660499-BC60-394A-A92B-42DDC2B3026B}"/>
              </a:ext>
            </a:extLst>
          </p:cNvPr>
          <p:cNvSpPr>
            <a:spLocks noChangeAspect="1" noChangeArrowheads="1"/>
          </p:cNvSpPr>
          <p:nvPr/>
        </p:nvSpPr>
        <p:spPr bwMode="black">
          <a:xfrm>
            <a:off x="6314611" y="3102327"/>
            <a:ext cx="113109" cy="11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50" name="Rectangle 27">
            <a:extLst>
              <a:ext uri="{FF2B5EF4-FFF2-40B4-BE49-F238E27FC236}">
                <a16:creationId xmlns:a16="http://schemas.microsoft.com/office/drawing/2014/main" id="{EB80003D-15AE-B842-A544-2E5DDB9688F2}"/>
              </a:ext>
            </a:extLst>
          </p:cNvPr>
          <p:cNvSpPr>
            <a:spLocks noChangeAspect="1" noChangeArrowheads="1"/>
          </p:cNvSpPr>
          <p:nvPr/>
        </p:nvSpPr>
        <p:spPr bwMode="black">
          <a:xfrm>
            <a:off x="6314611" y="3215434"/>
            <a:ext cx="113109"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51" name="Line 28">
            <a:extLst>
              <a:ext uri="{FF2B5EF4-FFF2-40B4-BE49-F238E27FC236}">
                <a16:creationId xmlns:a16="http://schemas.microsoft.com/office/drawing/2014/main" id="{6572F47B-B85E-D443-9ED4-8EDB67A23B3B}"/>
              </a:ext>
            </a:extLst>
          </p:cNvPr>
          <p:cNvSpPr>
            <a:spLocks noChangeAspect="1" noChangeShapeType="1"/>
          </p:cNvSpPr>
          <p:nvPr/>
        </p:nvSpPr>
        <p:spPr bwMode="black">
          <a:xfrm>
            <a:off x="6593219" y="3221282"/>
            <a:ext cx="612875" cy="0"/>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lIns="68531" tIns="34266" rIns="68531" bIns="34266" anchor="ctr"/>
          <a:lstStyle/>
          <a:p>
            <a:pPr hangingPunct="0">
              <a:defRPr/>
            </a:pPr>
            <a:endParaRPr lang="en-US" kern="0">
              <a:solidFill>
                <a:srgbClr val="000000"/>
              </a:solidFill>
              <a:latin typeface="Arial"/>
              <a:cs typeface="Arial"/>
              <a:sym typeface="Arial"/>
            </a:endParaRPr>
          </a:p>
        </p:txBody>
      </p:sp>
      <p:sp>
        <p:nvSpPr>
          <p:cNvPr id="152" name="Oval 30">
            <a:extLst>
              <a:ext uri="{FF2B5EF4-FFF2-40B4-BE49-F238E27FC236}">
                <a16:creationId xmlns:a16="http://schemas.microsoft.com/office/drawing/2014/main" id="{AE256406-4EF0-1247-8A2E-E57D062E6030}"/>
              </a:ext>
            </a:extLst>
          </p:cNvPr>
          <p:cNvSpPr>
            <a:spLocks noChangeAspect="1" noChangeArrowheads="1"/>
          </p:cNvSpPr>
          <p:nvPr/>
        </p:nvSpPr>
        <p:spPr bwMode="black">
          <a:xfrm>
            <a:off x="5235608" y="2460475"/>
            <a:ext cx="291704"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3" name="Oval 31">
            <a:extLst>
              <a:ext uri="{FF2B5EF4-FFF2-40B4-BE49-F238E27FC236}">
                <a16:creationId xmlns:a16="http://schemas.microsoft.com/office/drawing/2014/main" id="{0782DA33-101F-0F41-882E-ACA4D596C438}"/>
              </a:ext>
            </a:extLst>
          </p:cNvPr>
          <p:cNvSpPr>
            <a:spLocks noChangeAspect="1" noChangeArrowheads="1"/>
          </p:cNvSpPr>
          <p:nvPr/>
        </p:nvSpPr>
        <p:spPr bwMode="black">
          <a:xfrm>
            <a:off x="5334430" y="3072457"/>
            <a:ext cx="289322" cy="289322"/>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4" name="Oval 34">
            <a:extLst>
              <a:ext uri="{FF2B5EF4-FFF2-40B4-BE49-F238E27FC236}">
                <a16:creationId xmlns:a16="http://schemas.microsoft.com/office/drawing/2014/main" id="{46121EA3-74C8-B548-AEB7-E5880E048C1C}"/>
              </a:ext>
            </a:extLst>
          </p:cNvPr>
          <p:cNvSpPr>
            <a:spLocks noChangeAspect="1" noChangeArrowheads="1"/>
          </p:cNvSpPr>
          <p:nvPr/>
        </p:nvSpPr>
        <p:spPr bwMode="black">
          <a:xfrm>
            <a:off x="5803537" y="2460475"/>
            <a:ext cx="290513"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5" name="Oval 35">
            <a:extLst>
              <a:ext uri="{FF2B5EF4-FFF2-40B4-BE49-F238E27FC236}">
                <a16:creationId xmlns:a16="http://schemas.microsoft.com/office/drawing/2014/main" id="{4F2F7E2D-932A-BE44-84F6-B25D400FD8B3}"/>
              </a:ext>
            </a:extLst>
          </p:cNvPr>
          <p:cNvSpPr>
            <a:spLocks noChangeAspect="1" noChangeArrowheads="1"/>
          </p:cNvSpPr>
          <p:nvPr/>
        </p:nvSpPr>
        <p:spPr bwMode="black">
          <a:xfrm>
            <a:off x="6305089" y="3068991"/>
            <a:ext cx="288131"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300" b="0" kern="0">
              <a:solidFill>
                <a:srgbClr val="000000"/>
              </a:solidFill>
              <a:ea typeface="MS PGothic" panose="020B0600070205080204" pitchFamily="34" charset="-128"/>
              <a:sym typeface="Arial"/>
            </a:endParaRPr>
          </a:p>
        </p:txBody>
      </p:sp>
      <p:cxnSp>
        <p:nvCxnSpPr>
          <p:cNvPr id="156" name="AutoShape 36">
            <a:extLst>
              <a:ext uri="{FF2B5EF4-FFF2-40B4-BE49-F238E27FC236}">
                <a16:creationId xmlns:a16="http://schemas.microsoft.com/office/drawing/2014/main" id="{2339E881-B961-5548-8649-D828022BDB2E}"/>
              </a:ext>
            </a:extLst>
          </p:cNvPr>
          <p:cNvCxnSpPr>
            <a:cxnSpLocks noChangeAspect="1" noChangeShapeType="1"/>
            <a:stCxn id="189" idx="1"/>
          </p:cNvCxnSpPr>
          <p:nvPr/>
        </p:nvCxnSpPr>
        <p:spPr bwMode="black">
          <a:xfrm flipH="1">
            <a:off x="1822028" y="2156916"/>
            <a:ext cx="226218" cy="596"/>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57" name="AutoShape 37">
            <a:extLst>
              <a:ext uri="{FF2B5EF4-FFF2-40B4-BE49-F238E27FC236}">
                <a16:creationId xmlns:a16="http://schemas.microsoft.com/office/drawing/2014/main" id="{5D1B7C8E-DBF1-744A-9AC7-A2A03A11E781}"/>
              </a:ext>
            </a:extLst>
          </p:cNvPr>
          <p:cNvCxnSpPr>
            <a:cxnSpLocks noChangeAspect="1" noChangeShapeType="1"/>
            <a:stCxn id="190" idx="1"/>
          </p:cNvCxnSpPr>
          <p:nvPr/>
        </p:nvCxnSpPr>
        <p:spPr bwMode="black">
          <a:xfrm flipH="1">
            <a:off x="2360192" y="2156916"/>
            <a:ext cx="275031" cy="596"/>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58" name="AutoShape 38">
            <a:extLst>
              <a:ext uri="{FF2B5EF4-FFF2-40B4-BE49-F238E27FC236}">
                <a16:creationId xmlns:a16="http://schemas.microsoft.com/office/drawing/2014/main" id="{A20275E8-DDF3-5B45-975B-90FFF69D0289}"/>
              </a:ext>
            </a:extLst>
          </p:cNvPr>
          <p:cNvCxnSpPr>
            <a:cxnSpLocks noChangeAspect="1" noChangeShapeType="1"/>
            <a:stCxn id="190" idx="3"/>
            <a:endCxn id="191" idx="1"/>
          </p:cNvCxnSpPr>
          <p:nvPr/>
        </p:nvCxnSpPr>
        <p:spPr bwMode="black">
          <a:xfrm flipV="1">
            <a:off x="2949548" y="2155728"/>
            <a:ext cx="266700" cy="1188"/>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59" name="AutoShape 39">
            <a:extLst>
              <a:ext uri="{FF2B5EF4-FFF2-40B4-BE49-F238E27FC236}">
                <a16:creationId xmlns:a16="http://schemas.microsoft.com/office/drawing/2014/main" id="{662D80DC-ACAB-8241-BF16-C10E8F36383D}"/>
              </a:ext>
            </a:extLst>
          </p:cNvPr>
          <p:cNvCxnSpPr>
            <a:cxnSpLocks noChangeAspect="1" noChangeShapeType="1"/>
            <a:stCxn id="189" idx="3"/>
            <a:endCxn id="203" idx="1"/>
          </p:cNvCxnSpPr>
          <p:nvPr/>
        </p:nvCxnSpPr>
        <p:spPr bwMode="black">
          <a:xfrm>
            <a:off x="2360190" y="2156917"/>
            <a:ext cx="844154" cy="456607"/>
          </a:xfrm>
          <a:prstGeom prst="curvedConnector3">
            <a:avLst>
              <a:gd name="adj1" fmla="val 5000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0" name="AutoShape 40">
            <a:extLst>
              <a:ext uri="{FF2B5EF4-FFF2-40B4-BE49-F238E27FC236}">
                <a16:creationId xmlns:a16="http://schemas.microsoft.com/office/drawing/2014/main" id="{94A7ACA9-24D9-6D49-ADAC-80FE16811A06}"/>
              </a:ext>
            </a:extLst>
          </p:cNvPr>
          <p:cNvCxnSpPr>
            <a:cxnSpLocks noChangeAspect="1" noChangeShapeType="1"/>
            <a:stCxn id="194" idx="1"/>
          </p:cNvCxnSpPr>
          <p:nvPr/>
        </p:nvCxnSpPr>
        <p:spPr bwMode="black">
          <a:xfrm flipH="1" flipV="1">
            <a:off x="1822028" y="3019525"/>
            <a:ext cx="226218" cy="2"/>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1" name="AutoShape 41">
            <a:extLst>
              <a:ext uri="{FF2B5EF4-FFF2-40B4-BE49-F238E27FC236}">
                <a16:creationId xmlns:a16="http://schemas.microsoft.com/office/drawing/2014/main" id="{B061E4A5-CCD6-A24A-A44B-783339823575}"/>
              </a:ext>
            </a:extLst>
          </p:cNvPr>
          <p:cNvCxnSpPr>
            <a:cxnSpLocks noChangeAspect="1" noChangeShapeType="1"/>
          </p:cNvCxnSpPr>
          <p:nvPr/>
        </p:nvCxnSpPr>
        <p:spPr bwMode="black">
          <a:xfrm flipH="1">
            <a:off x="2360192" y="3019524"/>
            <a:ext cx="33218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2" name="AutoShape 42">
            <a:extLst>
              <a:ext uri="{FF2B5EF4-FFF2-40B4-BE49-F238E27FC236}">
                <a16:creationId xmlns:a16="http://schemas.microsoft.com/office/drawing/2014/main" id="{CB09511D-3C22-BD45-9E97-D0E658312425}"/>
              </a:ext>
            </a:extLst>
          </p:cNvPr>
          <p:cNvCxnSpPr>
            <a:cxnSpLocks noChangeAspect="1" noChangeShapeType="1"/>
          </p:cNvCxnSpPr>
          <p:nvPr/>
        </p:nvCxnSpPr>
        <p:spPr bwMode="black">
          <a:xfrm>
            <a:off x="3006698" y="3019524"/>
            <a:ext cx="332184" cy="0"/>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 name="AutoShape 43">
            <a:extLst>
              <a:ext uri="{FF2B5EF4-FFF2-40B4-BE49-F238E27FC236}">
                <a16:creationId xmlns:a16="http://schemas.microsoft.com/office/drawing/2014/main" id="{48AC4721-C2F4-4B4A-B387-822B392143D0}"/>
              </a:ext>
            </a:extLst>
          </p:cNvPr>
          <p:cNvCxnSpPr>
            <a:cxnSpLocks noChangeAspect="1" noChangeShapeType="1"/>
          </p:cNvCxnSpPr>
          <p:nvPr/>
        </p:nvCxnSpPr>
        <p:spPr bwMode="black">
          <a:xfrm flipH="1">
            <a:off x="3518669" y="2146796"/>
            <a:ext cx="335756"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4" name="AutoShape 44">
            <a:extLst>
              <a:ext uri="{FF2B5EF4-FFF2-40B4-BE49-F238E27FC236}">
                <a16:creationId xmlns:a16="http://schemas.microsoft.com/office/drawing/2014/main" id="{5BADA0E6-7D62-FE4A-9D03-41FE09FB33BD}"/>
              </a:ext>
            </a:extLst>
          </p:cNvPr>
          <p:cNvCxnSpPr>
            <a:cxnSpLocks noChangeAspect="1" noChangeShapeType="1"/>
            <a:stCxn id="196" idx="1"/>
          </p:cNvCxnSpPr>
          <p:nvPr/>
        </p:nvCxnSpPr>
        <p:spPr bwMode="black">
          <a:xfrm flipH="1">
            <a:off x="3382997" y="2596206"/>
            <a:ext cx="1191813" cy="7487"/>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5" name="AutoShape 45">
            <a:extLst>
              <a:ext uri="{FF2B5EF4-FFF2-40B4-BE49-F238E27FC236}">
                <a16:creationId xmlns:a16="http://schemas.microsoft.com/office/drawing/2014/main" id="{6466305C-D734-5F4A-A2EF-C1603E1DDC36}"/>
              </a:ext>
            </a:extLst>
          </p:cNvPr>
          <p:cNvCxnSpPr>
            <a:cxnSpLocks noChangeAspect="1" noChangeShapeType="1"/>
            <a:stCxn id="198" idx="1"/>
          </p:cNvCxnSpPr>
          <p:nvPr/>
        </p:nvCxnSpPr>
        <p:spPr bwMode="black">
          <a:xfrm rot="10800000" flipV="1">
            <a:off x="3508017" y="2654546"/>
            <a:ext cx="1081681" cy="346469"/>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6" name="AutoShape 46">
            <a:extLst>
              <a:ext uri="{FF2B5EF4-FFF2-40B4-BE49-F238E27FC236}">
                <a16:creationId xmlns:a16="http://schemas.microsoft.com/office/drawing/2014/main" id="{265A3BCF-1FDA-384D-9712-33045C93C97D}"/>
              </a:ext>
            </a:extLst>
          </p:cNvPr>
          <p:cNvCxnSpPr>
            <a:cxnSpLocks noChangeAspect="1" noChangeShapeType="1"/>
            <a:stCxn id="204" idx="0"/>
            <a:endCxn id="201" idx="2"/>
          </p:cNvCxnSpPr>
          <p:nvPr/>
        </p:nvCxnSpPr>
        <p:spPr bwMode="black">
          <a:xfrm flipV="1">
            <a:off x="3468719" y="2259529"/>
            <a:ext cx="423480" cy="248567"/>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7" name="AutoShape 47">
            <a:extLst>
              <a:ext uri="{FF2B5EF4-FFF2-40B4-BE49-F238E27FC236}">
                <a16:creationId xmlns:a16="http://schemas.microsoft.com/office/drawing/2014/main" id="{5478EFA4-E5B0-7C4D-850D-06A8FE057CCD}"/>
              </a:ext>
            </a:extLst>
          </p:cNvPr>
          <p:cNvCxnSpPr>
            <a:cxnSpLocks noChangeAspect="1" noChangeShapeType="1"/>
            <a:stCxn id="197" idx="1"/>
          </p:cNvCxnSpPr>
          <p:nvPr/>
        </p:nvCxnSpPr>
        <p:spPr bwMode="black">
          <a:xfrm rot="10800000">
            <a:off x="3767569" y="2147492"/>
            <a:ext cx="822128" cy="377871"/>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168" name="Rectangle 48">
            <a:extLst>
              <a:ext uri="{FF2B5EF4-FFF2-40B4-BE49-F238E27FC236}">
                <a16:creationId xmlns:a16="http://schemas.microsoft.com/office/drawing/2014/main" id="{E5B797BB-D70A-184C-8F10-058CE078A1D6}"/>
              </a:ext>
            </a:extLst>
          </p:cNvPr>
          <p:cNvSpPr>
            <a:spLocks noChangeAspect="1" noChangeArrowheads="1"/>
          </p:cNvSpPr>
          <p:nvPr/>
        </p:nvSpPr>
        <p:spPr bwMode="auto">
          <a:xfrm>
            <a:off x="1726775" y="205988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69" name="Rectangle 49">
            <a:extLst>
              <a:ext uri="{FF2B5EF4-FFF2-40B4-BE49-F238E27FC236}">
                <a16:creationId xmlns:a16="http://schemas.microsoft.com/office/drawing/2014/main" id="{9498F589-327E-DF48-AFBD-9A99A99522B9}"/>
              </a:ext>
            </a:extLst>
          </p:cNvPr>
          <p:cNvSpPr>
            <a:spLocks noChangeAspect="1" noChangeArrowheads="1"/>
          </p:cNvSpPr>
          <p:nvPr/>
        </p:nvSpPr>
        <p:spPr bwMode="auto">
          <a:xfrm>
            <a:off x="2369714" y="2067024"/>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0" name="Rectangle 50">
            <a:extLst>
              <a:ext uri="{FF2B5EF4-FFF2-40B4-BE49-F238E27FC236}">
                <a16:creationId xmlns:a16="http://schemas.microsoft.com/office/drawing/2014/main" id="{1D94E318-A1D1-C14E-9888-1519039EC415}"/>
              </a:ext>
            </a:extLst>
          </p:cNvPr>
          <p:cNvSpPr>
            <a:spLocks noChangeAspect="1" noChangeArrowheads="1"/>
          </p:cNvSpPr>
          <p:nvPr/>
        </p:nvSpPr>
        <p:spPr bwMode="auto">
          <a:xfrm>
            <a:off x="1726775"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1" name="Rectangle 51">
            <a:extLst>
              <a:ext uri="{FF2B5EF4-FFF2-40B4-BE49-F238E27FC236}">
                <a16:creationId xmlns:a16="http://schemas.microsoft.com/office/drawing/2014/main" id="{3A036A2B-0663-9447-8523-45471C2E25E4}"/>
              </a:ext>
            </a:extLst>
          </p:cNvPr>
          <p:cNvSpPr>
            <a:spLocks noChangeAspect="1" noChangeArrowheads="1"/>
          </p:cNvSpPr>
          <p:nvPr/>
        </p:nvSpPr>
        <p:spPr bwMode="auto">
          <a:xfrm>
            <a:off x="2028005"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2" name="Rectangle 52">
            <a:extLst>
              <a:ext uri="{FF2B5EF4-FFF2-40B4-BE49-F238E27FC236}">
                <a16:creationId xmlns:a16="http://schemas.microsoft.com/office/drawing/2014/main" id="{F010CD5E-3A46-5F4F-B563-09BEAAF50B10}"/>
              </a:ext>
            </a:extLst>
          </p:cNvPr>
          <p:cNvSpPr>
            <a:spLocks noChangeAspect="1" noChangeArrowheads="1"/>
          </p:cNvSpPr>
          <p:nvPr/>
        </p:nvSpPr>
        <p:spPr bwMode="auto">
          <a:xfrm>
            <a:off x="3013841"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3" name="Rectangle 53">
            <a:extLst>
              <a:ext uri="{FF2B5EF4-FFF2-40B4-BE49-F238E27FC236}">
                <a16:creationId xmlns:a16="http://schemas.microsoft.com/office/drawing/2014/main" id="{9ACF580E-A813-C745-8C45-1401493254D1}"/>
              </a:ext>
            </a:extLst>
          </p:cNvPr>
          <p:cNvSpPr>
            <a:spLocks noChangeAspect="1" noChangeArrowheads="1"/>
          </p:cNvSpPr>
          <p:nvPr/>
        </p:nvSpPr>
        <p:spPr bwMode="auto">
          <a:xfrm>
            <a:off x="3631779" y="2932608"/>
            <a:ext cx="5596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4" name="Rectangle 54">
            <a:extLst>
              <a:ext uri="{FF2B5EF4-FFF2-40B4-BE49-F238E27FC236}">
                <a16:creationId xmlns:a16="http://schemas.microsoft.com/office/drawing/2014/main" id="{7ACE0DFE-00DE-444F-B7CD-63EE47BE128F}"/>
              </a:ext>
            </a:extLst>
          </p:cNvPr>
          <p:cNvSpPr>
            <a:spLocks noChangeAspect="1" noChangeArrowheads="1"/>
          </p:cNvSpPr>
          <p:nvPr/>
        </p:nvSpPr>
        <p:spPr bwMode="auto">
          <a:xfrm>
            <a:off x="2945975" y="2058690"/>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5" name="Rectangle 55">
            <a:extLst>
              <a:ext uri="{FF2B5EF4-FFF2-40B4-BE49-F238E27FC236}">
                <a16:creationId xmlns:a16="http://schemas.microsoft.com/office/drawing/2014/main" id="{F11DEB60-7CB9-8F40-8FE1-67F995E1DD01}"/>
              </a:ext>
            </a:extLst>
          </p:cNvPr>
          <p:cNvSpPr>
            <a:spLocks noChangeAspect="1" noChangeArrowheads="1"/>
          </p:cNvSpPr>
          <p:nvPr/>
        </p:nvSpPr>
        <p:spPr bwMode="auto">
          <a:xfrm>
            <a:off x="3519857" y="2062262"/>
            <a:ext cx="58341"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6" name="Rectangle 56">
            <a:extLst>
              <a:ext uri="{FF2B5EF4-FFF2-40B4-BE49-F238E27FC236}">
                <a16:creationId xmlns:a16="http://schemas.microsoft.com/office/drawing/2014/main" id="{6B98A6E1-2218-9A4F-9574-2BE9A7852A78}"/>
              </a:ext>
            </a:extLst>
          </p:cNvPr>
          <p:cNvSpPr>
            <a:spLocks noChangeAspect="1" noChangeArrowheads="1"/>
          </p:cNvSpPr>
          <p:nvPr/>
        </p:nvSpPr>
        <p:spPr bwMode="auto">
          <a:xfrm>
            <a:off x="4159226" y="2069406"/>
            <a:ext cx="5834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7" name="Rectangle 57">
            <a:extLst>
              <a:ext uri="{FF2B5EF4-FFF2-40B4-BE49-F238E27FC236}">
                <a16:creationId xmlns:a16="http://schemas.microsoft.com/office/drawing/2014/main" id="{3E05F16B-3305-0B4A-8306-AFB1C545DD4A}"/>
              </a:ext>
            </a:extLst>
          </p:cNvPr>
          <p:cNvSpPr>
            <a:spLocks noChangeAspect="1" noChangeArrowheads="1"/>
          </p:cNvSpPr>
          <p:nvPr/>
        </p:nvSpPr>
        <p:spPr bwMode="auto">
          <a:xfrm>
            <a:off x="3518666" y="251827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8" name="Rectangle 58">
            <a:extLst>
              <a:ext uri="{FF2B5EF4-FFF2-40B4-BE49-F238E27FC236}">
                <a16:creationId xmlns:a16="http://schemas.microsoft.com/office/drawing/2014/main" id="{38C9EDD4-2701-6F49-B360-8F5F907DB624}"/>
              </a:ext>
            </a:extLst>
          </p:cNvPr>
          <p:cNvSpPr>
            <a:spLocks noChangeAspect="1" noChangeArrowheads="1"/>
          </p:cNvSpPr>
          <p:nvPr/>
        </p:nvSpPr>
        <p:spPr bwMode="auto">
          <a:xfrm>
            <a:off x="2369714" y="2182515"/>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9" name="Rectangle 59">
            <a:extLst>
              <a:ext uri="{FF2B5EF4-FFF2-40B4-BE49-F238E27FC236}">
                <a16:creationId xmlns:a16="http://schemas.microsoft.com/office/drawing/2014/main" id="{0A8E6DBF-C9B2-724A-BF9E-2504890D75B8}"/>
              </a:ext>
            </a:extLst>
          </p:cNvPr>
          <p:cNvSpPr>
            <a:spLocks noChangeAspect="1" noChangeArrowheads="1"/>
          </p:cNvSpPr>
          <p:nvPr/>
        </p:nvSpPr>
        <p:spPr bwMode="auto">
          <a:xfrm>
            <a:off x="3416273" y="2368252"/>
            <a:ext cx="55959"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0" name="Rectangle 60">
            <a:extLst>
              <a:ext uri="{FF2B5EF4-FFF2-40B4-BE49-F238E27FC236}">
                <a16:creationId xmlns:a16="http://schemas.microsoft.com/office/drawing/2014/main" id="{3090511B-0BF2-4745-AE77-3951ED26D2FE}"/>
              </a:ext>
            </a:extLst>
          </p:cNvPr>
          <p:cNvSpPr>
            <a:spLocks noChangeAspect="1" noChangeArrowheads="1"/>
          </p:cNvSpPr>
          <p:nvPr/>
        </p:nvSpPr>
        <p:spPr bwMode="black">
          <a:xfrm>
            <a:off x="4587909" y="2479525"/>
            <a:ext cx="113110" cy="11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1" name="Rectangle 61">
            <a:extLst>
              <a:ext uri="{FF2B5EF4-FFF2-40B4-BE49-F238E27FC236}">
                <a16:creationId xmlns:a16="http://schemas.microsoft.com/office/drawing/2014/main" id="{19A215C0-8A6A-6344-81F9-56F88B740508}"/>
              </a:ext>
            </a:extLst>
          </p:cNvPr>
          <p:cNvSpPr>
            <a:spLocks noChangeAspect="1" noChangeArrowheads="1"/>
          </p:cNvSpPr>
          <p:nvPr/>
        </p:nvSpPr>
        <p:spPr bwMode="black">
          <a:xfrm>
            <a:off x="4587909" y="2592632"/>
            <a:ext cx="11311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2" name="Oval 62">
            <a:extLst>
              <a:ext uri="{FF2B5EF4-FFF2-40B4-BE49-F238E27FC236}">
                <a16:creationId xmlns:a16="http://schemas.microsoft.com/office/drawing/2014/main" id="{2E2C1E5A-6196-0F40-85E7-9D3AF4FCFF11}"/>
              </a:ext>
            </a:extLst>
          </p:cNvPr>
          <p:cNvSpPr>
            <a:spLocks noChangeAspect="1" noChangeArrowheads="1"/>
          </p:cNvSpPr>
          <p:nvPr/>
        </p:nvSpPr>
        <p:spPr bwMode="black">
          <a:xfrm>
            <a:off x="4578385" y="2446188"/>
            <a:ext cx="288131" cy="289322"/>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300" b="0" kern="0">
              <a:solidFill>
                <a:srgbClr val="000000"/>
              </a:solidFill>
              <a:ea typeface="MS PGothic" panose="020B0600070205080204" pitchFamily="34" charset="-128"/>
              <a:sym typeface="Arial"/>
            </a:endParaRPr>
          </a:p>
        </p:txBody>
      </p:sp>
      <p:pic>
        <p:nvPicPr>
          <p:cNvPr id="183" name="Picture 104" descr="orb">
            <a:extLst>
              <a:ext uri="{FF2B5EF4-FFF2-40B4-BE49-F238E27FC236}">
                <a16:creationId xmlns:a16="http://schemas.microsoft.com/office/drawing/2014/main" id="{E7457194-2CDD-7241-86DD-AFC057FCF49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5232035" y="2441424"/>
            <a:ext cx="313134" cy="3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29">
            <a:extLst>
              <a:ext uri="{FF2B5EF4-FFF2-40B4-BE49-F238E27FC236}">
                <a16:creationId xmlns:a16="http://schemas.microsoft.com/office/drawing/2014/main" id="{1A979D64-413D-7E4A-9781-D1D106E0B787}"/>
              </a:ext>
            </a:extLst>
          </p:cNvPr>
          <p:cNvSpPr>
            <a:spLocks noChangeAspect="1" noChangeArrowheads="1"/>
          </p:cNvSpPr>
          <p:nvPr/>
        </p:nvSpPr>
        <p:spPr bwMode="auto">
          <a:xfrm>
            <a:off x="6951297" y="314270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5" name="Rectangle 154">
            <a:extLst>
              <a:ext uri="{FF2B5EF4-FFF2-40B4-BE49-F238E27FC236}">
                <a16:creationId xmlns:a16="http://schemas.microsoft.com/office/drawing/2014/main" id="{D0BAF277-03E7-BE43-BF43-E87E1B17F923}"/>
              </a:ext>
            </a:extLst>
          </p:cNvPr>
          <p:cNvSpPr>
            <a:spLocks noChangeAspect="1" noChangeArrowheads="1"/>
          </p:cNvSpPr>
          <p:nvPr/>
        </p:nvSpPr>
        <p:spPr bwMode="auto">
          <a:xfrm>
            <a:off x="6442007" y="3138043"/>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6" name="Text Box 140">
            <a:extLst>
              <a:ext uri="{FF2B5EF4-FFF2-40B4-BE49-F238E27FC236}">
                <a16:creationId xmlns:a16="http://schemas.microsoft.com/office/drawing/2014/main" id="{CEBD9C7C-9028-FD43-8CAC-D25EF6166B49}"/>
              </a:ext>
            </a:extLst>
          </p:cNvPr>
          <p:cNvSpPr txBox="1">
            <a:spLocks noChangeAspect="1" noChangeArrowheads="1"/>
          </p:cNvSpPr>
          <p:nvPr/>
        </p:nvSpPr>
        <p:spPr bwMode="auto">
          <a:xfrm>
            <a:off x="4308112" y="1913977"/>
            <a:ext cx="978694" cy="358303"/>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Transform</a:t>
            </a:r>
            <a:br>
              <a:rPr lang="en-US" altLang="en-US" sz="1200" b="0" kern="0" dirty="0">
                <a:solidFill>
                  <a:srgbClr val="000000"/>
                </a:solidFill>
                <a:ea typeface="MS PGothic" panose="020B0600070205080204" pitchFamily="34" charset="-128"/>
                <a:sym typeface="Arial"/>
              </a:rPr>
            </a:br>
            <a:r>
              <a:rPr lang="en-US" altLang="en-US" sz="1200" b="0" kern="0" dirty="0">
                <a:solidFill>
                  <a:srgbClr val="000000"/>
                </a:solidFill>
                <a:ea typeface="MS PGothic" panose="020B0600070205080204" pitchFamily="34" charset="-128"/>
                <a:sym typeface="Arial"/>
              </a:rPr>
              <a:t>Correlate</a:t>
            </a:r>
          </a:p>
        </p:txBody>
      </p:sp>
      <p:sp>
        <p:nvSpPr>
          <p:cNvPr id="187" name="Text Box 142">
            <a:extLst>
              <a:ext uri="{FF2B5EF4-FFF2-40B4-BE49-F238E27FC236}">
                <a16:creationId xmlns:a16="http://schemas.microsoft.com/office/drawing/2014/main" id="{C1B0A44E-D863-5249-B85C-432801E14FF0}"/>
              </a:ext>
            </a:extLst>
          </p:cNvPr>
          <p:cNvSpPr txBox="1">
            <a:spLocks noChangeAspect="1" noChangeArrowheads="1"/>
          </p:cNvSpPr>
          <p:nvPr/>
        </p:nvSpPr>
        <p:spPr bwMode="auto">
          <a:xfrm>
            <a:off x="2687613" y="1734840"/>
            <a:ext cx="1033463" cy="179152"/>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a:solidFill>
                  <a:srgbClr val="000000"/>
                </a:solidFill>
                <a:ea typeface="MS PGothic" panose="020B0600070205080204" pitchFamily="34" charset="-128"/>
                <a:sym typeface="Arial"/>
              </a:rPr>
              <a:t>Filter / Sample</a:t>
            </a:r>
          </a:p>
        </p:txBody>
      </p:sp>
      <p:sp>
        <p:nvSpPr>
          <p:cNvPr id="188" name="Text Box 141">
            <a:extLst>
              <a:ext uri="{FF2B5EF4-FFF2-40B4-BE49-F238E27FC236}">
                <a16:creationId xmlns:a16="http://schemas.microsoft.com/office/drawing/2014/main" id="{D6B0E7C8-9B46-BC48-A932-FA7C431FB523}"/>
              </a:ext>
            </a:extLst>
          </p:cNvPr>
          <p:cNvSpPr txBox="1">
            <a:spLocks noChangeAspect="1" noChangeArrowheads="1"/>
          </p:cNvSpPr>
          <p:nvPr/>
        </p:nvSpPr>
        <p:spPr bwMode="auto">
          <a:xfrm>
            <a:off x="5829791" y="1915132"/>
            <a:ext cx="858440" cy="358303"/>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Classify</a:t>
            </a:r>
          </a:p>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Annotate</a:t>
            </a:r>
          </a:p>
        </p:txBody>
      </p:sp>
      <p:pic>
        <p:nvPicPr>
          <p:cNvPr id="189" name="Picture 130" descr="orb">
            <a:extLst>
              <a:ext uri="{FF2B5EF4-FFF2-40B4-BE49-F238E27FC236}">
                <a16:creationId xmlns:a16="http://schemas.microsoft.com/office/drawing/2014/main" id="{5B540ECE-EFCF-CC4B-B547-762E8025711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l="5890"/>
          <a:stretch>
            <a:fillRect/>
          </a:stretch>
        </p:blipFill>
        <p:spPr bwMode="auto">
          <a:xfrm>
            <a:off x="2048247" y="1990824"/>
            <a:ext cx="311944"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131" descr="orb">
            <a:extLst>
              <a:ext uri="{FF2B5EF4-FFF2-40B4-BE49-F238E27FC236}">
                <a16:creationId xmlns:a16="http://schemas.microsoft.com/office/drawing/2014/main" id="{86146845-3253-514B-A6BB-EF82F4A9F5D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5890"/>
          <a:stretch>
            <a:fillRect/>
          </a:stretch>
        </p:blipFill>
        <p:spPr bwMode="auto">
          <a:xfrm>
            <a:off x="2635223" y="1990824"/>
            <a:ext cx="314325"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32" descr="orb">
            <a:extLst>
              <a:ext uri="{FF2B5EF4-FFF2-40B4-BE49-F238E27FC236}">
                <a16:creationId xmlns:a16="http://schemas.microsoft.com/office/drawing/2014/main" id="{5343AE9D-FF92-8E40-9CF3-86527B7D396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3216248" y="1990827"/>
            <a:ext cx="313134" cy="3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34" descr="orb">
            <a:extLst>
              <a:ext uri="{FF2B5EF4-FFF2-40B4-BE49-F238E27FC236}">
                <a16:creationId xmlns:a16="http://schemas.microsoft.com/office/drawing/2014/main" id="{BF79647A-AC10-8149-A8FB-22A01DDE6B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2692373" y="2854030"/>
            <a:ext cx="314325"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35" descr="orb">
            <a:extLst>
              <a:ext uri="{FF2B5EF4-FFF2-40B4-BE49-F238E27FC236}">
                <a16:creationId xmlns:a16="http://schemas.microsoft.com/office/drawing/2014/main" id="{2520A46B-865B-B74A-BDD5-E80422835DD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3338882" y="2854030"/>
            <a:ext cx="314325"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37" descr="orb">
            <a:extLst>
              <a:ext uri="{FF2B5EF4-FFF2-40B4-BE49-F238E27FC236}">
                <a16:creationId xmlns:a16="http://schemas.microsoft.com/office/drawing/2014/main" id="{F375504F-EA33-3C4A-8C9C-535131A626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5890"/>
          <a:stretch>
            <a:fillRect/>
          </a:stretch>
        </p:blipFill>
        <p:spPr bwMode="auto">
          <a:xfrm>
            <a:off x="2048247" y="2854030"/>
            <a:ext cx="311944"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a:extLst>
              <a:ext uri="{FF2B5EF4-FFF2-40B4-BE49-F238E27FC236}">
                <a16:creationId xmlns:a16="http://schemas.microsoft.com/office/drawing/2014/main" id="{94325D63-C0FF-7443-89FB-383838942210}"/>
              </a:ext>
            </a:extLst>
          </p:cNvPr>
          <p:cNvGrpSpPr/>
          <p:nvPr/>
        </p:nvGrpSpPr>
        <p:grpSpPr>
          <a:xfrm>
            <a:off x="4574810" y="2430710"/>
            <a:ext cx="313134" cy="330994"/>
            <a:chOff x="4716463" y="2601916"/>
            <a:chExt cx="417512" cy="441325"/>
          </a:xfrm>
        </p:grpSpPr>
        <p:pic>
          <p:nvPicPr>
            <p:cNvPr id="196" name="Picture 103" descr="orb">
              <a:extLst>
                <a:ext uri="{FF2B5EF4-FFF2-40B4-BE49-F238E27FC236}">
                  <a16:creationId xmlns:a16="http://schemas.microsoft.com/office/drawing/2014/main" id="{268FE34F-D97B-2C47-9644-48F4CF76EA4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4716463" y="2601916"/>
              <a:ext cx="4175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Rectangle 196">
              <a:extLst>
                <a:ext uri="{FF2B5EF4-FFF2-40B4-BE49-F238E27FC236}">
                  <a16:creationId xmlns:a16="http://schemas.microsoft.com/office/drawing/2014/main" id="{55969E9A-584B-0743-A448-416C7ED1C6F4}"/>
                </a:ext>
              </a:extLst>
            </p:cNvPr>
            <p:cNvSpPr/>
            <p:nvPr/>
          </p:nvSpPr>
          <p:spPr>
            <a:xfrm>
              <a:off x="4736312" y="2678115"/>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sp>
          <p:nvSpPr>
            <p:cNvPr id="198" name="Rectangle 197">
              <a:extLst>
                <a:ext uri="{FF2B5EF4-FFF2-40B4-BE49-F238E27FC236}">
                  <a16:creationId xmlns:a16="http://schemas.microsoft.com/office/drawing/2014/main" id="{CADD1DF5-D983-C340-86FC-2C7B189FD509}"/>
                </a:ext>
              </a:extLst>
            </p:cNvPr>
            <p:cNvSpPr/>
            <p:nvPr/>
          </p:nvSpPr>
          <p:spPr>
            <a:xfrm>
              <a:off x="4736312" y="2850360"/>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199" name="Group 198">
            <a:extLst>
              <a:ext uri="{FF2B5EF4-FFF2-40B4-BE49-F238E27FC236}">
                <a16:creationId xmlns:a16="http://schemas.microsoft.com/office/drawing/2014/main" id="{95B75749-A1EA-7240-853E-745998D11E21}"/>
              </a:ext>
            </a:extLst>
          </p:cNvPr>
          <p:cNvGrpSpPr/>
          <p:nvPr/>
        </p:nvGrpSpPr>
        <p:grpSpPr>
          <a:xfrm>
            <a:off x="3854423" y="1990827"/>
            <a:ext cx="314325" cy="329803"/>
            <a:chOff x="3598863" y="1998666"/>
            <a:chExt cx="419100" cy="439737"/>
          </a:xfrm>
        </p:grpSpPr>
        <p:pic>
          <p:nvPicPr>
            <p:cNvPr id="200" name="Picture 136" descr="orb">
              <a:extLst>
                <a:ext uri="{FF2B5EF4-FFF2-40B4-BE49-F238E27FC236}">
                  <a16:creationId xmlns:a16="http://schemas.microsoft.com/office/drawing/2014/main" id="{63236CEB-10F0-A549-8C4E-892A57BA86E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3598863" y="1998666"/>
              <a:ext cx="4191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Rectangle 200">
              <a:extLst>
                <a:ext uri="{FF2B5EF4-FFF2-40B4-BE49-F238E27FC236}">
                  <a16:creationId xmlns:a16="http://schemas.microsoft.com/office/drawing/2014/main" id="{1EDC0850-9B44-644E-848F-63114DF07D09}"/>
                </a:ext>
              </a:extLst>
            </p:cNvPr>
            <p:cNvSpPr/>
            <p:nvPr/>
          </p:nvSpPr>
          <p:spPr>
            <a:xfrm rot="2700000">
              <a:off x="3645301" y="2271571"/>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2" name="Group 201">
            <a:extLst>
              <a:ext uri="{FF2B5EF4-FFF2-40B4-BE49-F238E27FC236}">
                <a16:creationId xmlns:a16="http://schemas.microsoft.com/office/drawing/2014/main" id="{508D479A-F0B0-F74A-9A0C-16FCF80CCE4C}"/>
              </a:ext>
            </a:extLst>
          </p:cNvPr>
          <p:cNvGrpSpPr/>
          <p:nvPr/>
        </p:nvGrpSpPr>
        <p:grpSpPr>
          <a:xfrm>
            <a:off x="3204345" y="2448027"/>
            <a:ext cx="311944" cy="330994"/>
            <a:chOff x="2732091" y="2608265"/>
            <a:chExt cx="415925" cy="441325"/>
          </a:xfrm>
        </p:grpSpPr>
        <p:pic>
          <p:nvPicPr>
            <p:cNvPr id="203" name="Picture 133" descr="orb">
              <a:extLst>
                <a:ext uri="{FF2B5EF4-FFF2-40B4-BE49-F238E27FC236}">
                  <a16:creationId xmlns:a16="http://schemas.microsoft.com/office/drawing/2014/main" id="{471A5EB3-706D-134A-BEE3-A34B6BBB189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5890"/>
            <a:stretch>
              <a:fillRect/>
            </a:stretch>
          </p:blipFill>
          <p:spPr bwMode="auto">
            <a:xfrm>
              <a:off x="2732091" y="2608265"/>
              <a:ext cx="4159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Rectangle 203">
              <a:extLst>
                <a:ext uri="{FF2B5EF4-FFF2-40B4-BE49-F238E27FC236}">
                  <a16:creationId xmlns:a16="http://schemas.microsoft.com/office/drawing/2014/main" id="{CA995B16-BE41-1348-A4D0-78AF0CECA5F3}"/>
                </a:ext>
              </a:extLst>
            </p:cNvPr>
            <p:cNvSpPr/>
            <p:nvPr/>
          </p:nvSpPr>
          <p:spPr>
            <a:xfrm rot="2700000">
              <a:off x="3009942" y="2673712"/>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5" name="Group 204">
            <a:extLst>
              <a:ext uri="{FF2B5EF4-FFF2-40B4-BE49-F238E27FC236}">
                <a16:creationId xmlns:a16="http://schemas.microsoft.com/office/drawing/2014/main" id="{8D415028-9632-BE4B-8C54-ED1150C04240}"/>
              </a:ext>
            </a:extLst>
          </p:cNvPr>
          <p:cNvGrpSpPr/>
          <p:nvPr/>
        </p:nvGrpSpPr>
        <p:grpSpPr>
          <a:xfrm>
            <a:off x="5788924" y="2442616"/>
            <a:ext cx="321796" cy="330994"/>
            <a:chOff x="6335281" y="2617791"/>
            <a:chExt cx="429061" cy="441325"/>
          </a:xfrm>
        </p:grpSpPr>
        <p:pic>
          <p:nvPicPr>
            <p:cNvPr id="206" name="Picture 105" descr="orb">
              <a:extLst>
                <a:ext uri="{FF2B5EF4-FFF2-40B4-BE49-F238E27FC236}">
                  <a16:creationId xmlns:a16="http://schemas.microsoft.com/office/drawing/2014/main" id="{FC0D5092-3978-8844-925C-E7F976056B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6346829" y="2617791"/>
              <a:ext cx="4175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Rectangle 206">
              <a:extLst>
                <a:ext uri="{FF2B5EF4-FFF2-40B4-BE49-F238E27FC236}">
                  <a16:creationId xmlns:a16="http://schemas.microsoft.com/office/drawing/2014/main" id="{A0D8B02E-4F5F-7146-8461-E2E86E8FA24D}"/>
                </a:ext>
              </a:extLst>
            </p:cNvPr>
            <p:cNvSpPr/>
            <p:nvPr/>
          </p:nvSpPr>
          <p:spPr>
            <a:xfrm rot="2700000">
              <a:off x="6345996" y="2863496"/>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8" name="Group 207">
            <a:extLst>
              <a:ext uri="{FF2B5EF4-FFF2-40B4-BE49-F238E27FC236}">
                <a16:creationId xmlns:a16="http://schemas.microsoft.com/office/drawing/2014/main" id="{BE232FDC-5B59-2B45-8CD0-40C63B10C5A7}"/>
              </a:ext>
            </a:extLst>
          </p:cNvPr>
          <p:cNvGrpSpPr/>
          <p:nvPr/>
        </p:nvGrpSpPr>
        <p:grpSpPr>
          <a:xfrm>
            <a:off x="5329667" y="3056979"/>
            <a:ext cx="314325" cy="330994"/>
            <a:chOff x="5722939" y="3436941"/>
            <a:chExt cx="419100" cy="441325"/>
          </a:xfrm>
        </p:grpSpPr>
        <p:pic>
          <p:nvPicPr>
            <p:cNvPr id="209" name="Picture 106" descr="orb">
              <a:extLst>
                <a:ext uri="{FF2B5EF4-FFF2-40B4-BE49-F238E27FC236}">
                  <a16:creationId xmlns:a16="http://schemas.microsoft.com/office/drawing/2014/main" id="{53A1268E-2D9F-174B-8D82-75843C1A8A9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5722939" y="3436941"/>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Rectangle 209">
              <a:extLst>
                <a:ext uri="{FF2B5EF4-FFF2-40B4-BE49-F238E27FC236}">
                  <a16:creationId xmlns:a16="http://schemas.microsoft.com/office/drawing/2014/main" id="{65E5611B-CEBD-1144-B365-74CD6C9526ED}"/>
                </a:ext>
              </a:extLst>
            </p:cNvPr>
            <p:cNvSpPr/>
            <p:nvPr/>
          </p:nvSpPr>
          <p:spPr>
            <a:xfrm rot="2700000">
              <a:off x="5961821" y="3459664"/>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11" name="Group 210">
            <a:extLst>
              <a:ext uri="{FF2B5EF4-FFF2-40B4-BE49-F238E27FC236}">
                <a16:creationId xmlns:a16="http://schemas.microsoft.com/office/drawing/2014/main" id="{3B80CD77-DB54-2A4A-9C6A-8F4843307C53}"/>
              </a:ext>
            </a:extLst>
          </p:cNvPr>
          <p:cNvGrpSpPr/>
          <p:nvPr/>
        </p:nvGrpSpPr>
        <p:grpSpPr>
          <a:xfrm>
            <a:off x="6275894" y="3053509"/>
            <a:ext cx="332185" cy="332184"/>
            <a:chOff x="7470778" y="3440113"/>
            <a:chExt cx="442913" cy="442912"/>
          </a:xfrm>
        </p:grpSpPr>
        <p:pic>
          <p:nvPicPr>
            <p:cNvPr id="212" name="Picture 107" descr="orb">
              <a:extLst>
                <a:ext uri="{FF2B5EF4-FFF2-40B4-BE49-F238E27FC236}">
                  <a16:creationId xmlns:a16="http://schemas.microsoft.com/office/drawing/2014/main" id="{1097328D-A559-1D4E-821D-41D80B15C7B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70778" y="3440113"/>
              <a:ext cx="4429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Rectangle 212">
              <a:extLst>
                <a:ext uri="{FF2B5EF4-FFF2-40B4-BE49-F238E27FC236}">
                  <a16:creationId xmlns:a16="http://schemas.microsoft.com/office/drawing/2014/main" id="{0AFB302A-78F8-3043-8368-F685146A5FC3}"/>
                </a:ext>
              </a:extLst>
            </p:cNvPr>
            <p:cNvSpPr/>
            <p:nvPr/>
          </p:nvSpPr>
          <p:spPr>
            <a:xfrm>
              <a:off x="7493411" y="3513932"/>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sp>
        <p:nvSpPr>
          <p:cNvPr id="214" name="Text Placeholder 3">
            <a:extLst>
              <a:ext uri="{FF2B5EF4-FFF2-40B4-BE49-F238E27FC236}">
                <a16:creationId xmlns:a16="http://schemas.microsoft.com/office/drawing/2014/main" id="{8AC6CACD-737A-DF4F-8187-3B9E73A3198C}"/>
              </a:ext>
            </a:extLst>
          </p:cNvPr>
          <p:cNvSpPr txBox="1">
            <a:spLocks/>
          </p:cNvSpPr>
          <p:nvPr/>
        </p:nvSpPr>
        <p:spPr>
          <a:xfrm>
            <a:off x="1700879" y="4298232"/>
            <a:ext cx="6077318" cy="380495"/>
          </a:xfrm>
          <a:prstGeom prst="rect">
            <a:avLst/>
          </a:prstGeom>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2133"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defTabSz="309563" hangingPunct="0">
              <a:spcBef>
                <a:spcPts val="1100"/>
              </a:spcBef>
            </a:pPr>
            <a:r>
              <a:rPr lang="en-US" altLang="en-US" sz="2400" dirty="0">
                <a:solidFill>
                  <a:srgbClr val="000000"/>
                </a:solidFill>
                <a:latin typeface="IBM Plex Sans"/>
              </a:rPr>
              <a:t>Streams to Act on All Your Data in Real Time</a:t>
            </a:r>
            <a:endParaRPr lang="en-US" sz="2400" b="1" kern="0" dirty="0">
              <a:solidFill>
                <a:srgbClr val="000000"/>
              </a:solidFill>
              <a:latin typeface="IBM Plex Sans Light"/>
              <a:sym typeface="IBM Plex Sans Light"/>
            </a:endParaRPr>
          </a:p>
        </p:txBody>
      </p:sp>
    </p:spTree>
    <p:extLst>
      <p:ext uri="{BB962C8B-B14F-4D97-AF65-F5344CB8AC3E}">
        <p14:creationId xmlns:p14="http://schemas.microsoft.com/office/powerpoint/2010/main" val="25045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slide(fromLeft)">
                                      <p:cBhvr>
                                        <p:cTn id="7" dur="500"/>
                                        <p:tgtEl>
                                          <p:spTgt spid="14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slide(fromLeft)">
                                      <p:cBhvr>
                                        <p:cTn id="10" dur="500"/>
                                        <p:tgtEl>
                                          <p:spTgt spid="144"/>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slide(fromLeft)">
                                      <p:cBhvr>
                                        <p:cTn id="13" dur="500"/>
                                        <p:tgtEl>
                                          <p:spTgt spid="145"/>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slide(fromLeft)">
                                      <p:cBhvr>
                                        <p:cTn id="16" dur="500"/>
                                        <p:tgtEl>
                                          <p:spTgt spid="146"/>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slide(fromLeft)">
                                      <p:cBhvr>
                                        <p:cTn id="19" dur="500"/>
                                        <p:tgtEl>
                                          <p:spTgt spid="147"/>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slide(fromLeft)">
                                      <p:cBhvr>
                                        <p:cTn id="22" dur="500"/>
                                        <p:tgtEl>
                                          <p:spTgt spid="1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slide(fromLeft)">
                                      <p:cBhvr>
                                        <p:cTn id="25" dur="500"/>
                                        <p:tgtEl>
                                          <p:spTgt spid="184"/>
                                        </p:tgtEl>
                                      </p:cBhvr>
                                    </p:animEffect>
                                  </p:childTnLst>
                                </p:cTn>
                              </p:par>
                              <p:par>
                                <p:cTn id="26" presetID="63" presetClass="path" presetSubtype="0" repeatCount="indefinite" fill="hold" grpId="1" nodeType="withEffect">
                                  <p:stCondLst>
                                    <p:cond delay="0"/>
                                  </p:stCondLst>
                                  <p:childTnLst>
                                    <p:animMotion origin="layout" path="M -0.00052 2.22222E-6 L 0.03907 0.00139 " pathEditMode="relative" rAng="0" ptsTypes="AA">
                                      <p:cBhvr>
                                        <p:cTn id="27" dur="500" fill="hold"/>
                                        <p:tgtEl>
                                          <p:spTgt spid="143"/>
                                        </p:tgtEl>
                                        <p:attrNameLst>
                                          <p:attrName>ppt_x</p:attrName>
                                          <p:attrName>ppt_y</p:attrName>
                                        </p:attrNameLst>
                                      </p:cBhvr>
                                      <p:rCtr x="1979" y="69"/>
                                    </p:animMotion>
                                  </p:childTnLst>
                                  <p:subTnLst>
                                    <p:set>
                                      <p:cBhvr override="childStyle">
                                        <p:cTn dur="1" fill="hold" display="0" masterRel="sameClick" afterEffect="1">
                                          <p:stCondLst>
                                            <p:cond evt="end" delay="0">
                                              <p:tn val="26"/>
                                            </p:cond>
                                          </p:stCondLst>
                                        </p:cTn>
                                        <p:tgtEl>
                                          <p:spTgt spid="143"/>
                                        </p:tgtEl>
                                        <p:attrNameLst>
                                          <p:attrName>style.visibility</p:attrName>
                                        </p:attrNameLst>
                                      </p:cBhvr>
                                      <p:to>
                                        <p:strVal val="hidden"/>
                                      </p:to>
                                    </p:set>
                                  </p:subTnLst>
                                </p:cTn>
                              </p:par>
                              <p:par>
                                <p:cTn id="28" presetID="63" presetClass="path" presetSubtype="0" repeatCount="indefinite" fill="hold" grpId="1" nodeType="withEffect">
                                  <p:stCondLst>
                                    <p:cond delay="0"/>
                                  </p:stCondLst>
                                  <p:childTnLst>
                                    <p:animMotion origin="layout" path="M 0.00312 -4.81481E-6 L 0.09635 0.00116 " pathEditMode="relative" rAng="0" ptsTypes="AA">
                                      <p:cBhvr>
                                        <p:cTn id="29" dur="500" fill="hold"/>
                                        <p:tgtEl>
                                          <p:spTgt spid="146"/>
                                        </p:tgtEl>
                                        <p:attrNameLst>
                                          <p:attrName>ppt_x</p:attrName>
                                          <p:attrName>ppt_y</p:attrName>
                                        </p:attrNameLst>
                                      </p:cBhvr>
                                      <p:rCtr x="4653" y="46"/>
                                    </p:animMotion>
                                  </p:childTnLst>
                                  <p:subTnLst>
                                    <p:set>
                                      <p:cBhvr override="childStyle">
                                        <p:cTn dur="1" fill="hold" display="0" masterRel="sameClick" afterEffect="1">
                                          <p:stCondLst>
                                            <p:cond evt="end" delay="0">
                                              <p:tn val="28"/>
                                            </p:cond>
                                          </p:stCondLst>
                                        </p:cTn>
                                        <p:tgtEl>
                                          <p:spTgt spid="146"/>
                                        </p:tgtEl>
                                        <p:attrNameLst>
                                          <p:attrName>style.visibility</p:attrName>
                                        </p:attrNameLst>
                                      </p:cBhvr>
                                      <p:to>
                                        <p:strVal val="hidden"/>
                                      </p:to>
                                    </p:set>
                                  </p:subTnLst>
                                </p:cTn>
                              </p:par>
                              <p:par>
                                <p:cTn id="30" presetID="63" presetClass="path" presetSubtype="0" repeatCount="indefinite" fill="hold" grpId="1" nodeType="withEffect">
                                  <p:stCondLst>
                                    <p:cond delay="0"/>
                                  </p:stCondLst>
                                  <p:childTnLst>
                                    <p:animMotion origin="layout" path="M -0.00052 2.59259E-6 L 0.03906 0.00139 " pathEditMode="relative" rAng="0" ptsTypes="AA">
                                      <p:cBhvr>
                                        <p:cTn id="31" dur="500" fill="hold"/>
                                        <p:tgtEl>
                                          <p:spTgt spid="144"/>
                                        </p:tgtEl>
                                        <p:attrNameLst>
                                          <p:attrName>ppt_x</p:attrName>
                                          <p:attrName>ppt_y</p:attrName>
                                        </p:attrNameLst>
                                      </p:cBhvr>
                                      <p:rCtr x="1979" y="69"/>
                                    </p:animMotion>
                                  </p:childTnLst>
                                  <p:subTnLst>
                                    <p:set>
                                      <p:cBhvr override="childStyle">
                                        <p:cTn dur="1" fill="hold" display="0" masterRel="sameClick" afterEffect="1">
                                          <p:stCondLst>
                                            <p:cond evt="end" delay="0">
                                              <p:tn val="30"/>
                                            </p:cond>
                                          </p:stCondLst>
                                        </p:cTn>
                                        <p:tgtEl>
                                          <p:spTgt spid="144"/>
                                        </p:tgtEl>
                                        <p:attrNameLst>
                                          <p:attrName>style.visibility</p:attrName>
                                        </p:attrNameLst>
                                      </p:cBhvr>
                                      <p:to>
                                        <p:strVal val="hidden"/>
                                      </p:to>
                                    </p:set>
                                  </p:subTnLst>
                                </p:cTn>
                              </p:par>
                              <p:par>
                                <p:cTn id="32" presetID="0" presetClass="path" presetSubtype="0" repeatCount="indefinite" accel="50000" decel="50000" grpId="1" nodeType="withEffect">
                                  <p:stCondLst>
                                    <p:cond delay="0"/>
                                  </p:stCondLst>
                                  <p:childTnLst>
                                    <p:animMotion origin="layout" path="M 5E-6 -2.22222E-6 C 0.00105 0.00162 0.00764 0.00486 0.01007 0.01435 C 0.01337 0.02292 0.01389 0.04329 0.01528 0.05371 C 0.01615 0.06343 0.01719 0.06713 0.01823 0.07593 C 0.02014 0.08472 0.0231 0.10023 0.02535 0.10764 " pathEditMode="relative" rAng="0" ptsTypes="AAAAA">
                                      <p:cBhvr>
                                        <p:cTn id="33" dur="500" fill="hold"/>
                                        <p:tgtEl>
                                          <p:spTgt spid="145"/>
                                        </p:tgtEl>
                                        <p:attrNameLst>
                                          <p:attrName>ppt_x</p:attrName>
                                          <p:attrName>ppt_y</p:attrName>
                                        </p:attrNameLst>
                                      </p:cBhvr>
                                      <p:rCtr x="1267" y="5370"/>
                                    </p:animMotion>
                                  </p:childTnLst>
                                  <p:subTnLst>
                                    <p:set>
                                      <p:cBhvr override="childStyle">
                                        <p:cTn dur="1" fill="hold" display="0" masterRel="sameClick" afterEffect="1">
                                          <p:stCondLst>
                                            <p:cond evt="end" delay="0">
                                              <p:tn val="32"/>
                                            </p:cond>
                                          </p:stCondLst>
                                        </p:cTn>
                                        <p:tgtEl>
                                          <p:spTgt spid="145"/>
                                        </p:tgtEl>
                                        <p:attrNameLst>
                                          <p:attrName>style.visibility</p:attrName>
                                        </p:attrNameLst>
                                      </p:cBhvr>
                                      <p:to>
                                        <p:strVal val="hidden"/>
                                      </p:to>
                                    </p:set>
                                  </p:subTnLst>
                                </p:cTn>
                              </p:par>
                              <p:par>
                                <p:cTn id="34" presetID="0" presetClass="path" presetSubtype="0" repeatCount="indefinite" accel="50000" decel="50000" grpId="1" nodeType="withEffect">
                                  <p:stCondLst>
                                    <p:cond delay="0"/>
                                  </p:stCondLst>
                                  <p:childTnLst>
                                    <p:animMotion origin="layout" path="M -0.00538 -0.01528 C -0.00416 -0.01181 0.00209 -0.00509 0.00417 0.00671 C 0.00643 0.01829 0.00261 0.03935 0.00678 0.05347 C 0.01112 0.06713 0.02153 0.08264 0.03004 0.09074 C 0.03872 0.09931 0.05278 0.10116 0.05886 0.1044 " pathEditMode="relative" rAng="0" ptsTypes="AAAAA">
                                      <p:cBhvr>
                                        <p:cTn id="35" dur="500" fill="hold"/>
                                        <p:tgtEl>
                                          <p:spTgt spid="147"/>
                                        </p:tgtEl>
                                        <p:attrNameLst>
                                          <p:attrName>ppt_x</p:attrName>
                                          <p:attrName>ppt_y</p:attrName>
                                        </p:attrNameLst>
                                      </p:cBhvr>
                                      <p:rCtr x="3212" y="5972"/>
                                    </p:animMotion>
                                  </p:childTnLst>
                                  <p:subTnLst>
                                    <p:set>
                                      <p:cBhvr override="childStyle">
                                        <p:cTn dur="1" fill="hold" display="0" masterRel="sameClick" afterEffect="1">
                                          <p:stCondLst>
                                            <p:cond evt="end" delay="0">
                                              <p:tn val="34"/>
                                            </p:cond>
                                          </p:stCondLst>
                                        </p:cTn>
                                        <p:tgtEl>
                                          <p:spTgt spid="147"/>
                                        </p:tgtEl>
                                        <p:attrNameLst>
                                          <p:attrName>style.visibility</p:attrName>
                                        </p:attrNameLst>
                                      </p:cBhvr>
                                      <p:to>
                                        <p:strVal val="hidden"/>
                                      </p:to>
                                    </p:set>
                                  </p:subTnLst>
                                </p:cTn>
                              </p:par>
                              <p:par>
                                <p:cTn id="36" presetID="0" presetClass="path" presetSubtype="0" repeatCount="indefinite" accel="50000" decel="50000" grpId="1" nodeType="withEffect">
                                  <p:stCondLst>
                                    <p:cond delay="0"/>
                                  </p:stCondLst>
                                  <p:childTnLst>
                                    <p:animMotion origin="layout" path="M 3.05556E-6 1.85185E-6 C 0.00173 -0.00509 0.00694 -0.02315 0.01041 -0.03009 C 0.01389 -0.03727 0.01771 -0.03773 0.021 -0.04329 C 0.02413 -0.04908 0.02777 -0.05926 0.02968 -0.0632 " pathEditMode="relative" rAng="0" ptsTypes="AAAA">
                                      <p:cBhvr>
                                        <p:cTn id="37" dur="500" fill="hold"/>
                                        <p:tgtEl>
                                          <p:spTgt spid="148"/>
                                        </p:tgtEl>
                                        <p:attrNameLst>
                                          <p:attrName>ppt_x</p:attrName>
                                          <p:attrName>ppt_y</p:attrName>
                                        </p:attrNameLst>
                                      </p:cBhvr>
                                      <p:rCtr x="1476" y="-3171"/>
                                    </p:animMotion>
                                  </p:childTnLst>
                                  <p:subTnLst>
                                    <p:set>
                                      <p:cBhvr override="childStyle">
                                        <p:cTn dur="1" fill="hold" display="0" masterRel="sameClick" afterEffect="1">
                                          <p:stCondLst>
                                            <p:cond evt="end" delay="0">
                                              <p:tn val="36"/>
                                            </p:cond>
                                          </p:stCondLst>
                                        </p:cTn>
                                        <p:tgtEl>
                                          <p:spTgt spid="148"/>
                                        </p:tgtEl>
                                        <p:attrNameLst>
                                          <p:attrName>style.visibility</p:attrName>
                                        </p:attrNameLst>
                                      </p:cBhvr>
                                      <p:to>
                                        <p:strVal val="hidden"/>
                                      </p:to>
                                    </p:set>
                                  </p:subTnLst>
                                </p:cTn>
                              </p:par>
                              <p:par>
                                <p:cTn id="38" presetID="63" presetClass="path" presetSubtype="0" repeatCount="indefinite" fill="hold" grpId="1" nodeType="withEffect">
                                  <p:stCondLst>
                                    <p:cond delay="0"/>
                                  </p:stCondLst>
                                  <p:childTnLst>
                                    <p:animMotion origin="layout" path="M -0.05226 0.00023 L 0.03038 0.00115 " pathEditMode="relative" rAng="0" ptsTypes="AA">
                                      <p:cBhvr>
                                        <p:cTn id="39" dur="500" fill="hold"/>
                                        <p:tgtEl>
                                          <p:spTgt spid="184"/>
                                        </p:tgtEl>
                                        <p:attrNameLst>
                                          <p:attrName>ppt_x</p:attrName>
                                          <p:attrName>ppt_y</p:attrName>
                                        </p:attrNameLst>
                                      </p:cBhvr>
                                      <p:rCtr x="4132" y="46"/>
                                    </p:animMotion>
                                  </p:childTnLst>
                                  <p:subTnLst>
                                    <p:set>
                                      <p:cBhvr override="childStyle">
                                        <p:cTn dur="1" fill="hold" display="0" masterRel="sameClick" afterEffect="1">
                                          <p:stCondLst>
                                            <p:cond evt="end" delay="0">
                                              <p:tn val="38"/>
                                            </p:cond>
                                          </p:stCondLst>
                                        </p:cTn>
                                        <p:tgtEl>
                                          <p:spTgt spid="184"/>
                                        </p:tgtEl>
                                        <p:attrNameLst>
                                          <p:attrName>style.visibility</p:attrName>
                                        </p:attrNameLst>
                                      </p:cBhvr>
                                      <p:to>
                                        <p:strVal val="hidden"/>
                                      </p:to>
                                    </p:set>
                                  </p:subTnLst>
                                </p:cTn>
                              </p:par>
                              <p:par>
                                <p:cTn id="40" presetID="1" presetClass="entr" presetSubtype="0" fill="hold" nodeType="withEffect" nodePh="1">
                                  <p:stCondLst>
                                    <p:cond delay="0"/>
                                  </p:stCondLst>
                                  <p:endCondLst>
                                    <p:cond evt="begin" delay="0">
                                      <p:tn val="40"/>
                                    </p:cond>
                                  </p:endCondLst>
                                  <p:childTnLst>
                                    <p:set>
                                      <p:cBhvr>
                                        <p:cTn id="41" dur="1" fill="hold">
                                          <p:stCondLst>
                                            <p:cond delay="0"/>
                                          </p:stCondLst>
                                        </p:cTn>
                                        <p:tgtEl>
                                          <p:spTgt spid="152">
                                            <p:txEl>
                                              <p:pRg st="0" end="0"/>
                                            </p:txEl>
                                          </p:spTgt>
                                        </p:tgtEl>
                                        <p:attrNameLst>
                                          <p:attrName>style.visibility</p:attrName>
                                        </p:attrNameLst>
                                      </p:cBhvr>
                                      <p:to>
                                        <p:strVal val="visible"/>
                                      </p:to>
                                    </p:set>
                                  </p:childTnLst>
                                </p:cTn>
                              </p:par>
                              <p:par>
                                <p:cTn id="42" presetID="1" presetClass="entr" presetSubtype="0" fill="hold" nodeType="withEffect" nodePh="1">
                                  <p:stCondLst>
                                    <p:cond delay="0"/>
                                  </p:stCondLst>
                                  <p:endCondLst>
                                    <p:cond evt="begin" delay="0">
                                      <p:tn val="42"/>
                                    </p:cond>
                                  </p:endCondLst>
                                  <p:childTnLst>
                                    <p:set>
                                      <p:cBhvr>
                                        <p:cTn id="43" dur="1" fill="hold">
                                          <p:stCondLst>
                                            <p:cond delay="0"/>
                                          </p:stCondLst>
                                        </p:cTn>
                                        <p:tgtEl>
                                          <p:spTgt spid="153">
                                            <p:txEl>
                                              <p:pRg st="0" end="0"/>
                                            </p:txEl>
                                          </p:spTgt>
                                        </p:tgtEl>
                                        <p:attrNameLst>
                                          <p:attrName>style.visibility</p:attrName>
                                        </p:attrNameLst>
                                      </p:cBhvr>
                                      <p:to>
                                        <p:strVal val="visible"/>
                                      </p:to>
                                    </p:set>
                                  </p:childTnLst>
                                </p:cTn>
                              </p:par>
                              <p:par>
                                <p:cTn id="44" presetID="1" presetClass="entr" presetSubtype="0" fill="hold" nodeType="withEffect" nodePh="1">
                                  <p:stCondLst>
                                    <p:cond delay="0"/>
                                  </p:stCondLst>
                                  <p:endCondLst>
                                    <p:cond evt="begin" delay="0">
                                      <p:tn val="44"/>
                                    </p:cond>
                                  </p:endCondLst>
                                  <p:childTnLst>
                                    <p:set>
                                      <p:cBhvr>
                                        <p:cTn id="45" dur="1" fill="hold">
                                          <p:stCondLst>
                                            <p:cond delay="0"/>
                                          </p:stCondLst>
                                        </p:cTn>
                                        <p:tgtEl>
                                          <p:spTgt spid="154">
                                            <p:txEl>
                                              <p:pRg st="0" end="0"/>
                                            </p:txEl>
                                          </p:spTgt>
                                        </p:tgtEl>
                                        <p:attrNameLst>
                                          <p:attrName>style.visibility</p:attrName>
                                        </p:attrNameLst>
                                      </p:cBhvr>
                                      <p:to>
                                        <p:strVal val="visible"/>
                                      </p:to>
                                    </p:set>
                                  </p:childTnLst>
                                </p:cTn>
                              </p:par>
                              <p:par>
                                <p:cTn id="46" presetID="22" presetClass="entr" presetSubtype="8" fill="hold" nodeType="withEffect" nodePh="1">
                                  <p:stCondLst>
                                    <p:cond delay="0"/>
                                  </p:stCondLst>
                                  <p:endCondLst>
                                    <p:cond evt="begin" delay="0">
                                      <p:tn val="46"/>
                                    </p:cond>
                                  </p:endCondLst>
                                  <p:childTnLst>
                                    <p:set>
                                      <p:cBhvr>
                                        <p:cTn id="47" dur="1" fill="hold">
                                          <p:stCondLst>
                                            <p:cond delay="0"/>
                                          </p:stCondLst>
                                        </p:cTn>
                                        <p:tgtEl>
                                          <p:spTgt spid="155">
                                            <p:txEl>
                                              <p:pRg st="0" end="0"/>
                                            </p:txEl>
                                          </p:spTgt>
                                        </p:tgtEl>
                                        <p:attrNameLst>
                                          <p:attrName>style.visibility</p:attrName>
                                        </p:attrNameLst>
                                      </p:cBhvr>
                                      <p:to>
                                        <p:strVal val="visible"/>
                                      </p:to>
                                    </p:set>
                                    <p:animEffect transition="in" filter="wipe(left)">
                                      <p:cBhvr>
                                        <p:cTn id="48" dur="500"/>
                                        <p:tgtEl>
                                          <p:spTgt spid="155">
                                            <p:txEl>
                                              <p:pRg st="0" end="0"/>
                                            </p:txEl>
                                          </p:spTgt>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68"/>
                                        </p:tgtEl>
                                        <p:attrNameLst>
                                          <p:attrName>style.visibility</p:attrName>
                                        </p:attrNameLst>
                                      </p:cBhvr>
                                      <p:to>
                                        <p:strVal val="visible"/>
                                      </p:to>
                                    </p:set>
                                    <p:animEffect transition="in" filter="slide(fromLeft)">
                                      <p:cBhvr>
                                        <p:cTn id="51" dur="500"/>
                                        <p:tgtEl>
                                          <p:spTgt spid="16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slide(fromLeft)">
                                      <p:cBhvr>
                                        <p:cTn id="54" dur="500"/>
                                        <p:tgtEl>
                                          <p:spTgt spid="170"/>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slide(fromLeft)">
                                      <p:cBhvr>
                                        <p:cTn id="57" dur="500"/>
                                        <p:tgtEl>
                                          <p:spTgt spid="169"/>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71"/>
                                        </p:tgtEl>
                                        <p:attrNameLst>
                                          <p:attrName>style.visibility</p:attrName>
                                        </p:attrNameLst>
                                      </p:cBhvr>
                                      <p:to>
                                        <p:strVal val="visible"/>
                                      </p:to>
                                    </p:set>
                                    <p:animEffect transition="in" filter="slide(fromLeft)">
                                      <p:cBhvr>
                                        <p:cTn id="60" dur="500"/>
                                        <p:tgtEl>
                                          <p:spTgt spid="171"/>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72"/>
                                        </p:tgtEl>
                                        <p:attrNameLst>
                                          <p:attrName>style.visibility</p:attrName>
                                        </p:attrNameLst>
                                      </p:cBhvr>
                                      <p:to>
                                        <p:strVal val="visible"/>
                                      </p:to>
                                    </p:set>
                                    <p:animEffect transition="in" filter="slide(fromLeft)">
                                      <p:cBhvr>
                                        <p:cTn id="63" dur="500"/>
                                        <p:tgtEl>
                                          <p:spTgt spid="172"/>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3"/>
                                        </p:tgtEl>
                                        <p:attrNameLst>
                                          <p:attrName>style.visibility</p:attrName>
                                        </p:attrNameLst>
                                      </p:cBhvr>
                                      <p:to>
                                        <p:strVal val="visible"/>
                                      </p:to>
                                    </p:set>
                                    <p:animEffect transition="in" filter="slide(fromLeft)">
                                      <p:cBhvr>
                                        <p:cTn id="66" dur="500"/>
                                        <p:tgtEl>
                                          <p:spTgt spid="173"/>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74"/>
                                        </p:tgtEl>
                                        <p:attrNameLst>
                                          <p:attrName>style.visibility</p:attrName>
                                        </p:attrNameLst>
                                      </p:cBhvr>
                                      <p:to>
                                        <p:strVal val="visible"/>
                                      </p:to>
                                    </p:set>
                                    <p:animEffect transition="in" filter="slide(fromLeft)">
                                      <p:cBhvr>
                                        <p:cTn id="69" dur="500"/>
                                        <p:tgtEl>
                                          <p:spTgt spid="174"/>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75"/>
                                        </p:tgtEl>
                                        <p:attrNameLst>
                                          <p:attrName>style.visibility</p:attrName>
                                        </p:attrNameLst>
                                      </p:cBhvr>
                                      <p:to>
                                        <p:strVal val="visible"/>
                                      </p:to>
                                    </p:set>
                                    <p:animEffect transition="in" filter="slide(fromLeft)">
                                      <p:cBhvr>
                                        <p:cTn id="72" dur="500"/>
                                        <p:tgtEl>
                                          <p:spTgt spid="175"/>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slide(fromLeft)">
                                      <p:cBhvr>
                                        <p:cTn id="75" dur="500"/>
                                        <p:tgtEl>
                                          <p:spTgt spid="176"/>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77"/>
                                        </p:tgtEl>
                                        <p:attrNameLst>
                                          <p:attrName>style.visibility</p:attrName>
                                        </p:attrNameLst>
                                      </p:cBhvr>
                                      <p:to>
                                        <p:strVal val="visible"/>
                                      </p:to>
                                    </p:set>
                                    <p:animEffect transition="in" filter="slide(fromLeft)">
                                      <p:cBhvr>
                                        <p:cTn id="78" dur="500"/>
                                        <p:tgtEl>
                                          <p:spTgt spid="177"/>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78"/>
                                        </p:tgtEl>
                                        <p:attrNameLst>
                                          <p:attrName>style.visibility</p:attrName>
                                        </p:attrNameLst>
                                      </p:cBhvr>
                                      <p:to>
                                        <p:strVal val="visible"/>
                                      </p:to>
                                    </p:set>
                                    <p:animEffect transition="in" filter="slide(fromLeft)">
                                      <p:cBhvr>
                                        <p:cTn id="81" dur="500"/>
                                        <p:tgtEl>
                                          <p:spTgt spid="178"/>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79"/>
                                        </p:tgtEl>
                                        <p:attrNameLst>
                                          <p:attrName>style.visibility</p:attrName>
                                        </p:attrNameLst>
                                      </p:cBhvr>
                                      <p:to>
                                        <p:strVal val="visible"/>
                                      </p:to>
                                    </p:set>
                                    <p:animEffect transition="in" filter="slide(fromLeft)">
                                      <p:cBhvr>
                                        <p:cTn id="84" dur="500"/>
                                        <p:tgtEl>
                                          <p:spTgt spid="179"/>
                                        </p:tgtEl>
                                      </p:cBhvr>
                                    </p:animEffect>
                                  </p:childTnLst>
                                </p:cTn>
                              </p:par>
                              <p:par>
                                <p:cTn id="85" presetID="63" presetClass="path" presetSubtype="0" repeatCount="indefinite" fill="hold" grpId="1" nodeType="withEffect">
                                  <p:stCondLst>
                                    <p:cond delay="200"/>
                                  </p:stCondLst>
                                  <p:childTnLst>
                                    <p:animMotion origin="layout" path="M -0.00052 1.48148E-6 L 0.03906 1.48148E-6 " pathEditMode="relative" rAng="0" ptsTypes="AA">
                                      <p:cBhvr>
                                        <p:cTn id="86" dur="500" fill="hold"/>
                                        <p:tgtEl>
                                          <p:spTgt spid="168"/>
                                        </p:tgtEl>
                                        <p:attrNameLst>
                                          <p:attrName>ppt_x</p:attrName>
                                          <p:attrName>ppt_y</p:attrName>
                                        </p:attrNameLst>
                                      </p:cBhvr>
                                      <p:rCtr x="1979" y="0"/>
                                    </p:animMotion>
                                  </p:childTnLst>
                                  <p:subTnLst>
                                    <p:set>
                                      <p:cBhvr override="childStyle">
                                        <p:cTn dur="1" fill="hold" display="0" masterRel="sameClick" afterEffect="1">
                                          <p:stCondLst>
                                            <p:cond evt="end" delay="0">
                                              <p:tn val="85"/>
                                            </p:cond>
                                          </p:stCondLst>
                                        </p:cTn>
                                        <p:tgtEl>
                                          <p:spTgt spid="168"/>
                                        </p:tgtEl>
                                        <p:attrNameLst>
                                          <p:attrName>style.visibility</p:attrName>
                                        </p:attrNameLst>
                                      </p:cBhvr>
                                      <p:to>
                                        <p:strVal val="hidden"/>
                                      </p:to>
                                    </p:set>
                                  </p:subTnLst>
                                </p:cTn>
                              </p:par>
                              <p:par>
                                <p:cTn id="87" presetID="63" presetClass="path" presetSubtype="0" repeatCount="indefinite" fill="hold" grpId="1" nodeType="withEffect">
                                  <p:stCondLst>
                                    <p:cond delay="0"/>
                                  </p:stCondLst>
                                  <p:childTnLst>
                                    <p:animMotion origin="layout" path="M -0.00052 2.59259E-6 L 0.03906 0.00139 " pathEditMode="relative" rAng="0" ptsTypes="AA">
                                      <p:cBhvr>
                                        <p:cTn id="88" dur="500" fill="hold"/>
                                        <p:tgtEl>
                                          <p:spTgt spid="169"/>
                                        </p:tgtEl>
                                        <p:attrNameLst>
                                          <p:attrName>ppt_x</p:attrName>
                                          <p:attrName>ppt_y</p:attrName>
                                        </p:attrNameLst>
                                      </p:cBhvr>
                                      <p:rCtr x="1979" y="69"/>
                                    </p:animMotion>
                                  </p:childTnLst>
                                  <p:subTnLst>
                                    <p:set>
                                      <p:cBhvr override="childStyle">
                                        <p:cTn dur="1" fill="hold" display="0" masterRel="sameClick" afterEffect="1">
                                          <p:stCondLst>
                                            <p:cond evt="end" delay="0">
                                              <p:tn val="87"/>
                                            </p:cond>
                                          </p:stCondLst>
                                        </p:cTn>
                                        <p:tgtEl>
                                          <p:spTgt spid="169"/>
                                        </p:tgtEl>
                                        <p:attrNameLst>
                                          <p:attrName>style.visibility</p:attrName>
                                        </p:attrNameLst>
                                      </p:cBhvr>
                                      <p:to>
                                        <p:strVal val="hidden"/>
                                      </p:to>
                                    </p:set>
                                  </p:subTnLst>
                                </p:cTn>
                              </p:par>
                              <p:par>
                                <p:cTn id="89" presetID="63" presetClass="path" presetSubtype="0" repeatCount="indefinite" fill="hold" grpId="1" nodeType="withEffect">
                                  <p:stCondLst>
                                    <p:cond delay="0"/>
                                  </p:stCondLst>
                                  <p:childTnLst>
                                    <p:animMotion origin="layout" path="M -0.00052 -4.44444E-6 L 0.03906 0.00139 " pathEditMode="relative" rAng="0" ptsTypes="AA">
                                      <p:cBhvr>
                                        <p:cTn id="90" dur="500" fill="hold"/>
                                        <p:tgtEl>
                                          <p:spTgt spid="170"/>
                                        </p:tgtEl>
                                        <p:attrNameLst>
                                          <p:attrName>ppt_x</p:attrName>
                                          <p:attrName>ppt_y</p:attrName>
                                        </p:attrNameLst>
                                      </p:cBhvr>
                                      <p:rCtr x="1979" y="69"/>
                                    </p:animMotion>
                                  </p:childTnLst>
                                  <p:subTnLst>
                                    <p:set>
                                      <p:cBhvr override="childStyle">
                                        <p:cTn dur="1" fill="hold" display="0" masterRel="sameClick" afterEffect="1">
                                          <p:stCondLst>
                                            <p:cond evt="end" delay="0">
                                              <p:tn val="89"/>
                                            </p:cond>
                                          </p:stCondLst>
                                        </p:cTn>
                                        <p:tgtEl>
                                          <p:spTgt spid="170"/>
                                        </p:tgtEl>
                                        <p:attrNameLst>
                                          <p:attrName>style.visibility</p:attrName>
                                        </p:attrNameLst>
                                      </p:cBhvr>
                                      <p:to>
                                        <p:strVal val="hidden"/>
                                      </p:to>
                                    </p:set>
                                  </p:subTnLst>
                                </p:cTn>
                              </p:par>
                              <p:par>
                                <p:cTn id="91" presetID="63" presetClass="path" presetSubtype="0" repeatCount="indefinite" fill="hold" grpId="1" nodeType="withEffect">
                                  <p:stCondLst>
                                    <p:cond delay="0"/>
                                  </p:stCondLst>
                                  <p:childTnLst>
                                    <p:animMotion origin="layout" path="M 0.04427 -4.44444E-6 L 0.08385 0.00139 " pathEditMode="relative" rAng="0" ptsTypes="AA">
                                      <p:cBhvr>
                                        <p:cTn id="92" dur="500" fill="hold"/>
                                        <p:tgtEl>
                                          <p:spTgt spid="171"/>
                                        </p:tgtEl>
                                        <p:attrNameLst>
                                          <p:attrName>ppt_x</p:attrName>
                                          <p:attrName>ppt_y</p:attrName>
                                        </p:attrNameLst>
                                      </p:cBhvr>
                                      <p:rCtr x="1979" y="69"/>
                                    </p:animMotion>
                                  </p:childTnLst>
                                  <p:subTnLst>
                                    <p:set>
                                      <p:cBhvr override="childStyle">
                                        <p:cTn dur="1" fill="hold" display="0" masterRel="sameClick" afterEffect="1">
                                          <p:stCondLst>
                                            <p:cond evt="end" delay="0">
                                              <p:tn val="91"/>
                                            </p:cond>
                                          </p:stCondLst>
                                        </p:cTn>
                                        <p:tgtEl>
                                          <p:spTgt spid="171"/>
                                        </p:tgtEl>
                                        <p:attrNameLst>
                                          <p:attrName>style.visibility</p:attrName>
                                        </p:attrNameLst>
                                      </p:cBhvr>
                                      <p:to>
                                        <p:strVal val="hidden"/>
                                      </p:to>
                                    </p:set>
                                  </p:subTnLst>
                                </p:cTn>
                              </p:par>
                              <p:par>
                                <p:cTn id="93" presetID="63" presetClass="path" presetSubtype="0" repeatCount="indefinite" fill="hold" grpId="1" nodeType="withEffect">
                                  <p:stCondLst>
                                    <p:cond delay="0"/>
                                  </p:stCondLst>
                                  <p:childTnLst>
                                    <p:animMotion origin="layout" path="M -0.00052 -4.44444E-6 L 0.03906 0.00139 " pathEditMode="relative" rAng="0" ptsTypes="AA">
                                      <p:cBhvr>
                                        <p:cTn id="94" dur="500" fill="hold"/>
                                        <p:tgtEl>
                                          <p:spTgt spid="172"/>
                                        </p:tgtEl>
                                        <p:attrNameLst>
                                          <p:attrName>ppt_x</p:attrName>
                                          <p:attrName>ppt_y</p:attrName>
                                        </p:attrNameLst>
                                      </p:cBhvr>
                                      <p:rCtr x="1979" y="69"/>
                                    </p:animMotion>
                                  </p:childTnLst>
                                  <p:subTnLst>
                                    <p:set>
                                      <p:cBhvr override="childStyle">
                                        <p:cTn dur="1" fill="hold" display="0" masterRel="sameClick" afterEffect="1">
                                          <p:stCondLst>
                                            <p:cond evt="end" delay="0">
                                              <p:tn val="93"/>
                                            </p:cond>
                                          </p:stCondLst>
                                        </p:cTn>
                                        <p:tgtEl>
                                          <p:spTgt spid="172"/>
                                        </p:tgtEl>
                                        <p:attrNameLst>
                                          <p:attrName>style.visibility</p:attrName>
                                        </p:attrNameLst>
                                      </p:cBhvr>
                                      <p:to>
                                        <p:strVal val="hidden"/>
                                      </p:to>
                                    </p:set>
                                  </p:subTnLst>
                                </p:cTn>
                              </p:par>
                              <p:par>
                                <p:cTn id="95" presetID="63" presetClass="path" presetSubtype="0" repeatCount="indefinite" fill="hold" grpId="1" nodeType="withEffect">
                                  <p:stCondLst>
                                    <p:cond delay="0"/>
                                  </p:stCondLst>
                                  <p:childTnLst>
                                    <p:animMotion origin="layout" path="M -0.00052 1.11111E-6 L 0.14601 -0.00023 " pathEditMode="relative" rAng="0" ptsTypes="AA">
                                      <p:cBhvr>
                                        <p:cTn id="96" dur="500" fill="hold"/>
                                        <p:tgtEl>
                                          <p:spTgt spid="177"/>
                                        </p:tgtEl>
                                        <p:attrNameLst>
                                          <p:attrName>ppt_x</p:attrName>
                                          <p:attrName>ppt_y</p:attrName>
                                        </p:attrNameLst>
                                      </p:cBhvr>
                                      <p:rCtr x="7326" y="-23"/>
                                    </p:animMotion>
                                  </p:childTnLst>
                                  <p:subTnLst>
                                    <p:set>
                                      <p:cBhvr override="childStyle">
                                        <p:cTn dur="1" fill="hold" display="0" masterRel="sameClick" afterEffect="1">
                                          <p:stCondLst>
                                            <p:cond evt="end" delay="0">
                                              <p:tn val="95"/>
                                            </p:cond>
                                          </p:stCondLst>
                                        </p:cTn>
                                        <p:tgtEl>
                                          <p:spTgt spid="177"/>
                                        </p:tgtEl>
                                        <p:attrNameLst>
                                          <p:attrName>style.visibility</p:attrName>
                                        </p:attrNameLst>
                                      </p:cBhvr>
                                      <p:to>
                                        <p:strVal val="hidden"/>
                                      </p:to>
                                    </p:set>
                                  </p:subTnLst>
                                </p:cTn>
                              </p:par>
                              <p:par>
                                <p:cTn id="97" presetID="63" presetClass="path" presetSubtype="0" repeatCount="indefinite" fill="hold" grpId="1" nodeType="withEffect">
                                  <p:stCondLst>
                                    <p:cond delay="0"/>
                                  </p:stCondLst>
                                  <p:childTnLst>
                                    <p:animMotion origin="layout" path="M -0.00052 2.96296E-6 L 0.03907 0.00139 " pathEditMode="relative" rAng="0" ptsTypes="AA">
                                      <p:cBhvr>
                                        <p:cTn id="98" dur="500" fill="hold"/>
                                        <p:tgtEl>
                                          <p:spTgt spid="174"/>
                                        </p:tgtEl>
                                        <p:attrNameLst>
                                          <p:attrName>ppt_x</p:attrName>
                                          <p:attrName>ppt_y</p:attrName>
                                        </p:attrNameLst>
                                      </p:cBhvr>
                                      <p:rCtr x="1979" y="69"/>
                                    </p:animMotion>
                                  </p:childTnLst>
                                  <p:subTnLst>
                                    <p:set>
                                      <p:cBhvr override="childStyle">
                                        <p:cTn dur="1" fill="hold" display="0" masterRel="sameClick" afterEffect="1">
                                          <p:stCondLst>
                                            <p:cond evt="end" delay="0">
                                              <p:tn val="97"/>
                                            </p:cond>
                                          </p:stCondLst>
                                        </p:cTn>
                                        <p:tgtEl>
                                          <p:spTgt spid="174"/>
                                        </p:tgtEl>
                                        <p:attrNameLst>
                                          <p:attrName>style.visibility</p:attrName>
                                        </p:attrNameLst>
                                      </p:cBhvr>
                                      <p:to>
                                        <p:strVal val="hidden"/>
                                      </p:to>
                                    </p:set>
                                  </p:subTnLst>
                                </p:cTn>
                              </p:par>
                              <p:par>
                                <p:cTn id="99" presetID="63" presetClass="path" presetSubtype="0" repeatCount="indefinite" fill="hold" grpId="1" nodeType="withEffect">
                                  <p:stCondLst>
                                    <p:cond delay="0"/>
                                  </p:stCondLst>
                                  <p:childTnLst>
                                    <p:animMotion origin="layout" path="M -0.00052 -1.48148E-6 L 0.03907 0.00139 " pathEditMode="relative" rAng="0" ptsTypes="AA">
                                      <p:cBhvr>
                                        <p:cTn id="100" dur="500" fill="hold"/>
                                        <p:tgtEl>
                                          <p:spTgt spid="175"/>
                                        </p:tgtEl>
                                        <p:attrNameLst>
                                          <p:attrName>ppt_x</p:attrName>
                                          <p:attrName>ppt_y</p:attrName>
                                        </p:attrNameLst>
                                      </p:cBhvr>
                                      <p:rCtr x="1979" y="69"/>
                                    </p:animMotion>
                                  </p:childTnLst>
                                  <p:subTnLst>
                                    <p:set>
                                      <p:cBhvr override="childStyle">
                                        <p:cTn dur="1" fill="hold" display="0" masterRel="sameClick" afterEffect="1">
                                          <p:stCondLst>
                                            <p:cond evt="end" delay="0">
                                              <p:tn val="99"/>
                                            </p:cond>
                                          </p:stCondLst>
                                        </p:cTn>
                                        <p:tgtEl>
                                          <p:spTgt spid="175"/>
                                        </p:tgtEl>
                                        <p:attrNameLst>
                                          <p:attrName>style.visibility</p:attrName>
                                        </p:attrNameLst>
                                      </p:cBhvr>
                                      <p:to>
                                        <p:strVal val="hidden"/>
                                      </p:to>
                                    </p:set>
                                  </p:subTnLst>
                                </p:cTn>
                              </p:par>
                              <p:par>
                                <p:cTn id="101" presetID="0" presetClass="path" presetSubtype="0" repeatCount="indefinite" accel="50000" decel="50000" grpId="1" nodeType="withEffect">
                                  <p:stCondLst>
                                    <p:cond delay="0"/>
                                  </p:stCondLst>
                                  <p:childTnLst>
                                    <p:animMotion origin="layout" path="M -0.00052 -4.44444E-6 C 0.00573 -0.00231 0.02969 -0.00625 0.03889 -0.01273 C 0.04809 -0.01898 0.04809 -0.03055 0.05417 -0.03796 C 0.06042 -0.04537 0.07066 -0.05324 0.07622 -0.05694 C 0.0816 -0.06041 0.07934 -0.05648 0.08663 -0.05902 C 0.09462 -0.06157 0.11493 -0.06944 0.12274 -0.07175 " pathEditMode="relative" rAng="0" ptsTypes="AAAAAA">
                                      <p:cBhvr>
                                        <p:cTn id="102" dur="500" fill="hold"/>
                                        <p:tgtEl>
                                          <p:spTgt spid="173"/>
                                        </p:tgtEl>
                                        <p:attrNameLst>
                                          <p:attrName>ppt_x</p:attrName>
                                          <p:attrName>ppt_y</p:attrName>
                                        </p:attrNameLst>
                                      </p:cBhvr>
                                      <p:rCtr x="6163" y="-3588"/>
                                    </p:animMotion>
                                  </p:childTnLst>
                                  <p:subTnLst>
                                    <p:set>
                                      <p:cBhvr override="childStyle">
                                        <p:cTn dur="1" fill="hold" display="0" masterRel="sameClick" afterEffect="1">
                                          <p:stCondLst>
                                            <p:cond evt="end" delay="0">
                                              <p:tn val="101"/>
                                            </p:cond>
                                          </p:stCondLst>
                                        </p:cTn>
                                        <p:tgtEl>
                                          <p:spTgt spid="173"/>
                                        </p:tgtEl>
                                        <p:attrNameLst>
                                          <p:attrName>style.visibility</p:attrName>
                                        </p:attrNameLst>
                                      </p:cBhvr>
                                      <p:to>
                                        <p:strVal val="hidden"/>
                                      </p:to>
                                    </p:set>
                                  </p:subTnLst>
                                </p:cTn>
                              </p:par>
                              <p:par>
                                <p:cTn id="103" presetID="0" presetClass="path" presetSubtype="0" repeatCount="indefinite" accel="50000" decel="50000" grpId="1" nodeType="withEffect">
                                  <p:stCondLst>
                                    <p:cond delay="0"/>
                                  </p:stCondLst>
                                  <p:childTnLst>
                                    <p:animMotion origin="layout" path="M -0.0125 0.00718 C -0.00902 0.01204 0.00052 0.02523 0.00816 0.03611 C 0.0158 0.04699 0.025 0.06574 0.03316 0.07292 C 0.04132 0.08009 0.05191 0.07824 0.05695 0.07963 " pathEditMode="relative" rAng="0" ptsTypes="AAAA">
                                      <p:cBhvr>
                                        <p:cTn id="104" dur="500" fill="hold"/>
                                        <p:tgtEl>
                                          <p:spTgt spid="176"/>
                                        </p:tgtEl>
                                        <p:attrNameLst>
                                          <p:attrName>ppt_x</p:attrName>
                                          <p:attrName>ppt_y</p:attrName>
                                        </p:attrNameLst>
                                      </p:cBhvr>
                                      <p:rCtr x="3472" y="3611"/>
                                    </p:animMotion>
                                  </p:childTnLst>
                                  <p:subTnLst>
                                    <p:set>
                                      <p:cBhvr override="childStyle">
                                        <p:cTn dur="1" fill="hold" display="0" masterRel="sameClick" afterEffect="1">
                                          <p:stCondLst>
                                            <p:cond evt="end" delay="0">
                                              <p:tn val="103"/>
                                            </p:cond>
                                          </p:stCondLst>
                                        </p:cTn>
                                        <p:tgtEl>
                                          <p:spTgt spid="176"/>
                                        </p:tgtEl>
                                        <p:attrNameLst>
                                          <p:attrName>style.visibility</p:attrName>
                                        </p:attrNameLst>
                                      </p:cBhvr>
                                      <p:to>
                                        <p:strVal val="hidden"/>
                                      </p:to>
                                    </p:set>
                                  </p:subTnLst>
                                </p:cTn>
                              </p:par>
                              <p:par>
                                <p:cTn id="105" presetID="0" presetClass="path" presetSubtype="0" repeatCount="indefinite" accel="50000" decel="50000" grpId="1" nodeType="withEffect">
                                  <p:stCondLst>
                                    <p:cond delay="0"/>
                                  </p:stCondLst>
                                  <p:childTnLst>
                                    <p:animMotion origin="layout" path="M -0.00052 -1.11111E-6 C 0.00243 0.00301 0.01354 0.00833 0.01718 0.01736 C 0.02083 0.02639 0.01423 0.04283 0.02187 0.0537 C 0.02951 0.06458 0.04809 0.07639 0.06336 0.08287 C 0.07864 0.08935 0.10347 0.09097 0.11406 0.09306 " pathEditMode="relative" rAng="0" ptsTypes="AAAAA">
                                      <p:cBhvr>
                                        <p:cTn id="106" dur="500" fill="hold"/>
                                        <p:tgtEl>
                                          <p:spTgt spid="178"/>
                                        </p:tgtEl>
                                        <p:attrNameLst>
                                          <p:attrName>ppt_x</p:attrName>
                                          <p:attrName>ppt_y</p:attrName>
                                        </p:attrNameLst>
                                      </p:cBhvr>
                                      <p:rCtr x="5729" y="4653"/>
                                    </p:animMotion>
                                  </p:childTnLst>
                                  <p:subTnLst>
                                    <p:set>
                                      <p:cBhvr override="childStyle">
                                        <p:cTn dur="1" fill="hold" display="0" masterRel="sameClick" afterEffect="1">
                                          <p:stCondLst>
                                            <p:cond evt="end" delay="0">
                                              <p:tn val="105"/>
                                            </p:cond>
                                          </p:stCondLst>
                                        </p:cTn>
                                        <p:tgtEl>
                                          <p:spTgt spid="178"/>
                                        </p:tgtEl>
                                        <p:attrNameLst>
                                          <p:attrName>style.visibility</p:attrName>
                                        </p:attrNameLst>
                                      </p:cBhvr>
                                      <p:to>
                                        <p:strVal val="hidden"/>
                                      </p:to>
                                    </p:set>
                                  </p:subTnLst>
                                </p:cTn>
                              </p:par>
                              <p:par>
                                <p:cTn id="107" presetID="0" presetClass="path" presetSubtype="0" repeatCount="indefinite" accel="50000" decel="50000" grpId="1" nodeType="withEffect">
                                  <p:stCondLst>
                                    <p:cond delay="0"/>
                                  </p:stCondLst>
                                  <p:childTnLst>
                                    <p:animMotion origin="layout" path="M 0.00659 -0.00092 C 0.00972 -0.00393 0.01892 -0.01504 0.025 -0.01944 C 0.03107 -0.02384 0.03784 -0.02407 0.04357 -0.02754 C 0.0493 -0.03102 0.05573 -0.03727 0.05885 -0.03981 " pathEditMode="relative" rAng="0" ptsTypes="AAAA">
                                      <p:cBhvr>
                                        <p:cTn id="108" dur="500" fill="hold"/>
                                        <p:tgtEl>
                                          <p:spTgt spid="179"/>
                                        </p:tgtEl>
                                        <p:attrNameLst>
                                          <p:attrName>ppt_x</p:attrName>
                                          <p:attrName>ppt_y</p:attrName>
                                        </p:attrNameLst>
                                      </p:cBhvr>
                                      <p:rCtr x="2604" y="-1944"/>
                                    </p:animMotion>
                                  </p:childTnLst>
                                  <p:subTnLst>
                                    <p:set>
                                      <p:cBhvr override="childStyle">
                                        <p:cTn dur="1" fill="hold" display="0" masterRel="sameClick" afterEffect="1">
                                          <p:stCondLst>
                                            <p:cond evt="end" delay="0">
                                              <p:tn val="107"/>
                                            </p:cond>
                                          </p:stCondLst>
                                        </p:cTn>
                                        <p:tgtEl>
                                          <p:spTgt spid="179"/>
                                        </p:tgtEl>
                                        <p:attrNameLst>
                                          <p:attrName>style.visibility</p:attrName>
                                        </p:attrNameLst>
                                      </p:cBhvr>
                                      <p:to>
                                        <p:strVal val="hidden"/>
                                      </p:to>
                                    </p:set>
                                  </p:subTnLst>
                                </p:cTn>
                              </p:par>
                              <p:par>
                                <p:cTn id="109" presetID="22" presetClass="entr" presetSubtype="8" fill="hold" nodeType="withEffect" nodePh="1">
                                  <p:stCondLst>
                                    <p:cond delay="0"/>
                                  </p:stCondLst>
                                  <p:endCondLst>
                                    <p:cond evt="begin" delay="0">
                                      <p:tn val="109"/>
                                    </p:cond>
                                  </p:endCondLst>
                                  <p:childTnLst>
                                    <p:set>
                                      <p:cBhvr>
                                        <p:cTn id="110" dur="1" fill="hold">
                                          <p:stCondLst>
                                            <p:cond delay="0"/>
                                          </p:stCondLst>
                                        </p:cTn>
                                        <p:tgtEl>
                                          <p:spTgt spid="182">
                                            <p:txEl>
                                              <p:pRg st="0" end="0"/>
                                            </p:txEl>
                                          </p:spTgt>
                                        </p:tgtEl>
                                        <p:attrNameLst>
                                          <p:attrName>style.visibility</p:attrName>
                                        </p:attrNameLst>
                                      </p:cBhvr>
                                      <p:to>
                                        <p:strVal val="visible"/>
                                      </p:to>
                                    </p:set>
                                    <p:animEffect transition="in" filter="wipe(left)">
                                      <p:cBhvr>
                                        <p:cTn id="111" dur="500"/>
                                        <p:tgtEl>
                                          <p:spTgt spid="182">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36"/>
                                        </p:tgtEl>
                                        <p:attrNameLst>
                                          <p:attrName>style.visibility</p:attrName>
                                        </p:attrNameLst>
                                      </p:cBhvr>
                                      <p:to>
                                        <p:strVal val="visible"/>
                                      </p:to>
                                    </p:set>
                                    <p:animEffect transition="in" filter="fade">
                                      <p:cBhvr>
                                        <p:cTn id="116" dur="500"/>
                                        <p:tgtEl>
                                          <p:spTgt spid="13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500"/>
                                        <p:tgtEl>
                                          <p:spTgt spid="13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500"/>
                                        <p:tgtEl>
                                          <p:spTgt spid="134"/>
                                        </p:tgtEl>
                                      </p:cBhvr>
                                    </p:animEffect>
                                  </p:childTnLst>
                                </p:cTn>
                              </p:par>
                              <p:par>
                                <p:cTn id="123" presetID="7" presetClass="emph" presetSubtype="2" fill="hold" nodeType="withEffect">
                                  <p:stCondLst>
                                    <p:cond delay="0"/>
                                  </p:stCondLst>
                                  <p:childTnLst>
                                    <p:animClr clrSpc="rgb" dir="cw">
                                      <p:cBhvr>
                                        <p:cTn id="124" dur="1000" fill="hold"/>
                                        <p:tgtEl>
                                          <p:spTgt spid="157"/>
                                        </p:tgtEl>
                                        <p:attrNameLst>
                                          <p:attrName>stroke.color</p:attrName>
                                        </p:attrNameLst>
                                      </p:cBhvr>
                                      <p:to>
                                        <a:srgbClr val="FF3300"/>
                                      </p:to>
                                    </p:animClr>
                                    <p:set>
                                      <p:cBhvr>
                                        <p:cTn id="125" dur="1000" fill="hold"/>
                                        <p:tgtEl>
                                          <p:spTgt spid="157"/>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00" fill="hold"/>
                                        <p:tgtEl>
                                          <p:spTgt spid="158"/>
                                        </p:tgtEl>
                                        <p:attrNameLst>
                                          <p:attrName>stroke.color</p:attrName>
                                        </p:attrNameLst>
                                      </p:cBhvr>
                                      <p:to>
                                        <a:srgbClr val="FF3300"/>
                                      </p:to>
                                    </p:animClr>
                                    <p:set>
                                      <p:cBhvr>
                                        <p:cTn id="128" dur="1000" fill="hold"/>
                                        <p:tgtEl>
                                          <p:spTgt spid="158"/>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00" fill="hold"/>
                                        <p:tgtEl>
                                          <p:spTgt spid="161"/>
                                        </p:tgtEl>
                                        <p:attrNameLst>
                                          <p:attrName>stroke.color</p:attrName>
                                        </p:attrNameLst>
                                      </p:cBhvr>
                                      <p:to>
                                        <a:srgbClr val="FF3300"/>
                                      </p:to>
                                    </p:animClr>
                                    <p:set>
                                      <p:cBhvr>
                                        <p:cTn id="131" dur="1000" fill="hold"/>
                                        <p:tgtEl>
                                          <p:spTgt spid="161"/>
                                        </p:tgtEl>
                                        <p:attrNameLst>
                                          <p:attrName>stroke.on</p:attrName>
                                        </p:attrNameLst>
                                      </p:cBhvr>
                                      <p:to>
                                        <p:strVal val="true"/>
                                      </p:to>
                                    </p:set>
                                  </p:childTnLst>
                                </p:cTn>
                              </p:par>
                              <p:par>
                                <p:cTn id="132" presetID="7" presetClass="emph" presetSubtype="2" fill="hold" nodeType="withEffect">
                                  <p:stCondLst>
                                    <p:cond delay="0"/>
                                  </p:stCondLst>
                                  <p:childTnLst>
                                    <p:animClr clrSpc="rgb" dir="cw">
                                      <p:cBhvr>
                                        <p:cTn id="133" dur="1000" fill="hold"/>
                                        <p:tgtEl>
                                          <p:spTgt spid="162"/>
                                        </p:tgtEl>
                                        <p:attrNameLst>
                                          <p:attrName>stroke.color</p:attrName>
                                        </p:attrNameLst>
                                      </p:cBhvr>
                                      <p:to>
                                        <a:srgbClr val="FF3300"/>
                                      </p:to>
                                    </p:animClr>
                                    <p:set>
                                      <p:cBhvr>
                                        <p:cTn id="134" dur="1000" fill="hold"/>
                                        <p:tgtEl>
                                          <p:spTgt spid="162"/>
                                        </p:tgtEl>
                                        <p:attrNameLst>
                                          <p:attrName>stroke.on</p:attrName>
                                        </p:attrNameLst>
                                      </p:cBhvr>
                                      <p:to>
                                        <p:strVal val="true"/>
                                      </p:to>
                                    </p:set>
                                  </p:childTnLst>
                                </p:cTn>
                              </p:par>
                              <p:par>
                                <p:cTn id="135" presetID="7" presetClass="emph" presetSubtype="2" fill="hold" nodeType="withEffect">
                                  <p:stCondLst>
                                    <p:cond delay="0"/>
                                  </p:stCondLst>
                                  <p:childTnLst>
                                    <p:animClr clrSpc="rgb" dir="cw">
                                      <p:cBhvr>
                                        <p:cTn id="136" dur="1000" fill="hold"/>
                                        <p:tgtEl>
                                          <p:spTgt spid="163"/>
                                        </p:tgtEl>
                                        <p:attrNameLst>
                                          <p:attrName>stroke.color</p:attrName>
                                        </p:attrNameLst>
                                      </p:cBhvr>
                                      <p:to>
                                        <a:srgbClr val="FF3300"/>
                                      </p:to>
                                    </p:animClr>
                                    <p:set>
                                      <p:cBhvr>
                                        <p:cTn id="137" dur="1000" fill="hold"/>
                                        <p:tgtEl>
                                          <p:spTgt spid="163"/>
                                        </p:tgtEl>
                                        <p:attrNameLst>
                                          <p:attrName>stroke.on</p:attrName>
                                        </p:attrNameLst>
                                      </p:cBhvr>
                                      <p:to>
                                        <p:strVal val="true"/>
                                      </p:to>
                                    </p:set>
                                  </p:childTnLst>
                                </p:cTn>
                              </p:par>
                              <p:par>
                                <p:cTn id="138" presetID="7" presetClass="emph" presetSubtype="2" fill="hold" nodeType="withEffect">
                                  <p:stCondLst>
                                    <p:cond delay="0"/>
                                  </p:stCondLst>
                                  <p:childTnLst>
                                    <p:animClr clrSpc="rgb" dir="cw">
                                      <p:cBhvr>
                                        <p:cTn id="139" dur="1000" fill="hold"/>
                                        <p:tgtEl>
                                          <p:spTgt spid="138"/>
                                        </p:tgtEl>
                                        <p:attrNameLst>
                                          <p:attrName>stroke.color</p:attrName>
                                        </p:attrNameLst>
                                      </p:cBhvr>
                                      <p:to>
                                        <a:srgbClr val="FF3300"/>
                                      </p:to>
                                    </p:animClr>
                                    <p:set>
                                      <p:cBhvr>
                                        <p:cTn id="140" dur="1000" fill="hold"/>
                                        <p:tgtEl>
                                          <p:spTgt spid="138"/>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1000" fill="hold"/>
                                        <p:tgtEl>
                                          <p:spTgt spid="140"/>
                                        </p:tgtEl>
                                        <p:attrNameLst>
                                          <p:attrName>stroke.color</p:attrName>
                                        </p:attrNameLst>
                                      </p:cBhvr>
                                      <p:to>
                                        <a:srgbClr val="FF3300"/>
                                      </p:to>
                                    </p:animClr>
                                    <p:set>
                                      <p:cBhvr>
                                        <p:cTn id="143" dur="1000" fill="hold"/>
                                        <p:tgtEl>
                                          <p:spTgt spid="140"/>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1000" fill="hold"/>
                                        <p:tgtEl>
                                          <p:spTgt spid="159"/>
                                        </p:tgtEl>
                                        <p:attrNameLst>
                                          <p:attrName>stroke.color</p:attrName>
                                        </p:attrNameLst>
                                      </p:cBhvr>
                                      <p:to>
                                        <a:srgbClr val="FF3300"/>
                                      </p:to>
                                    </p:animClr>
                                    <p:set>
                                      <p:cBhvr>
                                        <p:cTn id="146" dur="1000" fill="hold"/>
                                        <p:tgtEl>
                                          <p:spTgt spid="159"/>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1000" fill="hold"/>
                                        <p:tgtEl>
                                          <p:spTgt spid="166"/>
                                        </p:tgtEl>
                                        <p:attrNameLst>
                                          <p:attrName>stroke.color</p:attrName>
                                        </p:attrNameLst>
                                      </p:cBhvr>
                                      <p:to>
                                        <a:srgbClr val="FF3300"/>
                                      </p:to>
                                    </p:animClr>
                                    <p:set>
                                      <p:cBhvr>
                                        <p:cTn id="149" dur="1000" fill="hold"/>
                                        <p:tgtEl>
                                          <p:spTgt spid="16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1000" fill="hold"/>
                                        <p:tgtEl>
                                          <p:spTgt spid="141"/>
                                        </p:tgtEl>
                                        <p:attrNameLst>
                                          <p:attrName>stroke.color</p:attrName>
                                        </p:attrNameLst>
                                      </p:cBhvr>
                                      <p:to>
                                        <a:srgbClr val="FF3300"/>
                                      </p:to>
                                    </p:animClr>
                                    <p:set>
                                      <p:cBhvr>
                                        <p:cTn id="152" dur="1000" fill="hold"/>
                                        <p:tgtEl>
                                          <p:spTgt spid="141"/>
                                        </p:tgtEl>
                                        <p:attrNameLst>
                                          <p:attrName>stroke.on</p:attrName>
                                        </p:attrNameLst>
                                      </p:cBhvr>
                                      <p:to>
                                        <p:strVal val="true"/>
                                      </p:to>
                                    </p:set>
                                  </p:childTnLst>
                                </p:cTn>
                              </p:par>
                              <p:par>
                                <p:cTn id="153" presetID="7" presetClass="emph" presetSubtype="2" fill="hold" nodeType="withEffect">
                                  <p:stCondLst>
                                    <p:cond delay="0"/>
                                  </p:stCondLst>
                                  <p:childTnLst>
                                    <p:animClr clrSpc="rgb" dir="cw">
                                      <p:cBhvr>
                                        <p:cTn id="154" dur="2000" fill="hold"/>
                                        <p:tgtEl>
                                          <p:spTgt spid="142"/>
                                        </p:tgtEl>
                                        <p:attrNameLst>
                                          <p:attrName>stroke.color</p:attrName>
                                        </p:attrNameLst>
                                      </p:cBhvr>
                                      <p:to>
                                        <a:srgbClr val="FF0000"/>
                                      </p:to>
                                    </p:animClr>
                                    <p:set>
                                      <p:cBhvr>
                                        <p:cTn id="155" dur="2000" fill="hold"/>
                                        <p:tgtEl>
                                          <p:spTgt spid="142"/>
                                        </p:tgtEl>
                                        <p:attrNameLst>
                                          <p:attrName>stroke.on</p:attrName>
                                        </p:attrNameLst>
                                      </p:cBhvr>
                                      <p:to>
                                        <p:strVal val="true"/>
                                      </p:to>
                                    </p:set>
                                  </p:childTnLst>
                                </p:cTn>
                              </p:par>
                              <p:par>
                                <p:cTn id="156" presetID="12" presetClass="entr" presetSubtype="8" fill="hold" grpId="0" nodeType="with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slide(fromLeft)">
                                      <p:cBhvr>
                                        <p:cTn id="158" dur="500"/>
                                        <p:tgtEl>
                                          <p:spTgt spid="185"/>
                                        </p:tgtEl>
                                      </p:cBhvr>
                                    </p:animEffect>
                                  </p:childTnLst>
                                </p:cTn>
                              </p:par>
                            </p:childTnLst>
                          </p:cTn>
                        </p:par>
                        <p:par>
                          <p:cTn id="159" fill="hold">
                            <p:stCondLst>
                              <p:cond delay="2000"/>
                            </p:stCondLst>
                            <p:childTnLst>
                              <p:par>
                                <p:cTn id="160" presetID="10" presetClass="entr" presetSubtype="0" fill="hold" grpId="0" nodeType="afterEffect">
                                  <p:stCondLst>
                                    <p:cond delay="400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childTnLst>
                          </p:cTn>
                        </p:par>
                        <p:par>
                          <p:cTn id="163" fill="hold">
                            <p:stCondLst>
                              <p:cond delay="6500"/>
                            </p:stCondLst>
                            <p:childTnLst>
                              <p:par>
                                <p:cTn id="164" presetID="10" presetClass="entr" presetSubtype="0" fill="hold" grpId="0" nodeType="afterEffect">
                                  <p:stCondLst>
                                    <p:cond delay="0"/>
                                  </p:stCondLst>
                                  <p:childTnLst>
                                    <p:set>
                                      <p:cBhvr>
                                        <p:cTn id="165" dur="1" fill="hold">
                                          <p:stCondLst>
                                            <p:cond delay="0"/>
                                          </p:stCondLst>
                                        </p:cTn>
                                        <p:tgtEl>
                                          <p:spTgt spid="186"/>
                                        </p:tgtEl>
                                        <p:attrNameLst>
                                          <p:attrName>style.visibility</p:attrName>
                                        </p:attrNameLst>
                                      </p:cBhvr>
                                      <p:to>
                                        <p:strVal val="visible"/>
                                      </p:to>
                                    </p:set>
                                    <p:animEffect transition="in" filter="fade">
                                      <p:cBhvr>
                                        <p:cTn id="166" dur="500"/>
                                        <p:tgtEl>
                                          <p:spTgt spid="186"/>
                                        </p:tgtEl>
                                      </p:cBhvr>
                                    </p:animEffect>
                                  </p:childTnLst>
                                </p:cTn>
                              </p:par>
                            </p:childTnLst>
                          </p:cTn>
                        </p:par>
                        <p:par>
                          <p:cTn id="167" fill="hold">
                            <p:stCondLst>
                              <p:cond delay="7000"/>
                            </p:stCondLst>
                            <p:childTnLst>
                              <p:par>
                                <p:cTn id="168" presetID="10" presetClass="entr" presetSubtype="0" fill="hold" grpId="0" nodeType="afterEffect">
                                  <p:stCondLst>
                                    <p:cond delay="0"/>
                                  </p:stCondLst>
                                  <p:childTnLst>
                                    <p:set>
                                      <p:cBhvr>
                                        <p:cTn id="169" dur="1" fill="hold">
                                          <p:stCondLst>
                                            <p:cond delay="0"/>
                                          </p:stCondLst>
                                        </p:cTn>
                                        <p:tgtEl>
                                          <p:spTgt spid="188"/>
                                        </p:tgtEl>
                                        <p:attrNameLst>
                                          <p:attrName>style.visibility</p:attrName>
                                        </p:attrNameLst>
                                      </p:cBhvr>
                                      <p:to>
                                        <p:strVal val="visible"/>
                                      </p:to>
                                    </p:set>
                                    <p:animEffect transition="in" filter="fade">
                                      <p:cBhvr>
                                        <p:cTn id="17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4" grpId="0" animBg="1"/>
      <p:bldP spid="184" grpId="1" animBg="1"/>
      <p:bldP spid="185" grpId="0" animBg="1"/>
      <p:bldP spid="186" grpId="0" animBg="1"/>
      <p:bldP spid="187" grpId="0" animBg="1"/>
      <p:bldP spid="18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p:txBody>
          <a:bodyPr/>
          <a:lstStyle/>
          <a:p>
            <a:fld id="{2F63A97E-D605-DC42-8452-C14CD1FA87FA}" type="slidenum">
              <a:rPr lang="en-US" smtClean="0">
                <a:solidFill>
                  <a:srgbClr val="5AAAFA"/>
                </a:solidFill>
              </a:rPr>
              <a:pPr/>
              <a:t>80</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162296" y="1195576"/>
            <a:ext cx="719507" cy="378203"/>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7051273" y="3277748"/>
            <a:ext cx="812800"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4960883" y="838732"/>
            <a:ext cx="2955333" cy="2305135"/>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6230755" y="1157469"/>
            <a:ext cx="1160244" cy="496242"/>
            <a:chOff x="6230755" y="1157469"/>
            <a:chExt cx="1160244"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814647" cy="246221"/>
            </a:xfrm>
            <a:prstGeom prst="rect">
              <a:avLst/>
            </a:prstGeom>
            <a:noFill/>
          </p:spPr>
          <p:txBody>
            <a:bodyPr wrap="none" rtlCol="0">
              <a:spAutoFit/>
            </a:bodyPr>
            <a:lstStyle/>
            <a:p>
              <a:r>
                <a:rPr lang="en-US" sz="1000" dirty="0" err="1"/>
                <a:t>ZooKeeper</a:t>
              </a:r>
              <a:endParaRPr lang="en-US" sz="1000"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386656" y="897598"/>
            <a:ext cx="3774424" cy="2305135"/>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69291" y="1474402"/>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14133" y="1454215"/>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5063114" y="2050166"/>
            <a:ext cx="1575210" cy="736600"/>
            <a:chOff x="5063114" y="2050166"/>
            <a:chExt cx="1575210"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1002197" cy="300082"/>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0944" y="2548426"/>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484753" y="1304965"/>
            <a:ext cx="914400" cy="3580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tx1"/>
                </a:solidFill>
                <a:effectLst/>
                <a:uLnTx/>
                <a:uFillTx/>
                <a:latin typeface="Arial"/>
                <a:ea typeface="+mn-ea"/>
                <a:cs typeface="+mn-cs"/>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2397766" y="1349672"/>
            <a:ext cx="914400" cy="3580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chemeClr val="tx1"/>
                </a:solidFill>
                <a:effectLst/>
                <a:uLnTx/>
                <a:uFillTx/>
                <a:latin typeface="Arial"/>
                <a:ea typeface="+mn-ea"/>
                <a:cs typeface="+mn-cs"/>
              </a:rPr>
              <a:t>FleetMS</a:t>
            </a:r>
            <a:endParaRPr kumimoji="0" lang="en-US" sz="1000" b="1" i="0" u="none" strike="noStrike" kern="1200" cap="none" spc="0" normalizeH="0" baseline="0" noProof="0" dirty="0">
              <a:ln>
                <a:noFill/>
              </a:ln>
              <a:solidFill>
                <a:schemeClr val="tx1"/>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369028" y="1991948"/>
            <a:ext cx="1437215" cy="2080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tx1"/>
                </a:solidFill>
                <a:effectLst/>
                <a:uLnTx/>
                <a:uFillTx/>
                <a:latin typeface="Arial"/>
                <a:ea typeface="+mn-ea"/>
                <a:cs typeface="+mn-cs"/>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363771" y="2365069"/>
            <a:ext cx="1437215" cy="2080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tx1"/>
                </a:solidFill>
                <a:effectLst/>
                <a:uLnTx/>
                <a:uFillTx/>
                <a:latin typeface="Arial"/>
                <a:ea typeface="+mn-ea"/>
                <a:cs typeface="+mn-cs"/>
              </a:rPr>
              <a:t>Order </a:t>
            </a:r>
            <a:r>
              <a:rPr lang="en-US" sz="1000" b="1" dirty="0">
                <a:solidFill>
                  <a:schemeClr val="tx1"/>
                </a:solidFill>
                <a:latin typeface="Arial"/>
              </a:rPr>
              <a:t>Query</a:t>
            </a:r>
            <a:r>
              <a:rPr kumimoji="0" lang="en-US" sz="1000" b="1" i="0" u="none" strike="noStrike" kern="1200" cap="none" spc="0" normalizeH="0" baseline="0" noProof="0" dirty="0">
                <a:ln>
                  <a:noFill/>
                </a:ln>
                <a:solidFill>
                  <a:schemeClr val="tx1"/>
                </a:solidFill>
                <a:effectLst/>
                <a:uLnTx/>
                <a:uFillTx/>
                <a:latin typeface="Arial"/>
                <a:ea typeface="+mn-ea"/>
                <a:cs typeface="+mn-cs"/>
              </a:rPr>
              <a:t>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484754" y="2826353"/>
            <a:ext cx="1107564" cy="2080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tx1"/>
                </a:solidFill>
                <a:effectLst/>
                <a:uLnTx/>
                <a:uFillTx/>
                <a:latin typeface="Arial"/>
                <a:ea typeface="+mn-ea"/>
                <a:cs typeface="+mn-cs"/>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2899636" y="2826353"/>
            <a:ext cx="1107564" cy="20801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tx1"/>
                </a:solidFill>
                <a:effectLst/>
                <a:uLnTx/>
                <a:uFillTx/>
                <a:latin typeface="Arial"/>
                <a:ea typeface="+mn-ea"/>
                <a:cs typeface="+mn-cs"/>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90929" y="1429801"/>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5523" y="1486350"/>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62226" y="2057740"/>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07340" y="2449955"/>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99153" y="2895404"/>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0304" y="3032807"/>
            <a:ext cx="749940" cy="27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4445424" y="911305"/>
            <a:ext cx="204952" cy="2246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Docker network</a:t>
            </a:r>
          </a:p>
        </p:txBody>
      </p:sp>
    </p:spTree>
    <p:extLst>
      <p:ext uri="{BB962C8B-B14F-4D97-AF65-F5344CB8AC3E}">
        <p14:creationId xmlns:p14="http://schemas.microsoft.com/office/powerpoint/2010/main" val="54362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altLang="en-US" sz="2000" dirty="0"/>
              <a:t>IBM Streams Analytics Fundamentals &amp; Application Pattern</a:t>
            </a:r>
            <a:endParaRPr lang="en-US" sz="2000" dirty="0"/>
          </a:p>
        </p:txBody>
      </p:sp>
      <p:sp>
        <p:nvSpPr>
          <p:cNvPr id="2" name="Slide Number Placeholder 1">
            <a:extLst>
              <a:ext uri="{FF2B5EF4-FFF2-40B4-BE49-F238E27FC236}">
                <a16:creationId xmlns:a16="http://schemas.microsoft.com/office/drawing/2014/main" id="{60D4B5A1-33DC-4F4F-B9C0-78C51A7E1984}"/>
              </a:ext>
            </a:extLst>
          </p:cNvPr>
          <p:cNvSpPr>
            <a:spLocks noGrp="1"/>
          </p:cNvSpPr>
          <p:nvPr>
            <p:ph type="sldNum" sz="quarter" idx="10"/>
          </p:nvPr>
        </p:nvSpPr>
        <p:spPr/>
        <p:txBody>
          <a:bodyPr/>
          <a:lstStyle/>
          <a:p>
            <a:fld id="{D0BE6F14-FF48-0F4F-A8AA-2E3F25371E4A}" type="slidenum">
              <a:rPr lang="en-US" smtClean="0"/>
              <a:pPr/>
              <a:t>9</a:t>
            </a:fld>
            <a:endParaRPr lang="en-US"/>
          </a:p>
        </p:txBody>
      </p:sp>
      <p:graphicFrame>
        <p:nvGraphicFramePr>
          <p:cNvPr id="336" name="Table 335">
            <a:extLst>
              <a:ext uri="{FF2B5EF4-FFF2-40B4-BE49-F238E27FC236}">
                <a16:creationId xmlns:a16="http://schemas.microsoft.com/office/drawing/2014/main" id="{4B19C0D5-27EF-CF49-A12C-EAEC2DCD0C32}"/>
              </a:ext>
            </a:extLst>
          </p:cNvPr>
          <p:cNvGraphicFramePr>
            <a:graphicFrameLocks noGrp="1"/>
          </p:cNvGraphicFramePr>
          <p:nvPr/>
        </p:nvGraphicFramePr>
        <p:xfrm>
          <a:off x="341149" y="1988820"/>
          <a:ext cx="8564092" cy="2929890"/>
        </p:xfrm>
        <a:graphic>
          <a:graphicData uri="http://schemas.openxmlformats.org/drawingml/2006/table">
            <a:tbl>
              <a:tblPr firstRow="1" bandRow="1"/>
              <a:tblGrid>
                <a:gridCol w="2692750">
                  <a:extLst>
                    <a:ext uri="{9D8B030D-6E8A-4147-A177-3AD203B41FA5}">
                      <a16:colId xmlns:a16="http://schemas.microsoft.com/office/drawing/2014/main" val="20000"/>
                    </a:ext>
                  </a:extLst>
                </a:gridCol>
                <a:gridCol w="162560">
                  <a:extLst>
                    <a:ext uri="{9D8B030D-6E8A-4147-A177-3AD203B41FA5}">
                      <a16:colId xmlns:a16="http://schemas.microsoft.com/office/drawing/2014/main" val="20001"/>
                    </a:ext>
                  </a:extLst>
                </a:gridCol>
                <a:gridCol w="967085">
                  <a:extLst>
                    <a:ext uri="{9D8B030D-6E8A-4147-A177-3AD203B41FA5}">
                      <a16:colId xmlns:a16="http://schemas.microsoft.com/office/drawing/2014/main" val="20002"/>
                    </a:ext>
                  </a:extLst>
                </a:gridCol>
                <a:gridCol w="2374154">
                  <a:extLst>
                    <a:ext uri="{9D8B030D-6E8A-4147-A177-3AD203B41FA5}">
                      <a16:colId xmlns:a16="http://schemas.microsoft.com/office/drawing/2014/main" val="20003"/>
                    </a:ext>
                  </a:extLst>
                </a:gridCol>
                <a:gridCol w="16256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gridCol w="833383">
                  <a:extLst>
                    <a:ext uri="{9D8B030D-6E8A-4147-A177-3AD203B41FA5}">
                      <a16:colId xmlns:a16="http://schemas.microsoft.com/office/drawing/2014/main" val="20006"/>
                    </a:ext>
                  </a:extLst>
                </a:gridCol>
              </a:tblGrid>
              <a:tr h="331470">
                <a:tc>
                  <a:txBody>
                    <a:bodyPr/>
                    <a:lstStyle>
                      <a:lvl1pPr marL="0" algn="l" defTabSz="609570" rtl="0" eaLnBrk="1" latinLnBrk="0" hangingPunct="1">
                        <a:defRPr sz="2400" b="1" kern="1200">
                          <a:solidFill>
                            <a:schemeClr val="lt1"/>
                          </a:solidFill>
                          <a:latin typeface="Calibri"/>
                          <a:ea typeface="Calibri"/>
                          <a:cs typeface="Calibri"/>
                        </a:defRPr>
                      </a:lvl1pPr>
                      <a:lvl2pPr marL="609570" algn="l" defTabSz="609570" rtl="0" eaLnBrk="1" latinLnBrk="0" hangingPunct="1">
                        <a:defRPr sz="2400" b="1" kern="1200">
                          <a:solidFill>
                            <a:schemeClr val="lt1"/>
                          </a:solidFill>
                          <a:latin typeface="Calibri"/>
                          <a:ea typeface="Calibri"/>
                          <a:cs typeface="Calibri"/>
                        </a:defRPr>
                      </a:lvl2pPr>
                      <a:lvl3pPr marL="1219140" algn="l" defTabSz="609570" rtl="0" eaLnBrk="1" latinLnBrk="0" hangingPunct="1">
                        <a:defRPr sz="2400" b="1" kern="1200">
                          <a:solidFill>
                            <a:schemeClr val="lt1"/>
                          </a:solidFill>
                          <a:latin typeface="Calibri"/>
                          <a:ea typeface="Calibri"/>
                          <a:cs typeface="Calibri"/>
                        </a:defRPr>
                      </a:lvl3pPr>
                      <a:lvl4pPr marL="1828709" algn="l" defTabSz="609570" rtl="0" eaLnBrk="1" latinLnBrk="0" hangingPunct="1">
                        <a:defRPr sz="2400" b="1" kern="1200">
                          <a:solidFill>
                            <a:schemeClr val="lt1"/>
                          </a:solidFill>
                          <a:latin typeface="Calibri"/>
                          <a:ea typeface="Calibri"/>
                          <a:cs typeface="Calibri"/>
                        </a:defRPr>
                      </a:lvl4pPr>
                      <a:lvl5pPr marL="2438278" algn="l" defTabSz="609570" rtl="0" eaLnBrk="1" latinLnBrk="0" hangingPunct="1">
                        <a:defRPr sz="2400" b="1" kern="1200">
                          <a:solidFill>
                            <a:schemeClr val="lt1"/>
                          </a:solidFill>
                          <a:latin typeface="Calibri"/>
                          <a:ea typeface="Calibri"/>
                          <a:cs typeface="Calibri"/>
                        </a:defRPr>
                      </a:lvl5pPr>
                      <a:lvl6pPr marL="3047848" algn="l" defTabSz="609570" rtl="0" eaLnBrk="1" latinLnBrk="0" hangingPunct="1">
                        <a:defRPr sz="2400" b="1" kern="1200">
                          <a:solidFill>
                            <a:schemeClr val="lt1"/>
                          </a:solidFill>
                          <a:latin typeface="Calibri"/>
                          <a:ea typeface="Calibri"/>
                          <a:cs typeface="Calibri"/>
                        </a:defRPr>
                      </a:lvl6pPr>
                      <a:lvl7pPr marL="3657418" algn="l" defTabSz="609570" rtl="0" eaLnBrk="1" latinLnBrk="0" hangingPunct="1">
                        <a:defRPr sz="2400" b="1" kern="1200">
                          <a:solidFill>
                            <a:schemeClr val="lt1"/>
                          </a:solidFill>
                          <a:latin typeface="Calibri"/>
                          <a:ea typeface="Calibri"/>
                          <a:cs typeface="Calibri"/>
                        </a:defRPr>
                      </a:lvl7pPr>
                      <a:lvl8pPr marL="4266987" algn="l" defTabSz="609570" rtl="0" eaLnBrk="1" latinLnBrk="0" hangingPunct="1">
                        <a:defRPr sz="2400" b="1" kern="1200">
                          <a:solidFill>
                            <a:schemeClr val="lt1"/>
                          </a:solidFill>
                          <a:latin typeface="Calibri"/>
                          <a:ea typeface="Calibri"/>
                          <a:cs typeface="Calibri"/>
                        </a:defRPr>
                      </a:lvl8pPr>
                      <a:lvl9pPr marL="4876557" algn="l" defTabSz="609570" rtl="0" eaLnBrk="1" latinLnBrk="0" hangingPunct="1">
                        <a:defRPr sz="2400" b="1" kern="1200">
                          <a:solidFill>
                            <a:schemeClr val="lt1"/>
                          </a:solidFill>
                          <a:latin typeface="Calibri"/>
                          <a:ea typeface="Calibri"/>
                          <a:cs typeface="Calibri"/>
                        </a:defRPr>
                      </a:lvl9pPr>
                    </a:lstStyle>
                    <a:p>
                      <a:pPr algn="l"/>
                      <a:r>
                        <a:rPr lang="en-US" sz="1400" b="1" i="0" dirty="0">
                          <a:solidFill>
                            <a:schemeClr val="accent3"/>
                          </a:solidFill>
                          <a:latin typeface="IBM Plex Sans" charset="0"/>
                          <a:ea typeface="IBM Plex Sans" charset="0"/>
                          <a:cs typeface="IBM Plex Sans" charset="0"/>
                        </a:rPr>
                        <a:t>ACQUIRE</a:t>
                      </a:r>
                      <a:r>
                        <a:rPr lang="en-US" sz="1200" b="1" i="0" baseline="0" dirty="0">
                          <a:solidFill>
                            <a:schemeClr val="accent3"/>
                          </a:solidFill>
                          <a:latin typeface="IBM Plex Sans" charset="0"/>
                          <a:ea typeface="IBM Plex Sans" charset="0"/>
                          <a:cs typeface="IBM Plex Sans" charset="0"/>
                        </a:rPr>
                        <a:t> </a:t>
                      </a:r>
                      <a:r>
                        <a:rPr lang="en-US" sz="1200" b="0" i="0" dirty="0">
                          <a:solidFill>
                            <a:schemeClr val="bg1"/>
                          </a:solidFill>
                          <a:latin typeface="IBM Plex Sans" charset="0"/>
                          <a:ea typeface="IBM Plex Sans" charset="0"/>
                          <a:cs typeface="IBM Plex Sans" charset="0"/>
                        </a:rPr>
                        <a:t>Broad range of data</a:t>
                      </a:r>
                      <a:r>
                        <a:rPr lang="en-US" sz="1200" b="0" i="0" baseline="0" dirty="0">
                          <a:solidFill>
                            <a:schemeClr val="bg1"/>
                          </a:solidFill>
                          <a:latin typeface="IBM Plex Sans" charset="0"/>
                          <a:ea typeface="IBM Plex Sans" charset="0"/>
                          <a:cs typeface="IBM Plex Sans" charset="0"/>
                        </a:rPr>
                        <a:t> types</a:t>
                      </a:r>
                      <a:endParaRPr lang="en-US" sz="1400" b="0" i="0" baseline="0" dirty="0">
                        <a:solidFill>
                          <a:schemeClr val="bg1"/>
                        </a:solidFill>
                        <a:latin typeface="IBM Plex Sans" charset="0"/>
                        <a:ea typeface="IBM Plex Sans" charset="0"/>
                        <a:cs typeface="IBM Plex Sans" charset="0"/>
                      </a:endParaRPr>
                    </a:p>
                  </a:txBody>
                  <a:tcPr marL="68580" marR="68580" marT="3429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0525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70" rtl="0" eaLnBrk="1" latinLnBrk="0" hangingPunct="1">
                        <a:defRPr sz="2400" b="1" kern="1200">
                          <a:solidFill>
                            <a:schemeClr val="lt1"/>
                          </a:solidFill>
                          <a:latin typeface="Calibri"/>
                          <a:ea typeface="Calibri"/>
                          <a:cs typeface="Calibri"/>
                        </a:defRPr>
                      </a:lvl1pPr>
                      <a:lvl2pPr marL="609570" algn="l" defTabSz="609570" rtl="0" eaLnBrk="1" latinLnBrk="0" hangingPunct="1">
                        <a:defRPr sz="2400" b="1" kern="1200">
                          <a:solidFill>
                            <a:schemeClr val="lt1"/>
                          </a:solidFill>
                          <a:latin typeface="Calibri"/>
                          <a:ea typeface="Calibri"/>
                          <a:cs typeface="Calibri"/>
                        </a:defRPr>
                      </a:lvl2pPr>
                      <a:lvl3pPr marL="1219140" algn="l" defTabSz="609570" rtl="0" eaLnBrk="1" latinLnBrk="0" hangingPunct="1">
                        <a:defRPr sz="2400" b="1" kern="1200">
                          <a:solidFill>
                            <a:schemeClr val="lt1"/>
                          </a:solidFill>
                          <a:latin typeface="Calibri"/>
                          <a:ea typeface="Calibri"/>
                          <a:cs typeface="Calibri"/>
                        </a:defRPr>
                      </a:lvl3pPr>
                      <a:lvl4pPr marL="1828709" algn="l" defTabSz="609570" rtl="0" eaLnBrk="1" latinLnBrk="0" hangingPunct="1">
                        <a:defRPr sz="2400" b="1" kern="1200">
                          <a:solidFill>
                            <a:schemeClr val="lt1"/>
                          </a:solidFill>
                          <a:latin typeface="Calibri"/>
                          <a:ea typeface="Calibri"/>
                          <a:cs typeface="Calibri"/>
                        </a:defRPr>
                      </a:lvl4pPr>
                      <a:lvl5pPr marL="2438278" algn="l" defTabSz="609570" rtl="0" eaLnBrk="1" latinLnBrk="0" hangingPunct="1">
                        <a:defRPr sz="2400" b="1" kern="1200">
                          <a:solidFill>
                            <a:schemeClr val="lt1"/>
                          </a:solidFill>
                          <a:latin typeface="Calibri"/>
                          <a:ea typeface="Calibri"/>
                          <a:cs typeface="Calibri"/>
                        </a:defRPr>
                      </a:lvl5pPr>
                      <a:lvl6pPr marL="3047848" algn="l" defTabSz="609570" rtl="0" eaLnBrk="1" latinLnBrk="0" hangingPunct="1">
                        <a:defRPr sz="2400" b="1" kern="1200">
                          <a:solidFill>
                            <a:schemeClr val="lt1"/>
                          </a:solidFill>
                          <a:latin typeface="Calibri"/>
                          <a:ea typeface="Calibri"/>
                          <a:cs typeface="Calibri"/>
                        </a:defRPr>
                      </a:lvl6pPr>
                      <a:lvl7pPr marL="3657418" algn="l" defTabSz="609570" rtl="0" eaLnBrk="1" latinLnBrk="0" hangingPunct="1">
                        <a:defRPr sz="2400" b="1" kern="1200">
                          <a:solidFill>
                            <a:schemeClr val="lt1"/>
                          </a:solidFill>
                          <a:latin typeface="Calibri"/>
                          <a:ea typeface="Calibri"/>
                          <a:cs typeface="Calibri"/>
                        </a:defRPr>
                      </a:lvl7pPr>
                      <a:lvl8pPr marL="4266987" algn="l" defTabSz="609570" rtl="0" eaLnBrk="1" latinLnBrk="0" hangingPunct="1">
                        <a:defRPr sz="2400" b="1" kern="1200">
                          <a:solidFill>
                            <a:schemeClr val="lt1"/>
                          </a:solidFill>
                          <a:latin typeface="Calibri"/>
                          <a:ea typeface="Calibri"/>
                          <a:cs typeface="Calibri"/>
                        </a:defRPr>
                      </a:lvl8pPr>
                      <a:lvl9pPr marL="4876557" algn="l" defTabSz="609570" rtl="0" eaLnBrk="1" latinLnBrk="0" hangingPunct="1">
                        <a:defRPr sz="2400" b="1" kern="1200">
                          <a:solidFill>
                            <a:schemeClr val="lt1"/>
                          </a:solidFill>
                          <a:latin typeface="Calibri"/>
                          <a:ea typeface="Calibri"/>
                          <a:cs typeface="Calibri"/>
                        </a:defRPr>
                      </a:lvl9pPr>
                    </a:lstStyle>
                    <a:p>
                      <a:pPr algn="l"/>
                      <a:endParaRPr lang="en-US" sz="1400" b="0" i="0" baseline="0" dirty="0">
                        <a:solidFill>
                          <a:schemeClr val="bg2"/>
                        </a:solidFill>
                        <a:latin typeface="IBM Plex Sans" charset="0"/>
                        <a:ea typeface="IBM Plex Sans" charset="0"/>
                        <a:cs typeface="IBM Plex Sans" charset="0"/>
                      </a:endParaRPr>
                    </a:p>
                  </a:txBody>
                  <a:tcPr marL="68580" marR="68580" marT="3429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70" rtl="0" eaLnBrk="1" latinLnBrk="0" hangingPunct="1">
                        <a:defRPr sz="2400" b="1" kern="1200">
                          <a:solidFill>
                            <a:schemeClr val="lt1"/>
                          </a:solidFill>
                          <a:latin typeface="Calibri"/>
                          <a:ea typeface="Calibri"/>
                          <a:cs typeface="Calibri"/>
                        </a:defRPr>
                      </a:lvl1pPr>
                      <a:lvl2pPr marL="609570" algn="l" defTabSz="609570" rtl="0" eaLnBrk="1" latinLnBrk="0" hangingPunct="1">
                        <a:defRPr sz="2400" b="1" kern="1200">
                          <a:solidFill>
                            <a:schemeClr val="lt1"/>
                          </a:solidFill>
                          <a:latin typeface="Calibri"/>
                          <a:ea typeface="Calibri"/>
                          <a:cs typeface="Calibri"/>
                        </a:defRPr>
                      </a:lvl2pPr>
                      <a:lvl3pPr marL="1219140" algn="l" defTabSz="609570" rtl="0" eaLnBrk="1" latinLnBrk="0" hangingPunct="1">
                        <a:defRPr sz="2400" b="1" kern="1200">
                          <a:solidFill>
                            <a:schemeClr val="lt1"/>
                          </a:solidFill>
                          <a:latin typeface="Calibri"/>
                          <a:ea typeface="Calibri"/>
                          <a:cs typeface="Calibri"/>
                        </a:defRPr>
                      </a:lvl3pPr>
                      <a:lvl4pPr marL="1828709" algn="l" defTabSz="609570" rtl="0" eaLnBrk="1" latinLnBrk="0" hangingPunct="1">
                        <a:defRPr sz="2400" b="1" kern="1200">
                          <a:solidFill>
                            <a:schemeClr val="lt1"/>
                          </a:solidFill>
                          <a:latin typeface="Calibri"/>
                          <a:ea typeface="Calibri"/>
                          <a:cs typeface="Calibri"/>
                        </a:defRPr>
                      </a:lvl4pPr>
                      <a:lvl5pPr marL="2438278" algn="l" defTabSz="609570" rtl="0" eaLnBrk="1" latinLnBrk="0" hangingPunct="1">
                        <a:defRPr sz="2400" b="1" kern="1200">
                          <a:solidFill>
                            <a:schemeClr val="lt1"/>
                          </a:solidFill>
                          <a:latin typeface="Calibri"/>
                          <a:ea typeface="Calibri"/>
                          <a:cs typeface="Calibri"/>
                        </a:defRPr>
                      </a:lvl5pPr>
                      <a:lvl6pPr marL="3047848" algn="l" defTabSz="609570" rtl="0" eaLnBrk="1" latinLnBrk="0" hangingPunct="1">
                        <a:defRPr sz="2400" b="1" kern="1200">
                          <a:solidFill>
                            <a:schemeClr val="lt1"/>
                          </a:solidFill>
                          <a:latin typeface="Calibri"/>
                          <a:ea typeface="Calibri"/>
                          <a:cs typeface="Calibri"/>
                        </a:defRPr>
                      </a:lvl6pPr>
                      <a:lvl7pPr marL="3657418" algn="l" defTabSz="609570" rtl="0" eaLnBrk="1" latinLnBrk="0" hangingPunct="1">
                        <a:defRPr sz="2400" b="1" kern="1200">
                          <a:solidFill>
                            <a:schemeClr val="lt1"/>
                          </a:solidFill>
                          <a:latin typeface="Calibri"/>
                          <a:ea typeface="Calibri"/>
                          <a:cs typeface="Calibri"/>
                        </a:defRPr>
                      </a:lvl7pPr>
                      <a:lvl8pPr marL="4266987" algn="l" defTabSz="609570" rtl="0" eaLnBrk="1" latinLnBrk="0" hangingPunct="1">
                        <a:defRPr sz="2400" b="1" kern="1200">
                          <a:solidFill>
                            <a:schemeClr val="lt1"/>
                          </a:solidFill>
                          <a:latin typeface="Calibri"/>
                          <a:ea typeface="Calibri"/>
                          <a:cs typeface="Calibri"/>
                        </a:defRPr>
                      </a:lvl8pPr>
                      <a:lvl9pPr marL="4876557" algn="l" defTabSz="609570" rtl="0" eaLnBrk="1" latinLnBrk="0" hangingPunct="1">
                        <a:defRPr sz="2400" b="1" kern="1200">
                          <a:solidFill>
                            <a:schemeClr val="lt1"/>
                          </a:solidFill>
                          <a:latin typeface="Calibri"/>
                          <a:ea typeface="Calibri"/>
                          <a:cs typeface="Calibri"/>
                        </a:defRPr>
                      </a:lvl9pPr>
                    </a:lstStyle>
                    <a:p>
                      <a:pPr algn="l"/>
                      <a:r>
                        <a:rPr lang="en-US" sz="1400" b="1" i="0" kern="1200" dirty="0">
                          <a:solidFill>
                            <a:schemeClr val="accent3"/>
                          </a:solidFill>
                          <a:latin typeface="IBM Plex Sans" charset="0"/>
                          <a:ea typeface="IBM Plex Sans" charset="0"/>
                          <a:cs typeface="IBM Plex Sans" charset="0"/>
                        </a:rPr>
                        <a:t>ANALYZE</a:t>
                      </a:r>
                      <a:r>
                        <a:rPr lang="en-US" sz="1400" b="1" i="0" kern="1200" baseline="0" dirty="0">
                          <a:solidFill>
                            <a:schemeClr val="accent3"/>
                          </a:solidFill>
                          <a:latin typeface="IBM Plex Sans" charset="0"/>
                          <a:ea typeface="IBM Plex Sans" charset="0"/>
                          <a:cs typeface="IBM Plex Sans" charset="0"/>
                        </a:rPr>
                        <a:t> </a:t>
                      </a:r>
                      <a:r>
                        <a:rPr lang="en-US" sz="1200" b="0" i="0" dirty="0">
                          <a:solidFill>
                            <a:schemeClr val="bg1"/>
                          </a:solidFill>
                          <a:latin typeface="IBM Plex Sans" charset="0"/>
                          <a:ea typeface="IBM Plex Sans" charset="0"/>
                          <a:cs typeface="IBM Plex Sans" charset="0"/>
                        </a:rPr>
                        <a:t>Continuous multimodal analytics</a:t>
                      </a:r>
                    </a:p>
                  </a:txBody>
                  <a:tcPr marL="68580" marR="68580" marT="3429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0525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0" i="0" dirty="0">
                        <a:solidFill>
                          <a:schemeClr val="tx1"/>
                        </a:solidFill>
                        <a:latin typeface="IBM Plex Sans" charset="0"/>
                        <a:ea typeface="IBM Plex Sans" charset="0"/>
                        <a:cs typeface="IBM Plex Sans"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lvl1pPr marL="0" algn="l" defTabSz="609570" rtl="0" eaLnBrk="1" latinLnBrk="0" hangingPunct="1">
                        <a:defRPr sz="2400" b="1" kern="1200">
                          <a:solidFill>
                            <a:schemeClr val="lt1"/>
                          </a:solidFill>
                          <a:latin typeface="Calibri"/>
                          <a:ea typeface="Calibri"/>
                          <a:cs typeface="Calibri"/>
                        </a:defRPr>
                      </a:lvl1pPr>
                      <a:lvl2pPr marL="609570" algn="l" defTabSz="609570" rtl="0" eaLnBrk="1" latinLnBrk="0" hangingPunct="1">
                        <a:defRPr sz="2400" b="1" kern="1200">
                          <a:solidFill>
                            <a:schemeClr val="lt1"/>
                          </a:solidFill>
                          <a:latin typeface="Calibri"/>
                          <a:ea typeface="Calibri"/>
                          <a:cs typeface="Calibri"/>
                        </a:defRPr>
                      </a:lvl2pPr>
                      <a:lvl3pPr marL="1219140" algn="l" defTabSz="609570" rtl="0" eaLnBrk="1" latinLnBrk="0" hangingPunct="1">
                        <a:defRPr sz="2400" b="1" kern="1200">
                          <a:solidFill>
                            <a:schemeClr val="lt1"/>
                          </a:solidFill>
                          <a:latin typeface="Calibri"/>
                          <a:ea typeface="Calibri"/>
                          <a:cs typeface="Calibri"/>
                        </a:defRPr>
                      </a:lvl3pPr>
                      <a:lvl4pPr marL="1828709" algn="l" defTabSz="609570" rtl="0" eaLnBrk="1" latinLnBrk="0" hangingPunct="1">
                        <a:defRPr sz="2400" b="1" kern="1200">
                          <a:solidFill>
                            <a:schemeClr val="lt1"/>
                          </a:solidFill>
                          <a:latin typeface="Calibri"/>
                          <a:ea typeface="Calibri"/>
                          <a:cs typeface="Calibri"/>
                        </a:defRPr>
                      </a:lvl4pPr>
                      <a:lvl5pPr marL="2438278" algn="l" defTabSz="609570" rtl="0" eaLnBrk="1" latinLnBrk="0" hangingPunct="1">
                        <a:defRPr sz="2400" b="1" kern="1200">
                          <a:solidFill>
                            <a:schemeClr val="lt1"/>
                          </a:solidFill>
                          <a:latin typeface="Calibri"/>
                          <a:ea typeface="Calibri"/>
                          <a:cs typeface="Calibri"/>
                        </a:defRPr>
                      </a:lvl5pPr>
                      <a:lvl6pPr marL="3047848" algn="l" defTabSz="609570" rtl="0" eaLnBrk="1" latinLnBrk="0" hangingPunct="1">
                        <a:defRPr sz="2400" b="1" kern="1200">
                          <a:solidFill>
                            <a:schemeClr val="lt1"/>
                          </a:solidFill>
                          <a:latin typeface="Calibri"/>
                          <a:ea typeface="Calibri"/>
                          <a:cs typeface="Calibri"/>
                        </a:defRPr>
                      </a:lvl6pPr>
                      <a:lvl7pPr marL="3657418" algn="l" defTabSz="609570" rtl="0" eaLnBrk="1" latinLnBrk="0" hangingPunct="1">
                        <a:defRPr sz="2400" b="1" kern="1200">
                          <a:solidFill>
                            <a:schemeClr val="lt1"/>
                          </a:solidFill>
                          <a:latin typeface="Calibri"/>
                          <a:ea typeface="Calibri"/>
                          <a:cs typeface="Calibri"/>
                        </a:defRPr>
                      </a:lvl7pPr>
                      <a:lvl8pPr marL="4266987" algn="l" defTabSz="609570" rtl="0" eaLnBrk="1" latinLnBrk="0" hangingPunct="1">
                        <a:defRPr sz="2400" b="1" kern="1200">
                          <a:solidFill>
                            <a:schemeClr val="lt1"/>
                          </a:solidFill>
                          <a:latin typeface="Calibri"/>
                          <a:ea typeface="Calibri"/>
                          <a:cs typeface="Calibri"/>
                        </a:defRPr>
                      </a:lvl8pPr>
                      <a:lvl9pPr marL="4876557" algn="l" defTabSz="609570" rtl="0" eaLnBrk="1" latinLnBrk="0" hangingPunct="1">
                        <a:defRPr sz="2400" b="1" kern="1200">
                          <a:solidFill>
                            <a:schemeClr val="lt1"/>
                          </a:solidFill>
                          <a:latin typeface="Calibri"/>
                          <a:ea typeface="Calibri"/>
                          <a:cs typeface="Calibri"/>
                        </a:defRPr>
                      </a:lvl9pPr>
                    </a:lstStyle>
                    <a:p>
                      <a:endParaRPr lang="en-US" sz="1500" dirty="0"/>
                    </a:p>
                  </a:txBody>
                  <a:tcPr marL="68580" marR="68580" marT="3429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70" rtl="0" eaLnBrk="1" latinLnBrk="0" hangingPunct="1">
                        <a:defRPr sz="2400" b="1" kern="1200">
                          <a:solidFill>
                            <a:schemeClr val="lt1"/>
                          </a:solidFill>
                          <a:latin typeface="Calibri"/>
                          <a:ea typeface="Calibri"/>
                          <a:cs typeface="Calibri"/>
                        </a:defRPr>
                      </a:lvl1pPr>
                      <a:lvl2pPr marL="609570" algn="l" defTabSz="609570" rtl="0" eaLnBrk="1" latinLnBrk="0" hangingPunct="1">
                        <a:defRPr sz="2400" b="1" kern="1200">
                          <a:solidFill>
                            <a:schemeClr val="lt1"/>
                          </a:solidFill>
                          <a:latin typeface="Calibri"/>
                          <a:ea typeface="Calibri"/>
                          <a:cs typeface="Calibri"/>
                        </a:defRPr>
                      </a:lvl2pPr>
                      <a:lvl3pPr marL="1219140" algn="l" defTabSz="609570" rtl="0" eaLnBrk="1" latinLnBrk="0" hangingPunct="1">
                        <a:defRPr sz="2400" b="1" kern="1200">
                          <a:solidFill>
                            <a:schemeClr val="lt1"/>
                          </a:solidFill>
                          <a:latin typeface="Calibri"/>
                          <a:ea typeface="Calibri"/>
                          <a:cs typeface="Calibri"/>
                        </a:defRPr>
                      </a:lvl3pPr>
                      <a:lvl4pPr marL="1828709" algn="l" defTabSz="609570" rtl="0" eaLnBrk="1" latinLnBrk="0" hangingPunct="1">
                        <a:defRPr sz="2400" b="1" kern="1200">
                          <a:solidFill>
                            <a:schemeClr val="lt1"/>
                          </a:solidFill>
                          <a:latin typeface="Calibri"/>
                          <a:ea typeface="Calibri"/>
                          <a:cs typeface="Calibri"/>
                        </a:defRPr>
                      </a:lvl4pPr>
                      <a:lvl5pPr marL="2438278" algn="l" defTabSz="609570" rtl="0" eaLnBrk="1" latinLnBrk="0" hangingPunct="1">
                        <a:defRPr sz="2400" b="1" kern="1200">
                          <a:solidFill>
                            <a:schemeClr val="lt1"/>
                          </a:solidFill>
                          <a:latin typeface="Calibri"/>
                          <a:ea typeface="Calibri"/>
                          <a:cs typeface="Calibri"/>
                        </a:defRPr>
                      </a:lvl5pPr>
                      <a:lvl6pPr marL="3047848" algn="l" defTabSz="609570" rtl="0" eaLnBrk="1" latinLnBrk="0" hangingPunct="1">
                        <a:defRPr sz="2400" b="1" kern="1200">
                          <a:solidFill>
                            <a:schemeClr val="lt1"/>
                          </a:solidFill>
                          <a:latin typeface="Calibri"/>
                          <a:ea typeface="Calibri"/>
                          <a:cs typeface="Calibri"/>
                        </a:defRPr>
                      </a:lvl6pPr>
                      <a:lvl7pPr marL="3657418" algn="l" defTabSz="609570" rtl="0" eaLnBrk="1" latinLnBrk="0" hangingPunct="1">
                        <a:defRPr sz="2400" b="1" kern="1200">
                          <a:solidFill>
                            <a:schemeClr val="lt1"/>
                          </a:solidFill>
                          <a:latin typeface="Calibri"/>
                          <a:ea typeface="Calibri"/>
                          <a:cs typeface="Calibri"/>
                        </a:defRPr>
                      </a:lvl7pPr>
                      <a:lvl8pPr marL="4266987" algn="l" defTabSz="609570" rtl="0" eaLnBrk="1" latinLnBrk="0" hangingPunct="1">
                        <a:defRPr sz="2400" b="1" kern="1200">
                          <a:solidFill>
                            <a:schemeClr val="lt1"/>
                          </a:solidFill>
                          <a:latin typeface="Calibri"/>
                          <a:ea typeface="Calibri"/>
                          <a:cs typeface="Calibri"/>
                        </a:defRPr>
                      </a:lvl8pPr>
                      <a:lvl9pPr marL="4876557" algn="l" defTabSz="609570" rtl="0" eaLnBrk="1" latinLnBrk="0" hangingPunct="1">
                        <a:defRPr sz="2400" b="1" kern="1200">
                          <a:solidFill>
                            <a:schemeClr val="lt1"/>
                          </a:solidFill>
                          <a:latin typeface="Calibri"/>
                          <a:ea typeface="Calibri"/>
                          <a:cs typeface="Calibri"/>
                        </a:defRPr>
                      </a:lvl9pPr>
                    </a:lstStyle>
                    <a:p>
                      <a:pPr marL="0" algn="l" defTabSz="914400" rtl="0" eaLnBrk="1" latinLnBrk="0" hangingPunct="1"/>
                      <a:r>
                        <a:rPr lang="en-US" sz="1400" b="1" i="0" kern="1200" dirty="0">
                          <a:solidFill>
                            <a:schemeClr val="accent3"/>
                          </a:solidFill>
                          <a:latin typeface="IBM Plex Sans" charset="0"/>
                          <a:ea typeface="IBM Plex Sans" charset="0"/>
                          <a:cs typeface="IBM Plex Sans" charset="0"/>
                        </a:rPr>
                        <a:t>ACT</a:t>
                      </a:r>
                      <a:r>
                        <a:rPr lang="en-US" sz="1400" b="1" i="0" kern="1200" baseline="0" dirty="0">
                          <a:solidFill>
                            <a:schemeClr val="accent3"/>
                          </a:solidFill>
                          <a:latin typeface="IBM Plex Sans" charset="0"/>
                          <a:ea typeface="IBM Plex Sans" charset="0"/>
                          <a:cs typeface="IBM Plex Sans" charset="0"/>
                        </a:rPr>
                        <a:t> </a:t>
                      </a:r>
                      <a:r>
                        <a:rPr lang="en-US" sz="1200" b="0" i="0" dirty="0">
                          <a:solidFill>
                            <a:schemeClr val="bg1"/>
                          </a:solidFill>
                          <a:latin typeface="IBM Plex Sans" charset="0"/>
                          <a:ea typeface="IBM Plex Sans" charset="0"/>
                          <a:cs typeface="IBM Plex Sans" charset="0"/>
                        </a:rPr>
                        <a:t>Right time,</a:t>
                      </a:r>
                      <a:r>
                        <a:rPr lang="en-US" sz="1200" b="0" i="0" baseline="0" dirty="0">
                          <a:solidFill>
                            <a:schemeClr val="bg1"/>
                          </a:solidFill>
                          <a:latin typeface="IBM Plex Sans" charset="0"/>
                          <a:ea typeface="IBM Plex Sans" charset="0"/>
                          <a:cs typeface="IBM Plex Sans" charset="0"/>
                        </a:rPr>
                        <a:t> right method</a:t>
                      </a:r>
                    </a:p>
                  </a:txBody>
                  <a:tcPr marL="68580" marR="68580" marT="34290" marB="685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0525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0" i="0" baseline="0" dirty="0">
                        <a:solidFill>
                          <a:schemeClr val="tx1"/>
                        </a:solidFill>
                        <a:latin typeface="IBM Plex Sans" charset="0"/>
                        <a:ea typeface="IBM Plex Sans" charset="0"/>
                        <a:cs typeface="IBM Plex Sans"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2045970">
                <a:tc gridSpan="2">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marL="0" algn="ctr" defTabSz="914400" rtl="0" eaLnBrk="1" latinLnBrk="0" hangingPunct="1"/>
                      <a:r>
                        <a:rPr lang="en-US" sz="1200" b="1" i="0" kern="1200" dirty="0">
                          <a:solidFill>
                            <a:schemeClr val="bg1"/>
                          </a:solidFill>
                          <a:latin typeface="IBM Plex Sans" charset="0"/>
                          <a:ea typeface="IBM Plex Sans" charset="0"/>
                          <a:cs typeface="IBM Plex Sans" charset="0"/>
                        </a:rPr>
                        <a:t>INGEST</a:t>
                      </a:r>
                    </a:p>
                    <a:p>
                      <a:pPr marL="0" indent="0" algn="ctr">
                        <a:buFont typeface="Arial" charset="0"/>
                        <a:buNone/>
                      </a:pPr>
                      <a:r>
                        <a:rPr lang="en-US" sz="1200" b="0" i="0" dirty="0">
                          <a:solidFill>
                            <a:schemeClr val="bg1"/>
                          </a:solidFill>
                          <a:latin typeface="IBM Plex Sans" charset="0"/>
                          <a:ea typeface="IBM Plex Sans" charset="0"/>
                          <a:cs typeface="IBM Plex Sans" charset="0"/>
                        </a:rPr>
                        <a:t>Sensors</a:t>
                      </a:r>
                    </a:p>
                    <a:p>
                      <a:pPr marL="0" indent="0" algn="ctr">
                        <a:buFont typeface="Arial" charset="0"/>
                        <a:buNone/>
                      </a:pPr>
                      <a:r>
                        <a:rPr lang="en-US" sz="1200" b="0" i="0" dirty="0">
                          <a:solidFill>
                            <a:schemeClr val="bg1"/>
                          </a:solidFill>
                          <a:latin typeface="IBM Plex Sans" charset="0"/>
                          <a:ea typeface="IBM Plex Sans" charset="0"/>
                          <a:cs typeface="IBM Plex Sans" charset="0"/>
                        </a:rPr>
                        <a:t>Social</a:t>
                      </a:r>
                    </a:p>
                    <a:p>
                      <a:pPr marL="0" indent="0" algn="ctr">
                        <a:buFont typeface="Arial" charset="0"/>
                        <a:buNone/>
                      </a:pPr>
                      <a:r>
                        <a:rPr lang="en-US" sz="1200" b="0" i="0" dirty="0">
                          <a:solidFill>
                            <a:schemeClr val="bg1"/>
                          </a:solidFill>
                          <a:latin typeface="IBM Plex Sans" charset="0"/>
                          <a:ea typeface="IBM Plex Sans" charset="0"/>
                          <a:cs typeface="IBM Plex Sans" charset="0"/>
                        </a:rPr>
                        <a:t>Machine Data</a:t>
                      </a:r>
                    </a:p>
                    <a:p>
                      <a:pPr marL="0" indent="0" algn="ctr">
                        <a:buFont typeface="Arial" charset="0"/>
                        <a:buNone/>
                      </a:pPr>
                      <a:r>
                        <a:rPr lang="en-US" sz="1200" b="0" i="0" dirty="0">
                          <a:solidFill>
                            <a:schemeClr val="bg1"/>
                          </a:solidFill>
                          <a:latin typeface="IBM Plex Sans" charset="0"/>
                          <a:ea typeface="IBM Plex Sans" charset="0"/>
                          <a:cs typeface="IBM Plex Sans" charset="0"/>
                        </a:rPr>
                        <a:t>Location</a:t>
                      </a:r>
                    </a:p>
                    <a:p>
                      <a:pPr marL="0" indent="0" algn="ctr">
                        <a:buFont typeface="Arial" charset="0"/>
                        <a:buNone/>
                      </a:pPr>
                      <a:r>
                        <a:rPr lang="en-US" sz="1200" b="0" i="0" dirty="0">
                          <a:solidFill>
                            <a:schemeClr val="bg1"/>
                          </a:solidFill>
                          <a:latin typeface="IBM Plex Sans" charset="0"/>
                          <a:ea typeface="IBM Plex Sans" charset="0"/>
                          <a:cs typeface="IBM Plex Sans" charset="0"/>
                        </a:rPr>
                        <a:t>Audio</a:t>
                      </a:r>
                    </a:p>
                    <a:p>
                      <a:pPr marL="0" indent="0" algn="ctr">
                        <a:buFont typeface="Arial" charset="0"/>
                        <a:buNone/>
                      </a:pPr>
                      <a:r>
                        <a:rPr lang="en-US" sz="1200" b="0" i="0" dirty="0">
                          <a:solidFill>
                            <a:schemeClr val="bg1"/>
                          </a:solidFill>
                          <a:latin typeface="IBM Plex Sans" charset="0"/>
                          <a:ea typeface="IBM Plex Sans" charset="0"/>
                          <a:cs typeface="IBM Plex Sans" charset="0"/>
                        </a:rPr>
                        <a:t>Video</a:t>
                      </a:r>
                    </a:p>
                    <a:p>
                      <a:pPr marL="0" indent="0" algn="ctr">
                        <a:buFont typeface="Arial" charset="0"/>
                        <a:buNone/>
                      </a:pPr>
                      <a:r>
                        <a:rPr lang="en-US" sz="1200" b="0" i="0" dirty="0">
                          <a:solidFill>
                            <a:schemeClr val="bg1"/>
                          </a:solidFill>
                          <a:latin typeface="IBM Plex Sans" charset="0"/>
                          <a:ea typeface="IBM Plex Sans" charset="0"/>
                          <a:cs typeface="IBM Plex Sans" charset="0"/>
                        </a:rPr>
                        <a:t>Text</a:t>
                      </a:r>
                    </a:p>
                  </a:txBody>
                  <a:tcPr marL="68580" marR="68580" marT="171450" marB="41148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05253"/>
                      </a:solidFill>
                      <a:prstDash val="solid"/>
                      <a:round/>
                      <a:headEnd type="none" w="med" len="med"/>
                      <a:tailEnd type="none" w="med" len="med"/>
                    </a:lnT>
                    <a:lnB w="57150" cap="flat" cmpd="sng" algn="ctr">
                      <a:solidFill>
                        <a:srgbClr val="A7A7A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marL="0" algn="ctr" defTabSz="914400" rtl="0" eaLnBrk="1" latinLnBrk="0" hangingPunct="1"/>
                      <a:r>
                        <a:rPr lang="en-US" sz="1200" b="1" i="0" kern="1200" dirty="0">
                          <a:solidFill>
                            <a:schemeClr val="bg1"/>
                          </a:solidFill>
                          <a:latin typeface="IBM Plex Sans" charset="0"/>
                          <a:ea typeface="IBM Plex Sans" charset="0"/>
                          <a:cs typeface="IBM Plex Sans" charset="0"/>
                        </a:rPr>
                        <a:t>PREPARE</a:t>
                      </a:r>
                    </a:p>
                    <a:p>
                      <a:pPr algn="ctr"/>
                      <a:r>
                        <a:rPr lang="en-US" sz="1200" b="0" i="0" dirty="0">
                          <a:solidFill>
                            <a:schemeClr val="bg1"/>
                          </a:solidFill>
                          <a:latin typeface="IBM Plex Sans" charset="0"/>
                          <a:ea typeface="IBM Plex Sans" charset="0"/>
                          <a:cs typeface="IBM Plex Sans" charset="0"/>
                        </a:rPr>
                        <a:t>Transform</a:t>
                      </a:r>
                    </a:p>
                    <a:p>
                      <a:pPr algn="ctr"/>
                      <a:r>
                        <a:rPr lang="en-US" sz="1200" b="0" i="0" dirty="0">
                          <a:solidFill>
                            <a:schemeClr val="bg1"/>
                          </a:solidFill>
                          <a:latin typeface="IBM Plex Sans" charset="0"/>
                          <a:ea typeface="IBM Plex Sans" charset="0"/>
                          <a:cs typeface="IBM Plex Sans" charset="0"/>
                        </a:rPr>
                        <a:t>Filter</a:t>
                      </a:r>
                    </a:p>
                    <a:p>
                      <a:pPr algn="ctr"/>
                      <a:r>
                        <a:rPr lang="en-US" sz="1200" b="0" i="0" dirty="0">
                          <a:solidFill>
                            <a:schemeClr val="bg1"/>
                          </a:solidFill>
                          <a:latin typeface="IBM Plex Sans" charset="0"/>
                          <a:ea typeface="IBM Plex Sans" charset="0"/>
                          <a:cs typeface="IBM Plex Sans" charset="0"/>
                        </a:rPr>
                        <a:t>Correlate</a:t>
                      </a:r>
                    </a:p>
                    <a:p>
                      <a:pPr algn="ctr"/>
                      <a:r>
                        <a:rPr lang="en-US" sz="1200" b="0" i="0" dirty="0">
                          <a:solidFill>
                            <a:schemeClr val="bg1"/>
                          </a:solidFill>
                          <a:latin typeface="IBM Plex Sans" charset="0"/>
                          <a:ea typeface="IBM Plex Sans" charset="0"/>
                          <a:cs typeface="IBM Plex Sans" charset="0"/>
                        </a:rPr>
                        <a:t>Aggregate</a:t>
                      </a:r>
                    </a:p>
                    <a:p>
                      <a:pPr algn="ctr"/>
                      <a:r>
                        <a:rPr lang="en-US" sz="1200" b="0" i="0" dirty="0">
                          <a:solidFill>
                            <a:schemeClr val="bg1"/>
                          </a:solidFill>
                          <a:latin typeface="IBM Plex Sans" charset="0"/>
                          <a:ea typeface="IBM Plex Sans" charset="0"/>
                          <a:cs typeface="IBM Plex Sans" charset="0"/>
                        </a:rPr>
                        <a:t>Enrich</a:t>
                      </a:r>
                    </a:p>
                  </a:txBody>
                  <a:tcPr marL="68580" marR="68580" marT="17145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05253"/>
                      </a:solidFill>
                      <a:prstDash val="solid"/>
                      <a:round/>
                      <a:headEnd type="none" w="med" len="med"/>
                      <a:tailEnd type="none" w="med" len="med"/>
                    </a:lnT>
                    <a:lnB w="57150" cap="flat" cmpd="sng" algn="ctr">
                      <a:solidFill>
                        <a:srgbClr val="A7A7A7"/>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marL="0" algn="ctr" defTabSz="914400" rtl="0" eaLnBrk="1" latinLnBrk="0" hangingPunct="1"/>
                      <a:r>
                        <a:rPr lang="en-US" sz="1200" b="1" i="0" kern="1200" dirty="0">
                          <a:solidFill>
                            <a:schemeClr val="bg1"/>
                          </a:solidFill>
                          <a:latin typeface="IBM Plex Sans" charset="0"/>
                          <a:ea typeface="IBM Plex Sans" charset="0"/>
                          <a:cs typeface="IBM Plex Sans" charset="0"/>
                        </a:rPr>
                        <a:t>DETECT AND PREDICT</a:t>
                      </a:r>
                    </a:p>
                    <a:p>
                      <a:pPr algn="ctr"/>
                      <a:r>
                        <a:rPr lang="en-US" sz="1200" b="0" i="0" dirty="0">
                          <a:solidFill>
                            <a:schemeClr val="bg1"/>
                          </a:solidFill>
                          <a:latin typeface="IBM Plex Sans" charset="0"/>
                          <a:ea typeface="IBM Plex Sans" charset="0"/>
                          <a:cs typeface="IBM Plex Sans" charset="0"/>
                        </a:rPr>
                        <a:t>Classification</a:t>
                      </a:r>
                    </a:p>
                    <a:p>
                      <a:pPr algn="ctr"/>
                      <a:r>
                        <a:rPr lang="en-US" sz="1200" b="0" i="0" dirty="0">
                          <a:solidFill>
                            <a:schemeClr val="bg1"/>
                          </a:solidFill>
                          <a:latin typeface="IBM Plex Sans" charset="0"/>
                          <a:ea typeface="IBM Plex Sans" charset="0"/>
                          <a:cs typeface="IBM Plex Sans" charset="0"/>
                        </a:rPr>
                        <a:t>Patterns</a:t>
                      </a:r>
                    </a:p>
                    <a:p>
                      <a:pPr algn="ctr"/>
                      <a:r>
                        <a:rPr lang="en-US" sz="1200" b="0" i="0" dirty="0">
                          <a:solidFill>
                            <a:schemeClr val="bg1"/>
                          </a:solidFill>
                          <a:latin typeface="IBM Plex Sans" charset="0"/>
                          <a:ea typeface="IBM Plex Sans" charset="0"/>
                          <a:cs typeface="IBM Plex Sans" charset="0"/>
                        </a:rPr>
                        <a:t>Anomalies</a:t>
                      </a:r>
                    </a:p>
                    <a:p>
                      <a:pPr algn="ctr"/>
                      <a:r>
                        <a:rPr lang="en-US" sz="1200" b="0" i="0" dirty="0">
                          <a:solidFill>
                            <a:schemeClr val="bg1"/>
                          </a:solidFill>
                          <a:latin typeface="IBM Plex Sans" charset="0"/>
                          <a:ea typeface="IBM Plex Sans" charset="0"/>
                          <a:cs typeface="IBM Plex Sans" charset="0"/>
                        </a:rPr>
                        <a:t>Scoring</a:t>
                      </a:r>
                      <a:endParaRPr lang="en-US" sz="1400" b="0" i="0" dirty="0">
                        <a:solidFill>
                          <a:schemeClr val="bg1"/>
                        </a:solidFill>
                        <a:latin typeface="IBM Plex Sans" charset="0"/>
                        <a:ea typeface="IBM Plex Sans" charset="0"/>
                        <a:cs typeface="IBM Plex Sans" charset="0"/>
                      </a:endParaRPr>
                    </a:p>
                  </a:txBody>
                  <a:tcPr marL="68580" marR="68580" marT="17145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05253"/>
                      </a:solidFill>
                      <a:prstDash val="solid"/>
                      <a:round/>
                      <a:headEnd type="none" w="med" len="med"/>
                      <a:tailEnd type="none" w="med" len="med"/>
                    </a:lnT>
                    <a:lnB w="57150" cap="flat" cmpd="sng" algn="ctr">
                      <a:solidFill>
                        <a:srgbClr val="A7A7A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algn="ctr"/>
                      <a:r>
                        <a:rPr lang="en-US" sz="1200" b="1" i="0" kern="1200" dirty="0">
                          <a:solidFill>
                            <a:schemeClr val="bg1"/>
                          </a:solidFill>
                          <a:latin typeface="IBM Plex Sans" charset="0"/>
                          <a:ea typeface="IBM Plex Sans" charset="0"/>
                          <a:cs typeface="IBM Plex Sans" charset="0"/>
                        </a:rPr>
                        <a:t>DECIDE</a:t>
                      </a:r>
                    </a:p>
                    <a:p>
                      <a:pPr algn="ctr"/>
                      <a:r>
                        <a:rPr lang="en-US" sz="1200" b="0" i="0" dirty="0">
                          <a:solidFill>
                            <a:schemeClr val="bg1"/>
                          </a:solidFill>
                          <a:latin typeface="IBM Plex Sans" charset="0"/>
                          <a:ea typeface="IBM Plex Sans" charset="0"/>
                          <a:cs typeface="IBM Plex Sans" charset="0"/>
                        </a:rPr>
                        <a:t>Business Rules</a:t>
                      </a:r>
                    </a:p>
                    <a:p>
                      <a:pPr algn="ctr"/>
                      <a:r>
                        <a:rPr lang="en-US" sz="1200" b="0" i="0" dirty="0">
                          <a:solidFill>
                            <a:schemeClr val="bg1"/>
                          </a:solidFill>
                          <a:latin typeface="IBM Plex Sans" charset="0"/>
                          <a:ea typeface="IBM Plex Sans" charset="0"/>
                          <a:cs typeface="IBM Plex Sans" charset="0"/>
                        </a:rPr>
                        <a:t>Conditional Logic</a:t>
                      </a:r>
                    </a:p>
                  </a:txBody>
                  <a:tcPr marL="68580" marR="68580" marT="17145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05253"/>
                      </a:solidFill>
                      <a:prstDash val="solid"/>
                      <a:round/>
                      <a:headEnd type="none" w="med" len="med"/>
                      <a:tailEnd type="none" w="med" len="med"/>
                    </a:lnT>
                    <a:lnB w="57150" cap="flat" cmpd="sng" algn="ctr">
                      <a:solidFill>
                        <a:srgbClr val="A7A7A7"/>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algn="ctr">
                        <a:spcAft>
                          <a:spcPts val="0"/>
                        </a:spcAft>
                      </a:pPr>
                      <a:r>
                        <a:rPr lang="en-US" sz="1200" b="1" i="0" dirty="0">
                          <a:solidFill>
                            <a:schemeClr val="bg1"/>
                          </a:solidFill>
                          <a:latin typeface="IBM Plex Sans" charset="0"/>
                          <a:ea typeface="IBM Plex Sans" charset="0"/>
                          <a:cs typeface="IBM Plex Sans" charset="0"/>
                        </a:rPr>
                        <a:t>ACT</a:t>
                      </a:r>
                      <a:endParaRPr lang="en-US" sz="1400" b="1" i="0" dirty="0">
                        <a:solidFill>
                          <a:schemeClr val="bg1"/>
                        </a:solidFill>
                        <a:latin typeface="IBM Plex Sans" charset="0"/>
                        <a:ea typeface="IBM Plex Sans" charset="0"/>
                        <a:cs typeface="IBM Plex Sans" charset="0"/>
                      </a:endParaRPr>
                    </a:p>
                    <a:p>
                      <a:pPr algn="ctr"/>
                      <a:r>
                        <a:rPr lang="en-US" sz="1200" b="0" i="0" dirty="0">
                          <a:solidFill>
                            <a:schemeClr val="bg1"/>
                          </a:solidFill>
                          <a:latin typeface="IBM Plex Sans" charset="0"/>
                          <a:ea typeface="IBM Plex Sans" charset="0"/>
                          <a:cs typeface="IBM Plex Sans" charset="0"/>
                        </a:rPr>
                        <a:t>Notify</a:t>
                      </a:r>
                    </a:p>
                    <a:p>
                      <a:pPr algn="ctr"/>
                      <a:r>
                        <a:rPr lang="en-US" sz="1200" b="0" i="0" dirty="0">
                          <a:solidFill>
                            <a:schemeClr val="bg1"/>
                          </a:solidFill>
                          <a:latin typeface="IBM Plex Sans" charset="0"/>
                          <a:ea typeface="IBM Plex Sans" charset="0"/>
                          <a:cs typeface="IBM Plex Sans" charset="0"/>
                        </a:rPr>
                        <a:t>Publish</a:t>
                      </a:r>
                    </a:p>
                    <a:p>
                      <a:pPr algn="ctr"/>
                      <a:r>
                        <a:rPr lang="en-US" sz="1200" b="0" i="0" dirty="0">
                          <a:solidFill>
                            <a:schemeClr val="bg1"/>
                          </a:solidFill>
                          <a:latin typeface="IBM Plex Sans" charset="0"/>
                          <a:ea typeface="IBM Plex Sans" charset="0"/>
                          <a:cs typeface="IBM Plex Sans" charset="0"/>
                        </a:rPr>
                        <a:t>Execute</a:t>
                      </a:r>
                    </a:p>
                    <a:p>
                      <a:pPr algn="ctr"/>
                      <a:r>
                        <a:rPr lang="en-US" sz="1200" b="0" i="0" dirty="0">
                          <a:solidFill>
                            <a:schemeClr val="bg1"/>
                          </a:solidFill>
                          <a:latin typeface="IBM Plex Sans" charset="0"/>
                          <a:ea typeface="IBM Plex Sans" charset="0"/>
                          <a:cs typeface="IBM Plex Sans" charset="0"/>
                        </a:rPr>
                        <a:t>Visualize</a:t>
                      </a:r>
                    </a:p>
                    <a:p>
                      <a:endParaRPr lang="en-US" sz="1400" b="0" i="0" dirty="0">
                        <a:solidFill>
                          <a:schemeClr val="bg1"/>
                        </a:solidFill>
                        <a:latin typeface="IBM Plex Sans" charset="0"/>
                        <a:ea typeface="IBM Plex Sans" charset="0"/>
                        <a:cs typeface="IBM Plex Sans" charset="0"/>
                      </a:endParaRPr>
                    </a:p>
                  </a:txBody>
                  <a:tcPr marL="68580" marR="68580" marT="17145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05253"/>
                      </a:solidFill>
                      <a:prstDash val="solid"/>
                      <a:round/>
                      <a:headEnd type="none" w="med" len="med"/>
                      <a:tailEnd type="none" w="med" len="med"/>
                    </a:lnT>
                    <a:lnB w="57150" cap="flat" cmpd="sng" algn="ctr">
                      <a:solidFill>
                        <a:srgbClr val="A7A7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7190">
                <a:tc gridSpan="7">
                  <a:txBody>
                    <a:bodyPr/>
                    <a:lstStyle>
                      <a:lvl1pPr marL="0" algn="l" defTabSz="609570" rtl="0" eaLnBrk="1" latinLnBrk="0" hangingPunct="1">
                        <a:defRPr sz="2400" kern="1200">
                          <a:solidFill>
                            <a:schemeClr val="dk1"/>
                          </a:solidFill>
                          <a:latin typeface="Calibri"/>
                          <a:ea typeface="Calibri"/>
                          <a:cs typeface="Calibri"/>
                        </a:defRPr>
                      </a:lvl1pPr>
                      <a:lvl2pPr marL="609570" algn="l" defTabSz="609570" rtl="0" eaLnBrk="1" latinLnBrk="0" hangingPunct="1">
                        <a:defRPr sz="2400" kern="1200">
                          <a:solidFill>
                            <a:schemeClr val="dk1"/>
                          </a:solidFill>
                          <a:latin typeface="Calibri"/>
                          <a:ea typeface="Calibri"/>
                          <a:cs typeface="Calibri"/>
                        </a:defRPr>
                      </a:lvl2pPr>
                      <a:lvl3pPr marL="1219140" algn="l" defTabSz="609570" rtl="0" eaLnBrk="1" latinLnBrk="0" hangingPunct="1">
                        <a:defRPr sz="2400" kern="1200">
                          <a:solidFill>
                            <a:schemeClr val="dk1"/>
                          </a:solidFill>
                          <a:latin typeface="Calibri"/>
                          <a:ea typeface="Calibri"/>
                          <a:cs typeface="Calibri"/>
                        </a:defRPr>
                      </a:lvl3pPr>
                      <a:lvl4pPr marL="1828709" algn="l" defTabSz="609570" rtl="0" eaLnBrk="1" latinLnBrk="0" hangingPunct="1">
                        <a:defRPr sz="2400" kern="1200">
                          <a:solidFill>
                            <a:schemeClr val="dk1"/>
                          </a:solidFill>
                          <a:latin typeface="Calibri"/>
                          <a:ea typeface="Calibri"/>
                          <a:cs typeface="Calibri"/>
                        </a:defRPr>
                      </a:lvl4pPr>
                      <a:lvl5pPr marL="2438278" algn="l" defTabSz="609570" rtl="0" eaLnBrk="1" latinLnBrk="0" hangingPunct="1">
                        <a:defRPr sz="2400" kern="1200">
                          <a:solidFill>
                            <a:schemeClr val="dk1"/>
                          </a:solidFill>
                          <a:latin typeface="Calibri"/>
                          <a:ea typeface="Calibri"/>
                          <a:cs typeface="Calibri"/>
                        </a:defRPr>
                      </a:lvl5pPr>
                      <a:lvl6pPr marL="3047848" algn="l" defTabSz="609570" rtl="0" eaLnBrk="1" latinLnBrk="0" hangingPunct="1">
                        <a:defRPr sz="2400" kern="1200">
                          <a:solidFill>
                            <a:schemeClr val="dk1"/>
                          </a:solidFill>
                          <a:latin typeface="Calibri"/>
                          <a:ea typeface="Calibri"/>
                          <a:cs typeface="Calibri"/>
                        </a:defRPr>
                      </a:lvl6pPr>
                      <a:lvl7pPr marL="3657418" algn="l" defTabSz="609570" rtl="0" eaLnBrk="1" latinLnBrk="0" hangingPunct="1">
                        <a:defRPr sz="2400" kern="1200">
                          <a:solidFill>
                            <a:schemeClr val="dk1"/>
                          </a:solidFill>
                          <a:latin typeface="Calibri"/>
                          <a:ea typeface="Calibri"/>
                          <a:cs typeface="Calibri"/>
                        </a:defRPr>
                      </a:lvl7pPr>
                      <a:lvl8pPr marL="4266987" algn="l" defTabSz="609570" rtl="0" eaLnBrk="1" latinLnBrk="0" hangingPunct="1">
                        <a:defRPr sz="2400" kern="1200">
                          <a:solidFill>
                            <a:schemeClr val="dk1"/>
                          </a:solidFill>
                          <a:latin typeface="Calibri"/>
                          <a:ea typeface="Calibri"/>
                          <a:cs typeface="Calibri"/>
                        </a:defRPr>
                      </a:lvl8pPr>
                      <a:lvl9pPr marL="4876557" algn="l" defTabSz="609570" rtl="0" eaLnBrk="1" latinLnBrk="0" hangingPunct="1">
                        <a:defRPr sz="2400" kern="1200">
                          <a:solidFill>
                            <a:schemeClr val="dk1"/>
                          </a:solidFill>
                          <a:latin typeface="Calibri"/>
                          <a:ea typeface="Calibri"/>
                          <a:cs typeface="Calibri"/>
                        </a:defRPr>
                      </a:lvl9p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en-US" sz="1400" b="1" dirty="0">
                          <a:solidFill>
                            <a:schemeClr val="tx2"/>
                          </a:solidFill>
                          <a:latin typeface="IBM Plex Sans" charset="0"/>
                          <a:ea typeface="IBM Plex Sans" charset="0"/>
                          <a:cs typeface="IBM Plex Sans" charset="0"/>
                        </a:rPr>
                        <a:t>STORE</a:t>
                      </a:r>
                      <a:r>
                        <a:rPr lang="en-US" sz="1400" b="1" dirty="0">
                          <a:solidFill>
                            <a:schemeClr val="bg2"/>
                          </a:solidFill>
                          <a:latin typeface="IBM Plex Sans" charset="0"/>
                          <a:ea typeface="IBM Plex Sans" charset="0"/>
                          <a:cs typeface="IBM Plex Sans" charset="0"/>
                        </a:rPr>
                        <a:t> </a:t>
                      </a:r>
                      <a:r>
                        <a:rPr lang="en-US" altLang="en-US" sz="1200" dirty="0">
                          <a:solidFill>
                            <a:schemeClr val="bg1"/>
                          </a:solidFill>
                          <a:latin typeface="IBM Plex Sans Regular" charset="0"/>
                        </a:rPr>
                        <a:t>SQL, NoSQL, Hadoop, operational store, files</a:t>
                      </a:r>
                    </a:p>
                  </a:txBody>
                  <a:tcPr marL="68580" marR="68580" marT="13716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A7A7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400" b="0" i="0" dirty="0">
                        <a:solidFill>
                          <a:schemeClr val="tx1"/>
                        </a:solidFill>
                        <a:latin typeface="IBM Plex Sans" charset="0"/>
                        <a:ea typeface="IBM Plex Sans" charset="0"/>
                        <a:cs typeface="IBM Plex Sans" charset="0"/>
                      </a:endParaRPr>
                    </a:p>
                  </a:txBody>
                  <a:tcPr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600" b="0" i="0" dirty="0">
                        <a:solidFill>
                          <a:schemeClr val="tx1"/>
                        </a:solidFill>
                        <a:latin typeface="IBM Plex Sans" charset="0"/>
                        <a:ea typeface="IBM Plex Sans" charset="0"/>
                        <a:cs typeface="IBM Plex Sans" charset="0"/>
                      </a:endParaRPr>
                    </a:p>
                  </a:txBody>
                  <a:tcPr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sz="1400" b="0" i="0" dirty="0">
                        <a:solidFill>
                          <a:schemeClr val="tx1"/>
                        </a:solidFill>
                        <a:latin typeface="IBM Plex Sans" charset="0"/>
                        <a:ea typeface="IBM Plex Sans" charset="0"/>
                        <a:cs typeface="IBM Plex Sans" charset="0"/>
                      </a:endParaRPr>
                    </a:p>
                  </a:txBody>
                  <a:tcPr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600" b="0" i="0" dirty="0">
                        <a:solidFill>
                          <a:schemeClr val="tx1"/>
                        </a:solidFill>
                        <a:latin typeface="IBM Plex Sans" charset="0"/>
                        <a:ea typeface="IBM Plex Sans" charset="0"/>
                        <a:cs typeface="IBM Plex Sans" charset="0"/>
                      </a:endParaRPr>
                    </a:p>
                  </a:txBody>
                  <a:tcPr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337" name="Straight Arrow Connector 336">
            <a:extLst>
              <a:ext uri="{FF2B5EF4-FFF2-40B4-BE49-F238E27FC236}">
                <a16:creationId xmlns:a16="http://schemas.microsoft.com/office/drawing/2014/main" id="{D463F780-EA94-F74C-BFE5-2DC1A65A033B}"/>
              </a:ext>
            </a:extLst>
          </p:cNvPr>
          <p:cNvCxnSpPr/>
          <p:nvPr/>
        </p:nvCxnSpPr>
        <p:spPr>
          <a:xfrm>
            <a:off x="2949848" y="1294604"/>
            <a:ext cx="537696" cy="0"/>
          </a:xfrm>
          <a:prstGeom prst="straightConnector1">
            <a:avLst/>
          </a:prstGeom>
          <a:noFill/>
          <a:ln w="107950" cap="flat" cmpd="sng" algn="ctr">
            <a:solidFill>
              <a:srgbClr val="00517C"/>
            </a:solidFill>
            <a:prstDash val="solid"/>
            <a:tailEnd type="triangle"/>
          </a:ln>
          <a:effectLst/>
        </p:spPr>
      </p:cxnSp>
      <p:cxnSp>
        <p:nvCxnSpPr>
          <p:cNvPr id="338" name="Straight Arrow Connector 337">
            <a:extLst>
              <a:ext uri="{FF2B5EF4-FFF2-40B4-BE49-F238E27FC236}">
                <a16:creationId xmlns:a16="http://schemas.microsoft.com/office/drawing/2014/main" id="{37B1228A-28C6-5A40-B0CF-02571AFBE3B4}"/>
              </a:ext>
            </a:extLst>
          </p:cNvPr>
          <p:cNvCxnSpPr/>
          <p:nvPr/>
        </p:nvCxnSpPr>
        <p:spPr>
          <a:xfrm>
            <a:off x="6083245" y="1306428"/>
            <a:ext cx="537696" cy="0"/>
          </a:xfrm>
          <a:prstGeom prst="straightConnector1">
            <a:avLst/>
          </a:prstGeom>
          <a:noFill/>
          <a:ln w="107950" cap="flat" cmpd="sng" algn="ctr">
            <a:solidFill>
              <a:srgbClr val="00517C"/>
            </a:solidFill>
            <a:prstDash val="solid"/>
            <a:tailEnd type="triangle"/>
          </a:ln>
          <a:effectLst/>
        </p:spPr>
      </p:cxnSp>
      <p:pic>
        <p:nvPicPr>
          <p:cNvPr id="339" name="Picture 338">
            <a:extLst>
              <a:ext uri="{FF2B5EF4-FFF2-40B4-BE49-F238E27FC236}">
                <a16:creationId xmlns:a16="http://schemas.microsoft.com/office/drawing/2014/main" id="{033BA0B4-9778-2847-9179-BDE0919E4698}"/>
              </a:ext>
            </a:extLst>
          </p:cNvPr>
          <p:cNvPicPr>
            <a:picLocks noChangeAspect="1"/>
          </p:cNvPicPr>
          <p:nvPr/>
        </p:nvPicPr>
        <p:blipFill rotWithShape="1">
          <a:blip r:embed="rId3" cstate="print">
            <a:duotone>
              <a:srgbClr val="F05253">
                <a:shade val="45000"/>
                <a:satMod val="135000"/>
              </a:srgbClr>
              <a:prstClr val="white"/>
            </a:duotone>
            <a:extLst>
              <a:ext uri="{28A0092B-C50C-407E-A947-70E740481C1C}">
                <a14:useLocalDpi xmlns:a14="http://schemas.microsoft.com/office/drawing/2010/main" val="0"/>
              </a:ext>
            </a:extLst>
          </a:blip>
          <a:srcRect t="8397" r="1244" b="24920"/>
          <a:stretch/>
        </p:blipFill>
        <p:spPr>
          <a:xfrm>
            <a:off x="7084639" y="952200"/>
            <a:ext cx="1417193" cy="956930"/>
          </a:xfrm>
          <a:prstGeom prst="rect">
            <a:avLst/>
          </a:prstGeom>
        </p:spPr>
      </p:pic>
      <p:pic>
        <p:nvPicPr>
          <p:cNvPr id="340" name="Picture 339">
            <a:extLst>
              <a:ext uri="{FF2B5EF4-FFF2-40B4-BE49-F238E27FC236}">
                <a16:creationId xmlns:a16="http://schemas.microsoft.com/office/drawing/2014/main" id="{8B955C62-C43F-6144-A07F-FE132C0CE23F}"/>
              </a:ext>
            </a:extLst>
          </p:cNvPr>
          <p:cNvPicPr>
            <a:picLocks noChangeAspect="1"/>
          </p:cNvPicPr>
          <p:nvPr/>
        </p:nvPicPr>
        <p:blipFill>
          <a:blip r:embed="rId4">
            <a:alphaModFix/>
            <a:duotone>
              <a:srgbClr val="F05253">
                <a:shade val="45000"/>
                <a:satMod val="135000"/>
              </a:srgbClr>
              <a:prstClr val="white"/>
            </a:duotone>
            <a:extLst>
              <a:ext uri="{BEBA8EAE-BF5A-486C-A8C5-ECC9F3942E4B}">
                <a14:imgProps xmlns:a14="http://schemas.microsoft.com/office/drawing/2010/main">
                  <a14:imgLayer r:embed="rId5">
                    <a14:imgEffect>
                      <a14:artisticGlowEdges/>
                    </a14:imgEffect>
                    <a14:imgEffect>
                      <a14:colorTemperature colorTemp="115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4410003" y="1038109"/>
            <a:ext cx="777180" cy="785111"/>
          </a:xfrm>
          <a:prstGeom prst="rect">
            <a:avLst/>
          </a:prstGeom>
        </p:spPr>
      </p:pic>
      <p:cxnSp>
        <p:nvCxnSpPr>
          <p:cNvPr id="341" name="Straight Arrow Connector 340">
            <a:extLst>
              <a:ext uri="{FF2B5EF4-FFF2-40B4-BE49-F238E27FC236}">
                <a16:creationId xmlns:a16="http://schemas.microsoft.com/office/drawing/2014/main" id="{3E5E42A6-C999-DF4E-956F-61FBD5FE277B}"/>
              </a:ext>
            </a:extLst>
          </p:cNvPr>
          <p:cNvCxnSpPr/>
          <p:nvPr/>
        </p:nvCxnSpPr>
        <p:spPr>
          <a:xfrm flipH="1" flipV="1">
            <a:off x="6083245" y="1593507"/>
            <a:ext cx="524852" cy="13565"/>
          </a:xfrm>
          <a:prstGeom prst="straightConnector1">
            <a:avLst/>
          </a:prstGeom>
          <a:noFill/>
          <a:ln w="107950" cap="flat" cmpd="sng" algn="ctr">
            <a:solidFill>
              <a:srgbClr val="00517C"/>
            </a:solidFill>
            <a:prstDash val="solid"/>
            <a:tailEnd type="triangle"/>
          </a:ln>
          <a:effectLst/>
        </p:spPr>
      </p:cxnSp>
      <p:cxnSp>
        <p:nvCxnSpPr>
          <p:cNvPr id="342" name="Straight Arrow Connector 341">
            <a:extLst>
              <a:ext uri="{FF2B5EF4-FFF2-40B4-BE49-F238E27FC236}">
                <a16:creationId xmlns:a16="http://schemas.microsoft.com/office/drawing/2014/main" id="{BC1EC7CC-81CC-E140-B618-36AF10F9780E}"/>
              </a:ext>
            </a:extLst>
          </p:cNvPr>
          <p:cNvCxnSpPr/>
          <p:nvPr/>
        </p:nvCxnSpPr>
        <p:spPr>
          <a:xfrm flipH="1" flipV="1">
            <a:off x="2949848" y="1608157"/>
            <a:ext cx="547436" cy="13565"/>
          </a:xfrm>
          <a:prstGeom prst="straightConnector1">
            <a:avLst/>
          </a:prstGeom>
          <a:noFill/>
          <a:ln w="107950" cap="flat" cmpd="sng" algn="ctr">
            <a:solidFill>
              <a:srgbClr val="00517C"/>
            </a:solidFill>
            <a:prstDash val="solid"/>
            <a:tailEnd type="triangle"/>
          </a:ln>
          <a:effectLst/>
        </p:spPr>
      </p:cxnSp>
      <p:cxnSp>
        <p:nvCxnSpPr>
          <p:cNvPr id="343" name="Straight Arrow Connector 342">
            <a:extLst>
              <a:ext uri="{FF2B5EF4-FFF2-40B4-BE49-F238E27FC236}">
                <a16:creationId xmlns:a16="http://schemas.microsoft.com/office/drawing/2014/main" id="{858D5BEF-E4E9-9A4E-9F39-00F3FF5F9E54}"/>
              </a:ext>
            </a:extLst>
          </p:cNvPr>
          <p:cNvCxnSpPr/>
          <p:nvPr/>
        </p:nvCxnSpPr>
        <p:spPr>
          <a:xfrm flipH="1">
            <a:off x="1771306" y="4128081"/>
            <a:ext cx="0" cy="342900"/>
          </a:xfrm>
          <a:prstGeom prst="straightConnector1">
            <a:avLst/>
          </a:prstGeom>
          <a:noFill/>
          <a:ln w="69850" cap="flat" cmpd="sng" algn="ctr">
            <a:solidFill>
              <a:srgbClr val="0070C0"/>
            </a:solidFill>
            <a:prstDash val="solid"/>
            <a:tailEnd type="triangle"/>
          </a:ln>
          <a:effectLst/>
        </p:spPr>
      </p:cxnSp>
      <p:cxnSp>
        <p:nvCxnSpPr>
          <p:cNvPr id="344" name="Straight Arrow Connector 343">
            <a:extLst>
              <a:ext uri="{FF2B5EF4-FFF2-40B4-BE49-F238E27FC236}">
                <a16:creationId xmlns:a16="http://schemas.microsoft.com/office/drawing/2014/main" id="{D8630264-39B6-B540-8C6A-C7CEAA87215E}"/>
              </a:ext>
            </a:extLst>
          </p:cNvPr>
          <p:cNvCxnSpPr/>
          <p:nvPr/>
        </p:nvCxnSpPr>
        <p:spPr>
          <a:xfrm flipH="1">
            <a:off x="3629216" y="4128081"/>
            <a:ext cx="0" cy="342900"/>
          </a:xfrm>
          <a:prstGeom prst="straightConnector1">
            <a:avLst/>
          </a:prstGeom>
          <a:noFill/>
          <a:ln w="69850" cap="flat" cmpd="sng" algn="ctr">
            <a:solidFill>
              <a:srgbClr val="0070C0"/>
            </a:solidFill>
            <a:prstDash val="solid"/>
            <a:tailEnd type="triangle"/>
          </a:ln>
          <a:effectLst/>
        </p:spPr>
      </p:cxnSp>
      <p:cxnSp>
        <p:nvCxnSpPr>
          <p:cNvPr id="345" name="Straight Arrow Connector 344">
            <a:extLst>
              <a:ext uri="{FF2B5EF4-FFF2-40B4-BE49-F238E27FC236}">
                <a16:creationId xmlns:a16="http://schemas.microsoft.com/office/drawing/2014/main" id="{6A714220-F314-5B47-BAF6-C51D88496A8B}"/>
              </a:ext>
            </a:extLst>
          </p:cNvPr>
          <p:cNvCxnSpPr/>
          <p:nvPr/>
        </p:nvCxnSpPr>
        <p:spPr>
          <a:xfrm flipH="1">
            <a:off x="8482368" y="4128081"/>
            <a:ext cx="0" cy="342900"/>
          </a:xfrm>
          <a:prstGeom prst="straightConnector1">
            <a:avLst/>
          </a:prstGeom>
          <a:noFill/>
          <a:ln w="69850" cap="flat" cmpd="sng" algn="ctr">
            <a:solidFill>
              <a:srgbClr val="0070C0"/>
            </a:solidFill>
            <a:prstDash val="solid"/>
            <a:tailEnd type="triangle"/>
          </a:ln>
          <a:effectLst/>
        </p:spPr>
      </p:cxnSp>
      <p:cxnSp>
        <p:nvCxnSpPr>
          <p:cNvPr id="346" name="Straight Arrow Connector 345">
            <a:extLst>
              <a:ext uri="{FF2B5EF4-FFF2-40B4-BE49-F238E27FC236}">
                <a16:creationId xmlns:a16="http://schemas.microsoft.com/office/drawing/2014/main" id="{4E8404AD-EECF-F746-AED5-79D614A92A8D}"/>
              </a:ext>
            </a:extLst>
          </p:cNvPr>
          <p:cNvCxnSpPr/>
          <p:nvPr/>
        </p:nvCxnSpPr>
        <p:spPr>
          <a:xfrm flipV="1">
            <a:off x="2643595" y="2566669"/>
            <a:ext cx="306254" cy="0"/>
          </a:xfrm>
          <a:prstGeom prst="straightConnector1">
            <a:avLst/>
          </a:prstGeom>
          <a:noFill/>
          <a:ln w="69850" cap="flat" cmpd="sng" algn="ctr">
            <a:solidFill>
              <a:srgbClr val="0070C0"/>
            </a:solidFill>
            <a:prstDash val="solid"/>
            <a:tailEnd type="triangle"/>
          </a:ln>
          <a:effectLst/>
        </p:spPr>
      </p:cxnSp>
      <p:cxnSp>
        <p:nvCxnSpPr>
          <p:cNvPr id="347" name="Straight Arrow Connector 346">
            <a:extLst>
              <a:ext uri="{FF2B5EF4-FFF2-40B4-BE49-F238E27FC236}">
                <a16:creationId xmlns:a16="http://schemas.microsoft.com/office/drawing/2014/main" id="{708FB079-8B89-E64F-8A0F-0D122102AAAD}"/>
              </a:ext>
            </a:extLst>
          </p:cNvPr>
          <p:cNvCxnSpPr/>
          <p:nvPr/>
        </p:nvCxnSpPr>
        <p:spPr>
          <a:xfrm flipV="1">
            <a:off x="4103749" y="2566669"/>
            <a:ext cx="306254" cy="0"/>
          </a:xfrm>
          <a:prstGeom prst="straightConnector1">
            <a:avLst/>
          </a:prstGeom>
          <a:noFill/>
          <a:ln w="69850" cap="flat" cmpd="sng" algn="ctr">
            <a:solidFill>
              <a:srgbClr val="0070C0"/>
            </a:solidFill>
            <a:prstDash val="solid"/>
            <a:tailEnd type="triangle"/>
          </a:ln>
          <a:effectLst/>
        </p:spPr>
      </p:cxnSp>
      <p:cxnSp>
        <p:nvCxnSpPr>
          <p:cNvPr id="348" name="Straight Arrow Connector 347">
            <a:extLst>
              <a:ext uri="{FF2B5EF4-FFF2-40B4-BE49-F238E27FC236}">
                <a16:creationId xmlns:a16="http://schemas.microsoft.com/office/drawing/2014/main" id="{58A60769-DE15-0344-881A-D67F69A03580}"/>
              </a:ext>
            </a:extLst>
          </p:cNvPr>
          <p:cNvCxnSpPr/>
          <p:nvPr/>
        </p:nvCxnSpPr>
        <p:spPr>
          <a:xfrm flipV="1">
            <a:off x="6467814" y="2573186"/>
            <a:ext cx="306254" cy="0"/>
          </a:xfrm>
          <a:prstGeom prst="straightConnector1">
            <a:avLst/>
          </a:prstGeom>
          <a:noFill/>
          <a:ln w="69850" cap="flat" cmpd="sng" algn="ctr">
            <a:solidFill>
              <a:srgbClr val="0070C0"/>
            </a:solidFill>
            <a:prstDash val="solid"/>
            <a:tailEnd type="triangle"/>
          </a:ln>
          <a:effectLst/>
        </p:spPr>
      </p:cxnSp>
      <p:cxnSp>
        <p:nvCxnSpPr>
          <p:cNvPr id="349" name="Straight Arrow Connector 348">
            <a:extLst>
              <a:ext uri="{FF2B5EF4-FFF2-40B4-BE49-F238E27FC236}">
                <a16:creationId xmlns:a16="http://schemas.microsoft.com/office/drawing/2014/main" id="{C7E4B996-6568-BA46-9974-5BEBBA7A751C}"/>
              </a:ext>
            </a:extLst>
          </p:cNvPr>
          <p:cNvCxnSpPr/>
          <p:nvPr/>
        </p:nvCxnSpPr>
        <p:spPr>
          <a:xfrm flipV="1">
            <a:off x="7867989" y="2579702"/>
            <a:ext cx="306254" cy="0"/>
          </a:xfrm>
          <a:prstGeom prst="straightConnector1">
            <a:avLst/>
          </a:prstGeom>
          <a:noFill/>
          <a:ln w="69850" cap="flat" cmpd="sng" algn="ctr">
            <a:solidFill>
              <a:srgbClr val="0070C0"/>
            </a:solidFill>
            <a:prstDash val="solid"/>
            <a:tailEnd type="triangle"/>
          </a:ln>
          <a:effectLst/>
        </p:spPr>
      </p:cxnSp>
      <p:cxnSp>
        <p:nvCxnSpPr>
          <p:cNvPr id="350" name="Straight Arrow Connector 349">
            <a:extLst>
              <a:ext uri="{FF2B5EF4-FFF2-40B4-BE49-F238E27FC236}">
                <a16:creationId xmlns:a16="http://schemas.microsoft.com/office/drawing/2014/main" id="{99A67E20-705C-6240-BC76-16D082EEC521}"/>
              </a:ext>
            </a:extLst>
          </p:cNvPr>
          <p:cNvCxnSpPr/>
          <p:nvPr/>
        </p:nvCxnSpPr>
        <p:spPr>
          <a:xfrm flipH="1">
            <a:off x="5467541" y="4128081"/>
            <a:ext cx="0" cy="342900"/>
          </a:xfrm>
          <a:prstGeom prst="straightConnector1">
            <a:avLst/>
          </a:prstGeom>
          <a:noFill/>
          <a:ln w="69850" cap="flat" cmpd="sng" algn="ctr">
            <a:solidFill>
              <a:srgbClr val="0070C0"/>
            </a:solidFill>
            <a:prstDash val="solid"/>
            <a:tailEnd type="triangle"/>
          </a:ln>
          <a:effectLst/>
        </p:spPr>
      </p:cxnSp>
      <p:cxnSp>
        <p:nvCxnSpPr>
          <p:cNvPr id="351" name="Straight Arrow Connector 350">
            <a:extLst>
              <a:ext uri="{FF2B5EF4-FFF2-40B4-BE49-F238E27FC236}">
                <a16:creationId xmlns:a16="http://schemas.microsoft.com/office/drawing/2014/main" id="{B3B21CCD-73A9-4946-9143-3F825531E35A}"/>
              </a:ext>
            </a:extLst>
          </p:cNvPr>
          <p:cNvCxnSpPr/>
          <p:nvPr/>
        </p:nvCxnSpPr>
        <p:spPr>
          <a:xfrm flipH="1">
            <a:off x="7358198" y="4128081"/>
            <a:ext cx="0" cy="342900"/>
          </a:xfrm>
          <a:prstGeom prst="straightConnector1">
            <a:avLst/>
          </a:prstGeom>
          <a:noFill/>
          <a:ln w="69850" cap="flat" cmpd="sng" algn="ctr">
            <a:solidFill>
              <a:srgbClr val="0070C0"/>
            </a:solidFill>
            <a:prstDash val="solid"/>
            <a:tailEnd type="triangle"/>
          </a:ln>
          <a:effectLst/>
        </p:spPr>
      </p:cxnSp>
      <p:grpSp>
        <p:nvGrpSpPr>
          <p:cNvPr id="352" name="Group 132">
            <a:extLst>
              <a:ext uri="{FF2B5EF4-FFF2-40B4-BE49-F238E27FC236}">
                <a16:creationId xmlns:a16="http://schemas.microsoft.com/office/drawing/2014/main" id="{95ED3AA2-2E80-654A-BCC8-5CAE3488D131}"/>
              </a:ext>
            </a:extLst>
          </p:cNvPr>
          <p:cNvGrpSpPr>
            <a:grpSpLocks/>
          </p:cNvGrpSpPr>
          <p:nvPr/>
        </p:nvGrpSpPr>
        <p:grpSpPr bwMode="auto">
          <a:xfrm>
            <a:off x="956051" y="837383"/>
            <a:ext cx="1170351" cy="1071747"/>
            <a:chOff x="335" y="1589"/>
            <a:chExt cx="1111" cy="1079"/>
          </a:xfrm>
        </p:grpSpPr>
        <p:sp>
          <p:nvSpPr>
            <p:cNvPr id="353" name="Freeform 133">
              <a:extLst>
                <a:ext uri="{FF2B5EF4-FFF2-40B4-BE49-F238E27FC236}">
                  <a16:creationId xmlns:a16="http://schemas.microsoft.com/office/drawing/2014/main" id="{5F478A9D-46C9-BF40-8F55-C66F6735C55A}"/>
                </a:ext>
              </a:extLst>
            </p:cNvPr>
            <p:cNvSpPr>
              <a:spLocks noEditPoints="1"/>
            </p:cNvSpPr>
            <p:nvPr/>
          </p:nvSpPr>
          <p:spPr bwMode="auto">
            <a:xfrm>
              <a:off x="835" y="2578"/>
              <a:ext cx="130" cy="90"/>
            </a:xfrm>
            <a:custGeom>
              <a:avLst/>
              <a:gdLst>
                <a:gd name="T0" fmla="*/ 171 w 96"/>
                <a:gd name="T1" fmla="*/ 0 h 66"/>
                <a:gd name="T2" fmla="*/ 4 w 96"/>
                <a:gd name="T3" fmla="*/ 0 h 66"/>
                <a:gd name="T4" fmla="*/ 0 w 96"/>
                <a:gd name="T5" fmla="*/ 4 h 66"/>
                <a:gd name="T6" fmla="*/ 0 w 96"/>
                <a:gd name="T7" fmla="*/ 121 h 66"/>
                <a:gd name="T8" fmla="*/ 4 w 96"/>
                <a:gd name="T9" fmla="*/ 123 h 66"/>
                <a:gd name="T10" fmla="*/ 171 w 96"/>
                <a:gd name="T11" fmla="*/ 123 h 66"/>
                <a:gd name="T12" fmla="*/ 176 w 96"/>
                <a:gd name="T13" fmla="*/ 121 h 66"/>
                <a:gd name="T14" fmla="*/ 176 w 96"/>
                <a:gd name="T15" fmla="*/ 4 h 66"/>
                <a:gd name="T16" fmla="*/ 171 w 96"/>
                <a:gd name="T17" fmla="*/ 0 h 66"/>
                <a:gd name="T18" fmla="*/ 107 w 96"/>
                <a:gd name="T19" fmla="*/ 108 h 66"/>
                <a:gd name="T20" fmla="*/ 64 w 96"/>
                <a:gd name="T21" fmla="*/ 65 h 66"/>
                <a:gd name="T22" fmla="*/ 79 w 96"/>
                <a:gd name="T23" fmla="*/ 31 h 66"/>
                <a:gd name="T24" fmla="*/ 72 w 96"/>
                <a:gd name="T25" fmla="*/ 22 h 66"/>
                <a:gd name="T26" fmla="*/ 81 w 96"/>
                <a:gd name="T27" fmla="*/ 14 h 66"/>
                <a:gd name="T28" fmla="*/ 89 w 96"/>
                <a:gd name="T29" fmla="*/ 22 h 66"/>
                <a:gd name="T30" fmla="*/ 89 w 96"/>
                <a:gd name="T31" fmla="*/ 26 h 66"/>
                <a:gd name="T32" fmla="*/ 107 w 96"/>
                <a:gd name="T33" fmla="*/ 22 h 66"/>
                <a:gd name="T34" fmla="*/ 149 w 96"/>
                <a:gd name="T35" fmla="*/ 65 h 66"/>
                <a:gd name="T36" fmla="*/ 107 w 96"/>
                <a:gd name="T37" fmla="*/ 108 h 66"/>
                <a:gd name="T38" fmla="*/ 81 w 96"/>
                <a:gd name="T39" fmla="*/ 27 h 66"/>
                <a:gd name="T40" fmla="*/ 76 w 96"/>
                <a:gd name="T41" fmla="*/ 22 h 66"/>
                <a:gd name="T42" fmla="*/ 81 w 96"/>
                <a:gd name="T43" fmla="*/ 19 h 66"/>
                <a:gd name="T44" fmla="*/ 84 w 96"/>
                <a:gd name="T45" fmla="*/ 22 h 66"/>
                <a:gd name="T46" fmla="*/ 81 w 96"/>
                <a:gd name="T47" fmla="*/ 27 h 66"/>
                <a:gd name="T48" fmla="*/ 119 w 96"/>
                <a:gd name="T49" fmla="*/ 65 h 66"/>
                <a:gd name="T50" fmla="*/ 107 w 96"/>
                <a:gd name="T51" fmla="*/ 78 h 66"/>
                <a:gd name="T52" fmla="*/ 92 w 96"/>
                <a:gd name="T53" fmla="*/ 65 h 66"/>
                <a:gd name="T54" fmla="*/ 107 w 96"/>
                <a:gd name="T55" fmla="*/ 52 h 66"/>
                <a:gd name="T56" fmla="*/ 119 w 96"/>
                <a:gd name="T57" fmla="*/ 65 h 66"/>
                <a:gd name="T58" fmla="*/ 107 w 96"/>
                <a:gd name="T59" fmla="*/ 41 h 66"/>
                <a:gd name="T60" fmla="*/ 81 w 96"/>
                <a:gd name="T61" fmla="*/ 65 h 66"/>
                <a:gd name="T62" fmla="*/ 107 w 96"/>
                <a:gd name="T63" fmla="*/ 89 h 66"/>
                <a:gd name="T64" fmla="*/ 130 w 96"/>
                <a:gd name="T65" fmla="*/ 65 h 66"/>
                <a:gd name="T66" fmla="*/ 107 w 96"/>
                <a:gd name="T67" fmla="*/ 41 h 66"/>
                <a:gd name="T68" fmla="*/ 107 w 96"/>
                <a:gd name="T69" fmla="*/ 86 h 66"/>
                <a:gd name="T70" fmla="*/ 84 w 96"/>
                <a:gd name="T71" fmla="*/ 65 h 66"/>
                <a:gd name="T72" fmla="*/ 107 w 96"/>
                <a:gd name="T73" fmla="*/ 45 h 66"/>
                <a:gd name="T74" fmla="*/ 126 w 96"/>
                <a:gd name="T75" fmla="*/ 65 h 66"/>
                <a:gd name="T76" fmla="*/ 107 w 96"/>
                <a:gd name="T77" fmla="*/ 86 h 66"/>
                <a:gd name="T78" fmla="*/ 164 w 96"/>
                <a:gd name="T79" fmla="*/ 22 h 66"/>
                <a:gd name="T80" fmla="*/ 138 w 96"/>
                <a:gd name="T81" fmla="*/ 22 h 66"/>
                <a:gd name="T82" fmla="*/ 138 w 96"/>
                <a:gd name="T83" fmla="*/ 11 h 66"/>
                <a:gd name="T84" fmla="*/ 164 w 96"/>
                <a:gd name="T85" fmla="*/ 11 h 66"/>
                <a:gd name="T86" fmla="*/ 164 w 96"/>
                <a:gd name="T87" fmla="*/ 22 h 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
                <a:gd name="T133" fmla="*/ 0 h 66"/>
                <a:gd name="T134" fmla="*/ 96 w 96"/>
                <a:gd name="T135" fmla="*/ 66 h 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 h="66">
                  <a:moveTo>
                    <a:pt x="93" y="0"/>
                  </a:moveTo>
                  <a:cubicBezTo>
                    <a:pt x="2" y="0"/>
                    <a:pt x="2" y="0"/>
                    <a:pt x="2" y="0"/>
                  </a:cubicBezTo>
                  <a:cubicBezTo>
                    <a:pt x="1" y="0"/>
                    <a:pt x="0" y="1"/>
                    <a:pt x="0" y="2"/>
                  </a:cubicBezTo>
                  <a:cubicBezTo>
                    <a:pt x="0" y="65"/>
                    <a:pt x="0" y="65"/>
                    <a:pt x="0" y="65"/>
                  </a:cubicBezTo>
                  <a:cubicBezTo>
                    <a:pt x="0" y="66"/>
                    <a:pt x="1" y="66"/>
                    <a:pt x="2" y="66"/>
                  </a:cubicBezTo>
                  <a:cubicBezTo>
                    <a:pt x="93" y="66"/>
                    <a:pt x="93" y="66"/>
                    <a:pt x="93" y="66"/>
                  </a:cubicBezTo>
                  <a:cubicBezTo>
                    <a:pt x="95" y="66"/>
                    <a:pt x="96" y="66"/>
                    <a:pt x="96" y="65"/>
                  </a:cubicBezTo>
                  <a:cubicBezTo>
                    <a:pt x="96" y="2"/>
                    <a:pt x="96" y="2"/>
                    <a:pt x="96" y="2"/>
                  </a:cubicBezTo>
                  <a:cubicBezTo>
                    <a:pt x="96" y="1"/>
                    <a:pt x="95" y="0"/>
                    <a:pt x="93" y="0"/>
                  </a:cubicBezTo>
                  <a:close/>
                  <a:moveTo>
                    <a:pt x="58" y="58"/>
                  </a:moveTo>
                  <a:cubicBezTo>
                    <a:pt x="45" y="58"/>
                    <a:pt x="35" y="48"/>
                    <a:pt x="35" y="35"/>
                  </a:cubicBezTo>
                  <a:cubicBezTo>
                    <a:pt x="35" y="28"/>
                    <a:pt x="38" y="22"/>
                    <a:pt x="43" y="17"/>
                  </a:cubicBezTo>
                  <a:cubicBezTo>
                    <a:pt x="41" y="17"/>
                    <a:pt x="39" y="15"/>
                    <a:pt x="39" y="12"/>
                  </a:cubicBezTo>
                  <a:cubicBezTo>
                    <a:pt x="39" y="10"/>
                    <a:pt x="41" y="7"/>
                    <a:pt x="44" y="7"/>
                  </a:cubicBezTo>
                  <a:cubicBezTo>
                    <a:pt x="47" y="7"/>
                    <a:pt x="49" y="10"/>
                    <a:pt x="49" y="12"/>
                  </a:cubicBezTo>
                  <a:cubicBezTo>
                    <a:pt x="49" y="13"/>
                    <a:pt x="49" y="13"/>
                    <a:pt x="49" y="14"/>
                  </a:cubicBezTo>
                  <a:cubicBezTo>
                    <a:pt x="51" y="13"/>
                    <a:pt x="54" y="12"/>
                    <a:pt x="58" y="12"/>
                  </a:cubicBezTo>
                  <a:cubicBezTo>
                    <a:pt x="70" y="12"/>
                    <a:pt x="81" y="22"/>
                    <a:pt x="81" y="35"/>
                  </a:cubicBezTo>
                  <a:cubicBezTo>
                    <a:pt x="81" y="48"/>
                    <a:pt x="70" y="58"/>
                    <a:pt x="58" y="58"/>
                  </a:cubicBezTo>
                  <a:close/>
                  <a:moveTo>
                    <a:pt x="44" y="15"/>
                  </a:moveTo>
                  <a:cubicBezTo>
                    <a:pt x="42" y="15"/>
                    <a:pt x="41" y="14"/>
                    <a:pt x="41" y="12"/>
                  </a:cubicBezTo>
                  <a:cubicBezTo>
                    <a:pt x="41" y="11"/>
                    <a:pt x="42" y="10"/>
                    <a:pt x="44" y="10"/>
                  </a:cubicBezTo>
                  <a:cubicBezTo>
                    <a:pt x="45" y="10"/>
                    <a:pt x="46" y="11"/>
                    <a:pt x="46" y="12"/>
                  </a:cubicBezTo>
                  <a:cubicBezTo>
                    <a:pt x="46" y="14"/>
                    <a:pt x="45" y="15"/>
                    <a:pt x="44" y="15"/>
                  </a:cubicBezTo>
                  <a:close/>
                  <a:moveTo>
                    <a:pt x="65" y="35"/>
                  </a:moveTo>
                  <a:cubicBezTo>
                    <a:pt x="65" y="39"/>
                    <a:pt x="62" y="42"/>
                    <a:pt x="58" y="42"/>
                  </a:cubicBezTo>
                  <a:cubicBezTo>
                    <a:pt x="54" y="42"/>
                    <a:pt x="50" y="39"/>
                    <a:pt x="50" y="35"/>
                  </a:cubicBezTo>
                  <a:cubicBezTo>
                    <a:pt x="50" y="31"/>
                    <a:pt x="54" y="28"/>
                    <a:pt x="58" y="28"/>
                  </a:cubicBezTo>
                  <a:cubicBezTo>
                    <a:pt x="62" y="28"/>
                    <a:pt x="65" y="31"/>
                    <a:pt x="65" y="35"/>
                  </a:cubicBezTo>
                  <a:close/>
                  <a:moveTo>
                    <a:pt x="58" y="22"/>
                  </a:moveTo>
                  <a:cubicBezTo>
                    <a:pt x="50" y="22"/>
                    <a:pt x="44" y="28"/>
                    <a:pt x="44" y="35"/>
                  </a:cubicBezTo>
                  <a:cubicBezTo>
                    <a:pt x="44" y="42"/>
                    <a:pt x="50" y="48"/>
                    <a:pt x="58" y="48"/>
                  </a:cubicBezTo>
                  <a:cubicBezTo>
                    <a:pt x="65" y="48"/>
                    <a:pt x="71" y="42"/>
                    <a:pt x="71" y="35"/>
                  </a:cubicBezTo>
                  <a:cubicBezTo>
                    <a:pt x="71" y="28"/>
                    <a:pt x="65" y="22"/>
                    <a:pt x="58" y="22"/>
                  </a:cubicBezTo>
                  <a:close/>
                  <a:moveTo>
                    <a:pt x="58" y="46"/>
                  </a:moveTo>
                  <a:cubicBezTo>
                    <a:pt x="51" y="46"/>
                    <a:pt x="46" y="41"/>
                    <a:pt x="46" y="35"/>
                  </a:cubicBezTo>
                  <a:cubicBezTo>
                    <a:pt x="46" y="29"/>
                    <a:pt x="51" y="24"/>
                    <a:pt x="58" y="24"/>
                  </a:cubicBezTo>
                  <a:cubicBezTo>
                    <a:pt x="64" y="24"/>
                    <a:pt x="69" y="29"/>
                    <a:pt x="69" y="35"/>
                  </a:cubicBezTo>
                  <a:cubicBezTo>
                    <a:pt x="69" y="41"/>
                    <a:pt x="64" y="46"/>
                    <a:pt x="58" y="46"/>
                  </a:cubicBezTo>
                  <a:close/>
                  <a:moveTo>
                    <a:pt x="89" y="12"/>
                  </a:moveTo>
                  <a:cubicBezTo>
                    <a:pt x="75" y="12"/>
                    <a:pt x="75" y="12"/>
                    <a:pt x="75" y="12"/>
                  </a:cubicBezTo>
                  <a:cubicBezTo>
                    <a:pt x="75" y="6"/>
                    <a:pt x="75" y="6"/>
                    <a:pt x="75" y="6"/>
                  </a:cubicBezTo>
                  <a:cubicBezTo>
                    <a:pt x="89" y="6"/>
                    <a:pt x="89" y="6"/>
                    <a:pt x="89" y="6"/>
                  </a:cubicBezTo>
                  <a:lnTo>
                    <a:pt x="89" y="1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54" name="Rectangle 134">
              <a:extLst>
                <a:ext uri="{FF2B5EF4-FFF2-40B4-BE49-F238E27FC236}">
                  <a16:creationId xmlns:a16="http://schemas.microsoft.com/office/drawing/2014/main" id="{0E3D4D1D-D5F3-6140-A3F4-8FF0E7C181C2}"/>
                </a:ext>
              </a:extLst>
            </p:cNvPr>
            <p:cNvSpPr>
              <a:spLocks noChangeArrowheads="1"/>
            </p:cNvSpPr>
            <p:nvPr/>
          </p:nvSpPr>
          <p:spPr bwMode="auto">
            <a:xfrm>
              <a:off x="850" y="2566"/>
              <a:ext cx="19" cy="6"/>
            </a:xfrm>
            <a:prstGeom prst="rect">
              <a:avLst/>
            </a:prstGeom>
            <a:solidFill>
              <a:srgbClr val="F05253"/>
            </a:solidFill>
            <a:ln w="9525">
              <a:noFill/>
              <a:miter lim="800000"/>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355" name="Freeform 135">
              <a:extLst>
                <a:ext uri="{FF2B5EF4-FFF2-40B4-BE49-F238E27FC236}">
                  <a16:creationId xmlns:a16="http://schemas.microsoft.com/office/drawing/2014/main" id="{66911BB7-7F5F-FA44-9ED7-6B2EB4362D9B}"/>
                </a:ext>
              </a:extLst>
            </p:cNvPr>
            <p:cNvSpPr>
              <a:spLocks/>
            </p:cNvSpPr>
            <p:nvPr/>
          </p:nvSpPr>
          <p:spPr bwMode="auto">
            <a:xfrm>
              <a:off x="629" y="1657"/>
              <a:ext cx="136" cy="125"/>
            </a:xfrm>
            <a:custGeom>
              <a:avLst/>
              <a:gdLst>
                <a:gd name="T0" fmla="*/ 132 w 100"/>
                <a:gd name="T1" fmla="*/ 0 h 92"/>
                <a:gd name="T2" fmla="*/ 53 w 100"/>
                <a:gd name="T3" fmla="*/ 0 h 92"/>
                <a:gd name="T4" fmla="*/ 0 w 100"/>
                <a:gd name="T5" fmla="*/ 53 h 92"/>
                <a:gd name="T6" fmla="*/ 0 w 100"/>
                <a:gd name="T7" fmla="*/ 91 h 92"/>
                <a:gd name="T8" fmla="*/ 86 w 100"/>
                <a:gd name="T9" fmla="*/ 98 h 92"/>
                <a:gd name="T10" fmla="*/ 94 w 100"/>
                <a:gd name="T11" fmla="*/ 135 h 92"/>
                <a:gd name="T12" fmla="*/ 114 w 100"/>
                <a:gd name="T13" fmla="*/ 135 h 92"/>
                <a:gd name="T14" fmla="*/ 150 w 100"/>
                <a:gd name="T15" fmla="*/ 170 h 92"/>
                <a:gd name="T16" fmla="*/ 152 w 100"/>
                <a:gd name="T17" fmla="*/ 170 h 92"/>
                <a:gd name="T18" fmla="*/ 152 w 100"/>
                <a:gd name="T19" fmla="*/ 170 h 92"/>
                <a:gd name="T20" fmla="*/ 154 w 100"/>
                <a:gd name="T21" fmla="*/ 168 h 92"/>
                <a:gd name="T22" fmla="*/ 148 w 100"/>
                <a:gd name="T23" fmla="*/ 133 h 92"/>
                <a:gd name="T24" fmla="*/ 185 w 100"/>
                <a:gd name="T25" fmla="*/ 82 h 92"/>
                <a:gd name="T26" fmla="*/ 185 w 100"/>
                <a:gd name="T27" fmla="*/ 53 h 92"/>
                <a:gd name="T28" fmla="*/ 132 w 100"/>
                <a:gd name="T29" fmla="*/ 0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92"/>
                <a:gd name="T47" fmla="*/ 100 w 100"/>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92">
                  <a:moveTo>
                    <a:pt x="71" y="0"/>
                  </a:moveTo>
                  <a:cubicBezTo>
                    <a:pt x="29" y="0"/>
                    <a:pt x="29" y="0"/>
                    <a:pt x="29" y="0"/>
                  </a:cubicBezTo>
                  <a:cubicBezTo>
                    <a:pt x="13" y="0"/>
                    <a:pt x="0" y="13"/>
                    <a:pt x="0" y="29"/>
                  </a:cubicBezTo>
                  <a:cubicBezTo>
                    <a:pt x="0" y="49"/>
                    <a:pt x="0" y="49"/>
                    <a:pt x="0" y="49"/>
                  </a:cubicBezTo>
                  <a:cubicBezTo>
                    <a:pt x="3" y="47"/>
                    <a:pt x="40" y="45"/>
                    <a:pt x="46" y="53"/>
                  </a:cubicBezTo>
                  <a:cubicBezTo>
                    <a:pt x="53" y="62"/>
                    <a:pt x="50" y="68"/>
                    <a:pt x="51" y="73"/>
                  </a:cubicBezTo>
                  <a:cubicBezTo>
                    <a:pt x="62" y="73"/>
                    <a:pt x="62" y="73"/>
                    <a:pt x="62" y="73"/>
                  </a:cubicBezTo>
                  <a:cubicBezTo>
                    <a:pt x="81" y="92"/>
                    <a:pt x="81" y="92"/>
                    <a:pt x="81" y="92"/>
                  </a:cubicBezTo>
                  <a:cubicBezTo>
                    <a:pt x="81" y="92"/>
                    <a:pt x="81" y="92"/>
                    <a:pt x="82" y="92"/>
                  </a:cubicBezTo>
                  <a:cubicBezTo>
                    <a:pt x="82" y="92"/>
                    <a:pt x="82" y="92"/>
                    <a:pt x="82" y="92"/>
                  </a:cubicBezTo>
                  <a:cubicBezTo>
                    <a:pt x="83" y="92"/>
                    <a:pt x="83" y="91"/>
                    <a:pt x="83" y="91"/>
                  </a:cubicBezTo>
                  <a:cubicBezTo>
                    <a:pt x="80" y="72"/>
                    <a:pt x="80" y="72"/>
                    <a:pt x="80" y="72"/>
                  </a:cubicBezTo>
                  <a:cubicBezTo>
                    <a:pt x="92" y="69"/>
                    <a:pt x="100" y="58"/>
                    <a:pt x="100" y="44"/>
                  </a:cubicBezTo>
                  <a:cubicBezTo>
                    <a:pt x="100" y="29"/>
                    <a:pt x="100" y="29"/>
                    <a:pt x="100" y="29"/>
                  </a:cubicBezTo>
                  <a:cubicBezTo>
                    <a:pt x="100" y="13"/>
                    <a:pt x="87" y="0"/>
                    <a:pt x="71"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56" name="Freeform 136">
              <a:extLst>
                <a:ext uri="{FF2B5EF4-FFF2-40B4-BE49-F238E27FC236}">
                  <a16:creationId xmlns:a16="http://schemas.microsoft.com/office/drawing/2014/main" id="{45AB324A-BBC7-CF4D-BF17-D472448EEE19}"/>
                </a:ext>
              </a:extLst>
            </p:cNvPr>
            <p:cNvSpPr>
              <a:spLocks/>
            </p:cNvSpPr>
            <p:nvPr/>
          </p:nvSpPr>
          <p:spPr bwMode="auto">
            <a:xfrm>
              <a:off x="613" y="1722"/>
              <a:ext cx="86" cy="79"/>
            </a:xfrm>
            <a:custGeom>
              <a:avLst/>
              <a:gdLst>
                <a:gd name="T0" fmla="*/ 34 w 63"/>
                <a:gd name="T1" fmla="*/ 0 h 58"/>
                <a:gd name="T2" fmla="*/ 83 w 63"/>
                <a:gd name="T3" fmla="*/ 0 h 58"/>
                <a:gd name="T4" fmla="*/ 117 w 63"/>
                <a:gd name="T5" fmla="*/ 31 h 58"/>
                <a:gd name="T6" fmla="*/ 117 w 63"/>
                <a:gd name="T7" fmla="*/ 52 h 58"/>
                <a:gd name="T8" fmla="*/ 83 w 63"/>
                <a:gd name="T9" fmla="*/ 86 h 58"/>
                <a:gd name="T10" fmla="*/ 48 w 63"/>
                <a:gd name="T11" fmla="*/ 86 h 58"/>
                <a:gd name="T12" fmla="*/ 20 w 63"/>
                <a:gd name="T13" fmla="*/ 108 h 58"/>
                <a:gd name="T14" fmla="*/ 25 w 63"/>
                <a:gd name="T15" fmla="*/ 83 h 58"/>
                <a:gd name="T16" fmla="*/ 0 w 63"/>
                <a:gd name="T17" fmla="*/ 52 h 58"/>
                <a:gd name="T18" fmla="*/ 0 w 63"/>
                <a:gd name="T19" fmla="*/ 31 h 58"/>
                <a:gd name="T20" fmla="*/ 34 w 63"/>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58"/>
                <a:gd name="T35" fmla="*/ 63 w 63"/>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58">
                  <a:moveTo>
                    <a:pt x="18" y="0"/>
                  </a:moveTo>
                  <a:cubicBezTo>
                    <a:pt x="45" y="0"/>
                    <a:pt x="45" y="0"/>
                    <a:pt x="45" y="0"/>
                  </a:cubicBezTo>
                  <a:cubicBezTo>
                    <a:pt x="55" y="0"/>
                    <a:pt x="63" y="8"/>
                    <a:pt x="63" y="17"/>
                  </a:cubicBezTo>
                  <a:cubicBezTo>
                    <a:pt x="63" y="28"/>
                    <a:pt x="63" y="28"/>
                    <a:pt x="63" y="28"/>
                  </a:cubicBezTo>
                  <a:cubicBezTo>
                    <a:pt x="63" y="38"/>
                    <a:pt x="55" y="46"/>
                    <a:pt x="45" y="46"/>
                  </a:cubicBezTo>
                  <a:cubicBezTo>
                    <a:pt x="26" y="46"/>
                    <a:pt x="26" y="46"/>
                    <a:pt x="26" y="46"/>
                  </a:cubicBezTo>
                  <a:cubicBezTo>
                    <a:pt x="11" y="58"/>
                    <a:pt x="11" y="58"/>
                    <a:pt x="11" y="58"/>
                  </a:cubicBezTo>
                  <a:cubicBezTo>
                    <a:pt x="13" y="45"/>
                    <a:pt x="13" y="45"/>
                    <a:pt x="13" y="45"/>
                  </a:cubicBezTo>
                  <a:cubicBezTo>
                    <a:pt x="5" y="43"/>
                    <a:pt x="0" y="36"/>
                    <a:pt x="0" y="28"/>
                  </a:cubicBezTo>
                  <a:cubicBezTo>
                    <a:pt x="0" y="17"/>
                    <a:pt x="0" y="17"/>
                    <a:pt x="0" y="17"/>
                  </a:cubicBezTo>
                  <a:cubicBezTo>
                    <a:pt x="0" y="8"/>
                    <a:pt x="8" y="0"/>
                    <a:pt x="18" y="0"/>
                  </a:cubicBezTo>
                  <a:close/>
                </a:path>
              </a:pathLst>
            </a:custGeom>
            <a:solidFill>
              <a:srgbClr val="F05253"/>
            </a:solidFill>
            <a:ln w="12700" cap="flat">
              <a:noFill/>
              <a:prstDash val="solid"/>
              <a:round/>
              <a:headEnd/>
              <a:tailEnd/>
            </a:ln>
          </p:spPr>
          <p:txBody>
            <a:bodyPr/>
            <a:lstStyle/>
            <a:p>
              <a:pPr hangingPunct="0">
                <a:defRPr/>
              </a:pPr>
              <a:endParaRPr lang="en-US" kern="0">
                <a:solidFill>
                  <a:srgbClr val="000000"/>
                </a:solidFill>
                <a:latin typeface="Arial"/>
                <a:cs typeface="Arial"/>
                <a:sym typeface="Arial"/>
              </a:endParaRPr>
            </a:p>
          </p:txBody>
        </p:sp>
        <p:sp>
          <p:nvSpPr>
            <p:cNvPr id="357" name="Freeform 137">
              <a:extLst>
                <a:ext uri="{FF2B5EF4-FFF2-40B4-BE49-F238E27FC236}">
                  <a16:creationId xmlns:a16="http://schemas.microsoft.com/office/drawing/2014/main" id="{01A5F0FF-D4F1-6441-A86F-984E9CD0BD86}"/>
                </a:ext>
              </a:extLst>
            </p:cNvPr>
            <p:cNvSpPr>
              <a:spLocks/>
            </p:cNvSpPr>
            <p:nvPr/>
          </p:nvSpPr>
          <p:spPr bwMode="auto">
            <a:xfrm>
              <a:off x="810" y="2116"/>
              <a:ext cx="76" cy="76"/>
            </a:xfrm>
            <a:custGeom>
              <a:avLst/>
              <a:gdLst>
                <a:gd name="T0" fmla="*/ 1 w 56"/>
                <a:gd name="T1" fmla="*/ 0 h 56"/>
                <a:gd name="T2" fmla="*/ 0 w 56"/>
                <a:gd name="T3" fmla="*/ 0 h 56"/>
                <a:gd name="T4" fmla="*/ 0 w 56"/>
                <a:gd name="T5" fmla="*/ 31 h 56"/>
                <a:gd name="T6" fmla="*/ 1 w 56"/>
                <a:gd name="T7" fmla="*/ 31 h 56"/>
                <a:gd name="T8" fmla="*/ 50 w 56"/>
                <a:gd name="T9" fmla="*/ 52 h 56"/>
                <a:gd name="T10" fmla="*/ 71 w 56"/>
                <a:gd name="T11" fmla="*/ 102 h 56"/>
                <a:gd name="T12" fmla="*/ 71 w 56"/>
                <a:gd name="T13" fmla="*/ 103 h 56"/>
                <a:gd name="T14" fmla="*/ 103 w 56"/>
                <a:gd name="T15" fmla="*/ 103 h 56"/>
                <a:gd name="T16" fmla="*/ 103 w 56"/>
                <a:gd name="T17" fmla="*/ 102 h 56"/>
                <a:gd name="T18" fmla="*/ 1 w 5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1" y="0"/>
                  </a:moveTo>
                  <a:cubicBezTo>
                    <a:pt x="0" y="0"/>
                    <a:pt x="0" y="0"/>
                    <a:pt x="0" y="0"/>
                  </a:cubicBezTo>
                  <a:cubicBezTo>
                    <a:pt x="0" y="17"/>
                    <a:pt x="0" y="17"/>
                    <a:pt x="0" y="17"/>
                  </a:cubicBezTo>
                  <a:cubicBezTo>
                    <a:pt x="1" y="17"/>
                    <a:pt x="1" y="17"/>
                    <a:pt x="1" y="17"/>
                  </a:cubicBezTo>
                  <a:cubicBezTo>
                    <a:pt x="11" y="17"/>
                    <a:pt x="20" y="21"/>
                    <a:pt x="27" y="28"/>
                  </a:cubicBezTo>
                  <a:cubicBezTo>
                    <a:pt x="34" y="35"/>
                    <a:pt x="38" y="45"/>
                    <a:pt x="38" y="55"/>
                  </a:cubicBezTo>
                  <a:cubicBezTo>
                    <a:pt x="38" y="56"/>
                    <a:pt x="38" y="56"/>
                    <a:pt x="38" y="56"/>
                  </a:cubicBezTo>
                  <a:cubicBezTo>
                    <a:pt x="56" y="56"/>
                    <a:pt x="56" y="56"/>
                    <a:pt x="56" y="56"/>
                  </a:cubicBezTo>
                  <a:cubicBezTo>
                    <a:pt x="56" y="55"/>
                    <a:pt x="56" y="55"/>
                    <a:pt x="56" y="55"/>
                  </a:cubicBezTo>
                  <a:cubicBezTo>
                    <a:pt x="56" y="24"/>
                    <a:pt x="31" y="0"/>
                    <a:pt x="1"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58" name="Freeform 138">
              <a:extLst>
                <a:ext uri="{FF2B5EF4-FFF2-40B4-BE49-F238E27FC236}">
                  <a16:creationId xmlns:a16="http://schemas.microsoft.com/office/drawing/2014/main" id="{41DC9BA1-37CC-FC46-9799-11E12DD281E8}"/>
                </a:ext>
              </a:extLst>
            </p:cNvPr>
            <p:cNvSpPr>
              <a:spLocks/>
            </p:cNvSpPr>
            <p:nvPr/>
          </p:nvSpPr>
          <p:spPr bwMode="auto">
            <a:xfrm>
              <a:off x="810" y="2079"/>
              <a:ext cx="114" cy="113"/>
            </a:xfrm>
            <a:custGeom>
              <a:avLst/>
              <a:gdLst>
                <a:gd name="T0" fmla="*/ 1 w 84"/>
                <a:gd name="T1" fmla="*/ 0 h 84"/>
                <a:gd name="T2" fmla="*/ 0 w 84"/>
                <a:gd name="T3" fmla="*/ 0 h 84"/>
                <a:gd name="T4" fmla="*/ 0 w 84"/>
                <a:gd name="T5" fmla="*/ 32 h 84"/>
                <a:gd name="T6" fmla="*/ 1 w 84"/>
                <a:gd name="T7" fmla="*/ 32 h 84"/>
                <a:gd name="T8" fmla="*/ 122 w 84"/>
                <a:gd name="T9" fmla="*/ 151 h 84"/>
                <a:gd name="T10" fmla="*/ 122 w 84"/>
                <a:gd name="T11" fmla="*/ 152 h 84"/>
                <a:gd name="T12" fmla="*/ 155 w 84"/>
                <a:gd name="T13" fmla="*/ 152 h 84"/>
                <a:gd name="T14" fmla="*/ 155 w 84"/>
                <a:gd name="T15" fmla="*/ 151 h 84"/>
                <a:gd name="T16" fmla="*/ 1 w 84"/>
                <a:gd name="T17" fmla="*/ 0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4"/>
                <a:gd name="T29" fmla="*/ 84 w 84"/>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4">
                  <a:moveTo>
                    <a:pt x="1" y="0"/>
                  </a:moveTo>
                  <a:cubicBezTo>
                    <a:pt x="0" y="0"/>
                    <a:pt x="0" y="0"/>
                    <a:pt x="0" y="0"/>
                  </a:cubicBezTo>
                  <a:cubicBezTo>
                    <a:pt x="0" y="18"/>
                    <a:pt x="0" y="18"/>
                    <a:pt x="0" y="18"/>
                  </a:cubicBezTo>
                  <a:cubicBezTo>
                    <a:pt x="1" y="18"/>
                    <a:pt x="1" y="18"/>
                    <a:pt x="1" y="18"/>
                  </a:cubicBezTo>
                  <a:cubicBezTo>
                    <a:pt x="37" y="18"/>
                    <a:pt x="66" y="47"/>
                    <a:pt x="66" y="83"/>
                  </a:cubicBezTo>
                  <a:cubicBezTo>
                    <a:pt x="66" y="84"/>
                    <a:pt x="66" y="84"/>
                    <a:pt x="66" y="84"/>
                  </a:cubicBezTo>
                  <a:cubicBezTo>
                    <a:pt x="84" y="84"/>
                    <a:pt x="84" y="84"/>
                    <a:pt x="84" y="84"/>
                  </a:cubicBezTo>
                  <a:cubicBezTo>
                    <a:pt x="84" y="83"/>
                    <a:pt x="84" y="83"/>
                    <a:pt x="84" y="83"/>
                  </a:cubicBezTo>
                  <a:cubicBezTo>
                    <a:pt x="84" y="37"/>
                    <a:pt x="47" y="0"/>
                    <a:pt x="1"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59" name="Oval 139">
              <a:extLst>
                <a:ext uri="{FF2B5EF4-FFF2-40B4-BE49-F238E27FC236}">
                  <a16:creationId xmlns:a16="http://schemas.microsoft.com/office/drawing/2014/main" id="{E901F886-C95A-9848-85DE-834322E6F72F}"/>
                </a:ext>
              </a:extLst>
            </p:cNvPr>
            <p:cNvSpPr>
              <a:spLocks noChangeArrowheads="1"/>
            </p:cNvSpPr>
            <p:nvPr/>
          </p:nvSpPr>
          <p:spPr bwMode="auto">
            <a:xfrm>
              <a:off x="810" y="2160"/>
              <a:ext cx="33" cy="32"/>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360" name="Freeform 140">
              <a:extLst>
                <a:ext uri="{FF2B5EF4-FFF2-40B4-BE49-F238E27FC236}">
                  <a16:creationId xmlns:a16="http://schemas.microsoft.com/office/drawing/2014/main" id="{9FC2E3AC-8A2D-1248-8F39-1609545C6919}"/>
                </a:ext>
              </a:extLst>
            </p:cNvPr>
            <p:cNvSpPr>
              <a:spLocks/>
            </p:cNvSpPr>
            <p:nvPr/>
          </p:nvSpPr>
          <p:spPr bwMode="auto">
            <a:xfrm>
              <a:off x="1259" y="2243"/>
              <a:ext cx="63" cy="102"/>
            </a:xfrm>
            <a:custGeom>
              <a:avLst/>
              <a:gdLst>
                <a:gd name="T0" fmla="*/ 43 w 93"/>
                <a:gd name="T1" fmla="*/ 0 h 150"/>
                <a:gd name="T2" fmla="*/ 22 w 93"/>
                <a:gd name="T3" fmla="*/ 22 h 150"/>
                <a:gd name="T4" fmla="*/ 0 w 93"/>
                <a:gd name="T5" fmla="*/ 22 h 150"/>
                <a:gd name="T6" fmla="*/ 0 w 93"/>
                <a:gd name="T7" fmla="*/ 47 h 150"/>
                <a:gd name="T8" fmla="*/ 22 w 93"/>
                <a:gd name="T9" fmla="*/ 47 h 150"/>
                <a:gd name="T10" fmla="*/ 43 w 93"/>
                <a:gd name="T11" fmla="*/ 69 h 150"/>
                <a:gd name="T12" fmla="*/ 43 w 93"/>
                <a:gd name="T13" fmla="*/ 0 h 150"/>
                <a:gd name="T14" fmla="*/ 0 60000 65536"/>
                <a:gd name="T15" fmla="*/ 0 60000 65536"/>
                <a:gd name="T16" fmla="*/ 0 60000 65536"/>
                <a:gd name="T17" fmla="*/ 0 60000 65536"/>
                <a:gd name="T18" fmla="*/ 0 60000 65536"/>
                <a:gd name="T19" fmla="*/ 0 60000 65536"/>
                <a:gd name="T20" fmla="*/ 0 60000 65536"/>
                <a:gd name="T21" fmla="*/ 0 w 93"/>
                <a:gd name="T22" fmla="*/ 0 h 150"/>
                <a:gd name="T23" fmla="*/ 93 w 93"/>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150">
                  <a:moveTo>
                    <a:pt x="93" y="0"/>
                  </a:moveTo>
                  <a:lnTo>
                    <a:pt x="48" y="48"/>
                  </a:lnTo>
                  <a:lnTo>
                    <a:pt x="0" y="48"/>
                  </a:lnTo>
                  <a:lnTo>
                    <a:pt x="0" y="102"/>
                  </a:lnTo>
                  <a:lnTo>
                    <a:pt x="48" y="102"/>
                  </a:lnTo>
                  <a:lnTo>
                    <a:pt x="93" y="150"/>
                  </a:lnTo>
                  <a:lnTo>
                    <a:pt x="93"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1" name="Freeform 141">
              <a:extLst>
                <a:ext uri="{FF2B5EF4-FFF2-40B4-BE49-F238E27FC236}">
                  <a16:creationId xmlns:a16="http://schemas.microsoft.com/office/drawing/2014/main" id="{8CE301EF-0415-DF41-8B88-C4BDFB5A35A3}"/>
                </a:ext>
              </a:extLst>
            </p:cNvPr>
            <p:cNvSpPr>
              <a:spLocks/>
            </p:cNvSpPr>
            <p:nvPr/>
          </p:nvSpPr>
          <p:spPr bwMode="auto">
            <a:xfrm>
              <a:off x="1331" y="2275"/>
              <a:ext cx="13" cy="37"/>
            </a:xfrm>
            <a:custGeom>
              <a:avLst/>
              <a:gdLst>
                <a:gd name="T0" fmla="*/ 0 w 9"/>
                <a:gd name="T1" fmla="*/ 5 h 27"/>
                <a:gd name="T2" fmla="*/ 6 w 9"/>
                <a:gd name="T3" fmla="*/ 26 h 27"/>
                <a:gd name="T4" fmla="*/ 0 w 9"/>
                <a:gd name="T5" fmla="*/ 47 h 27"/>
                <a:gd name="T6" fmla="*/ 13 w 9"/>
                <a:gd name="T7" fmla="*/ 51 h 27"/>
                <a:gd name="T8" fmla="*/ 19 w 9"/>
                <a:gd name="T9" fmla="*/ 26 h 27"/>
                <a:gd name="T10" fmla="*/ 13 w 9"/>
                <a:gd name="T11" fmla="*/ 0 h 27"/>
                <a:gd name="T12" fmla="*/ 0 w 9"/>
                <a:gd name="T13" fmla="*/ 5 h 27"/>
                <a:gd name="T14" fmla="*/ 0 60000 65536"/>
                <a:gd name="T15" fmla="*/ 0 60000 65536"/>
                <a:gd name="T16" fmla="*/ 0 60000 65536"/>
                <a:gd name="T17" fmla="*/ 0 60000 65536"/>
                <a:gd name="T18" fmla="*/ 0 60000 65536"/>
                <a:gd name="T19" fmla="*/ 0 60000 65536"/>
                <a:gd name="T20" fmla="*/ 0 60000 65536"/>
                <a:gd name="T21" fmla="*/ 0 w 9"/>
                <a:gd name="T22" fmla="*/ 0 h 27"/>
                <a:gd name="T23" fmla="*/ 9 w 9"/>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27">
                  <a:moveTo>
                    <a:pt x="0" y="3"/>
                  </a:moveTo>
                  <a:cubicBezTo>
                    <a:pt x="2" y="6"/>
                    <a:pt x="3" y="10"/>
                    <a:pt x="3" y="14"/>
                  </a:cubicBezTo>
                  <a:cubicBezTo>
                    <a:pt x="3" y="18"/>
                    <a:pt x="2" y="21"/>
                    <a:pt x="0" y="25"/>
                  </a:cubicBezTo>
                  <a:cubicBezTo>
                    <a:pt x="6" y="27"/>
                    <a:pt x="6" y="27"/>
                    <a:pt x="6" y="27"/>
                  </a:cubicBezTo>
                  <a:cubicBezTo>
                    <a:pt x="8" y="23"/>
                    <a:pt x="9" y="19"/>
                    <a:pt x="9" y="14"/>
                  </a:cubicBezTo>
                  <a:cubicBezTo>
                    <a:pt x="9" y="9"/>
                    <a:pt x="8" y="4"/>
                    <a:pt x="6" y="0"/>
                  </a:cubicBezTo>
                  <a:lnTo>
                    <a:pt x="0" y="3"/>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2" name="Freeform 142">
              <a:extLst>
                <a:ext uri="{FF2B5EF4-FFF2-40B4-BE49-F238E27FC236}">
                  <a16:creationId xmlns:a16="http://schemas.microsoft.com/office/drawing/2014/main" id="{FFA929E8-70A4-334D-B742-8B5B9115798E}"/>
                </a:ext>
              </a:extLst>
            </p:cNvPr>
            <p:cNvSpPr>
              <a:spLocks/>
            </p:cNvSpPr>
            <p:nvPr/>
          </p:nvSpPr>
          <p:spPr bwMode="auto">
            <a:xfrm>
              <a:off x="1348" y="2262"/>
              <a:ext cx="16" cy="65"/>
            </a:xfrm>
            <a:custGeom>
              <a:avLst/>
              <a:gdLst>
                <a:gd name="T0" fmla="*/ 1 w 12"/>
                <a:gd name="T1" fmla="*/ 5 h 48"/>
                <a:gd name="T2" fmla="*/ 11 w 12"/>
                <a:gd name="T3" fmla="*/ 45 h 48"/>
                <a:gd name="T4" fmla="*/ 0 w 12"/>
                <a:gd name="T5" fmla="*/ 83 h 48"/>
                <a:gd name="T6" fmla="*/ 11 w 12"/>
                <a:gd name="T7" fmla="*/ 88 h 48"/>
                <a:gd name="T8" fmla="*/ 21 w 12"/>
                <a:gd name="T9" fmla="*/ 45 h 48"/>
                <a:gd name="T10" fmla="*/ 11 w 12"/>
                <a:gd name="T11" fmla="*/ 0 h 48"/>
                <a:gd name="T12" fmla="*/ 1 w 12"/>
                <a:gd name="T13" fmla="*/ 5 h 48"/>
                <a:gd name="T14" fmla="*/ 0 60000 65536"/>
                <a:gd name="T15" fmla="*/ 0 60000 65536"/>
                <a:gd name="T16" fmla="*/ 0 60000 65536"/>
                <a:gd name="T17" fmla="*/ 0 60000 65536"/>
                <a:gd name="T18" fmla="*/ 0 60000 65536"/>
                <a:gd name="T19" fmla="*/ 0 60000 65536"/>
                <a:gd name="T20" fmla="*/ 0 60000 65536"/>
                <a:gd name="T21" fmla="*/ 0 w 12"/>
                <a:gd name="T22" fmla="*/ 0 h 48"/>
                <a:gd name="T23" fmla="*/ 12 w 12"/>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8">
                  <a:moveTo>
                    <a:pt x="1" y="3"/>
                  </a:moveTo>
                  <a:cubicBezTo>
                    <a:pt x="4" y="9"/>
                    <a:pt x="6" y="16"/>
                    <a:pt x="6" y="24"/>
                  </a:cubicBezTo>
                  <a:cubicBezTo>
                    <a:pt x="6" y="31"/>
                    <a:pt x="4" y="38"/>
                    <a:pt x="0" y="45"/>
                  </a:cubicBezTo>
                  <a:cubicBezTo>
                    <a:pt x="6" y="48"/>
                    <a:pt x="6" y="48"/>
                    <a:pt x="6" y="48"/>
                  </a:cubicBezTo>
                  <a:cubicBezTo>
                    <a:pt x="10" y="40"/>
                    <a:pt x="12" y="32"/>
                    <a:pt x="12" y="24"/>
                  </a:cubicBezTo>
                  <a:cubicBezTo>
                    <a:pt x="12" y="15"/>
                    <a:pt x="10" y="7"/>
                    <a:pt x="6" y="0"/>
                  </a:cubicBezTo>
                  <a:lnTo>
                    <a:pt x="1" y="3"/>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3" name="Freeform 143">
              <a:extLst>
                <a:ext uri="{FF2B5EF4-FFF2-40B4-BE49-F238E27FC236}">
                  <a16:creationId xmlns:a16="http://schemas.microsoft.com/office/drawing/2014/main" id="{41BD5A96-1EBA-F14A-B9BB-59D5AA0CDCEB}"/>
                </a:ext>
              </a:extLst>
            </p:cNvPr>
            <p:cNvSpPr>
              <a:spLocks/>
            </p:cNvSpPr>
            <p:nvPr/>
          </p:nvSpPr>
          <p:spPr bwMode="auto">
            <a:xfrm>
              <a:off x="1365" y="2248"/>
              <a:ext cx="21" cy="92"/>
            </a:xfrm>
            <a:custGeom>
              <a:avLst/>
              <a:gdLst>
                <a:gd name="T0" fmla="*/ 10 w 15"/>
                <a:gd name="T1" fmla="*/ 0 h 68"/>
                <a:gd name="T2" fmla="*/ 0 w 15"/>
                <a:gd name="T3" fmla="*/ 5 h 68"/>
                <a:gd name="T4" fmla="*/ 18 w 15"/>
                <a:gd name="T5" fmla="*/ 62 h 68"/>
                <a:gd name="T6" fmla="*/ 0 w 15"/>
                <a:gd name="T7" fmla="*/ 119 h 68"/>
                <a:gd name="T8" fmla="*/ 8 w 15"/>
                <a:gd name="T9" fmla="*/ 124 h 68"/>
                <a:gd name="T10" fmla="*/ 29 w 15"/>
                <a:gd name="T11" fmla="*/ 62 h 68"/>
                <a:gd name="T12" fmla="*/ 10 w 15"/>
                <a:gd name="T13" fmla="*/ 0 h 68"/>
                <a:gd name="T14" fmla="*/ 0 60000 65536"/>
                <a:gd name="T15" fmla="*/ 0 60000 65536"/>
                <a:gd name="T16" fmla="*/ 0 60000 65536"/>
                <a:gd name="T17" fmla="*/ 0 60000 65536"/>
                <a:gd name="T18" fmla="*/ 0 60000 65536"/>
                <a:gd name="T19" fmla="*/ 0 60000 65536"/>
                <a:gd name="T20" fmla="*/ 0 60000 65536"/>
                <a:gd name="T21" fmla="*/ 0 w 15"/>
                <a:gd name="T22" fmla="*/ 0 h 68"/>
                <a:gd name="T23" fmla="*/ 15 w 15"/>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68">
                  <a:moveTo>
                    <a:pt x="5" y="0"/>
                  </a:moveTo>
                  <a:cubicBezTo>
                    <a:pt x="0" y="3"/>
                    <a:pt x="0" y="3"/>
                    <a:pt x="0" y="3"/>
                  </a:cubicBezTo>
                  <a:cubicBezTo>
                    <a:pt x="6" y="12"/>
                    <a:pt x="9" y="23"/>
                    <a:pt x="9" y="34"/>
                  </a:cubicBezTo>
                  <a:cubicBezTo>
                    <a:pt x="9" y="45"/>
                    <a:pt x="6" y="55"/>
                    <a:pt x="0" y="65"/>
                  </a:cubicBezTo>
                  <a:cubicBezTo>
                    <a:pt x="4" y="68"/>
                    <a:pt x="4" y="68"/>
                    <a:pt x="4" y="68"/>
                  </a:cubicBezTo>
                  <a:cubicBezTo>
                    <a:pt x="11" y="58"/>
                    <a:pt x="15" y="46"/>
                    <a:pt x="15" y="34"/>
                  </a:cubicBezTo>
                  <a:cubicBezTo>
                    <a:pt x="15" y="22"/>
                    <a:pt x="11" y="10"/>
                    <a:pt x="5"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4" name="Freeform 144">
              <a:extLst>
                <a:ext uri="{FF2B5EF4-FFF2-40B4-BE49-F238E27FC236}">
                  <a16:creationId xmlns:a16="http://schemas.microsoft.com/office/drawing/2014/main" id="{523BDD0E-B431-0543-80B6-035BA9329095}"/>
                </a:ext>
              </a:extLst>
            </p:cNvPr>
            <p:cNvSpPr>
              <a:spLocks/>
            </p:cNvSpPr>
            <p:nvPr/>
          </p:nvSpPr>
          <p:spPr bwMode="auto">
            <a:xfrm>
              <a:off x="422" y="1819"/>
              <a:ext cx="113" cy="114"/>
            </a:xfrm>
            <a:custGeom>
              <a:avLst/>
              <a:gdLst>
                <a:gd name="T0" fmla="*/ 126 w 84"/>
                <a:gd name="T1" fmla="*/ 0 h 84"/>
                <a:gd name="T2" fmla="*/ 26 w 84"/>
                <a:gd name="T3" fmla="*/ 0 h 84"/>
                <a:gd name="T4" fmla="*/ 0 w 84"/>
                <a:gd name="T5" fmla="*/ 26 h 84"/>
                <a:gd name="T6" fmla="*/ 0 w 84"/>
                <a:gd name="T7" fmla="*/ 129 h 84"/>
                <a:gd name="T8" fmla="*/ 26 w 84"/>
                <a:gd name="T9" fmla="*/ 155 h 84"/>
                <a:gd name="T10" fmla="*/ 75 w 84"/>
                <a:gd name="T11" fmla="*/ 155 h 84"/>
                <a:gd name="T12" fmla="*/ 75 w 84"/>
                <a:gd name="T13" fmla="*/ 98 h 84"/>
                <a:gd name="T14" fmla="*/ 56 w 84"/>
                <a:gd name="T15" fmla="*/ 98 h 84"/>
                <a:gd name="T16" fmla="*/ 56 w 84"/>
                <a:gd name="T17" fmla="*/ 72 h 84"/>
                <a:gd name="T18" fmla="*/ 75 w 84"/>
                <a:gd name="T19" fmla="*/ 72 h 84"/>
                <a:gd name="T20" fmla="*/ 75 w 84"/>
                <a:gd name="T21" fmla="*/ 61 h 84"/>
                <a:gd name="T22" fmla="*/ 105 w 84"/>
                <a:gd name="T23" fmla="*/ 30 h 84"/>
                <a:gd name="T24" fmla="*/ 122 w 84"/>
                <a:gd name="T25" fmla="*/ 30 h 84"/>
                <a:gd name="T26" fmla="*/ 122 w 84"/>
                <a:gd name="T27" fmla="*/ 53 h 84"/>
                <a:gd name="T28" fmla="*/ 105 w 84"/>
                <a:gd name="T29" fmla="*/ 53 h 84"/>
                <a:gd name="T30" fmla="*/ 100 w 84"/>
                <a:gd name="T31" fmla="*/ 61 h 84"/>
                <a:gd name="T32" fmla="*/ 100 w 84"/>
                <a:gd name="T33" fmla="*/ 72 h 84"/>
                <a:gd name="T34" fmla="*/ 122 w 84"/>
                <a:gd name="T35" fmla="*/ 72 h 84"/>
                <a:gd name="T36" fmla="*/ 122 w 84"/>
                <a:gd name="T37" fmla="*/ 98 h 84"/>
                <a:gd name="T38" fmla="*/ 100 w 84"/>
                <a:gd name="T39" fmla="*/ 98 h 84"/>
                <a:gd name="T40" fmla="*/ 100 w 84"/>
                <a:gd name="T41" fmla="*/ 155 h 84"/>
                <a:gd name="T42" fmla="*/ 126 w 84"/>
                <a:gd name="T43" fmla="*/ 155 h 84"/>
                <a:gd name="T44" fmla="*/ 152 w 84"/>
                <a:gd name="T45" fmla="*/ 129 h 84"/>
                <a:gd name="T46" fmla="*/ 152 w 84"/>
                <a:gd name="T47" fmla="*/ 26 h 84"/>
                <a:gd name="T48" fmla="*/ 126 w 84"/>
                <a:gd name="T49" fmla="*/ 0 h 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4"/>
                <a:gd name="T76" fmla="*/ 0 h 84"/>
                <a:gd name="T77" fmla="*/ 84 w 84"/>
                <a:gd name="T78" fmla="*/ 84 h 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4" h="84">
                  <a:moveTo>
                    <a:pt x="70" y="0"/>
                  </a:moveTo>
                  <a:cubicBezTo>
                    <a:pt x="14" y="0"/>
                    <a:pt x="14" y="0"/>
                    <a:pt x="14" y="0"/>
                  </a:cubicBezTo>
                  <a:cubicBezTo>
                    <a:pt x="6" y="0"/>
                    <a:pt x="0" y="6"/>
                    <a:pt x="0" y="14"/>
                  </a:cubicBezTo>
                  <a:cubicBezTo>
                    <a:pt x="0" y="70"/>
                    <a:pt x="0" y="70"/>
                    <a:pt x="0" y="70"/>
                  </a:cubicBezTo>
                  <a:cubicBezTo>
                    <a:pt x="0" y="78"/>
                    <a:pt x="6" y="84"/>
                    <a:pt x="14" y="84"/>
                  </a:cubicBezTo>
                  <a:cubicBezTo>
                    <a:pt x="42" y="84"/>
                    <a:pt x="42" y="84"/>
                    <a:pt x="42" y="84"/>
                  </a:cubicBezTo>
                  <a:cubicBezTo>
                    <a:pt x="42" y="53"/>
                    <a:pt x="42" y="53"/>
                    <a:pt x="42" y="53"/>
                  </a:cubicBezTo>
                  <a:cubicBezTo>
                    <a:pt x="31" y="53"/>
                    <a:pt x="31" y="53"/>
                    <a:pt x="31" y="53"/>
                  </a:cubicBezTo>
                  <a:cubicBezTo>
                    <a:pt x="31" y="39"/>
                    <a:pt x="31" y="39"/>
                    <a:pt x="31" y="39"/>
                  </a:cubicBezTo>
                  <a:cubicBezTo>
                    <a:pt x="42" y="39"/>
                    <a:pt x="42" y="39"/>
                    <a:pt x="42" y="39"/>
                  </a:cubicBezTo>
                  <a:cubicBezTo>
                    <a:pt x="42" y="33"/>
                    <a:pt x="42" y="33"/>
                    <a:pt x="42" y="33"/>
                  </a:cubicBezTo>
                  <a:cubicBezTo>
                    <a:pt x="42" y="23"/>
                    <a:pt x="49" y="16"/>
                    <a:pt x="58" y="16"/>
                  </a:cubicBezTo>
                  <a:cubicBezTo>
                    <a:pt x="68" y="16"/>
                    <a:pt x="68" y="16"/>
                    <a:pt x="68" y="16"/>
                  </a:cubicBezTo>
                  <a:cubicBezTo>
                    <a:pt x="68" y="29"/>
                    <a:pt x="68" y="29"/>
                    <a:pt x="68" y="29"/>
                  </a:cubicBezTo>
                  <a:cubicBezTo>
                    <a:pt x="58" y="29"/>
                    <a:pt x="58" y="29"/>
                    <a:pt x="58" y="29"/>
                  </a:cubicBezTo>
                  <a:cubicBezTo>
                    <a:pt x="57" y="29"/>
                    <a:pt x="55" y="30"/>
                    <a:pt x="55" y="33"/>
                  </a:cubicBezTo>
                  <a:cubicBezTo>
                    <a:pt x="55" y="39"/>
                    <a:pt x="55" y="39"/>
                    <a:pt x="55" y="39"/>
                  </a:cubicBezTo>
                  <a:cubicBezTo>
                    <a:pt x="68" y="39"/>
                    <a:pt x="68" y="39"/>
                    <a:pt x="68" y="39"/>
                  </a:cubicBezTo>
                  <a:cubicBezTo>
                    <a:pt x="68" y="53"/>
                    <a:pt x="68" y="53"/>
                    <a:pt x="68" y="53"/>
                  </a:cubicBezTo>
                  <a:cubicBezTo>
                    <a:pt x="55" y="53"/>
                    <a:pt x="55" y="53"/>
                    <a:pt x="55" y="53"/>
                  </a:cubicBezTo>
                  <a:cubicBezTo>
                    <a:pt x="55" y="84"/>
                    <a:pt x="55" y="84"/>
                    <a:pt x="55" y="84"/>
                  </a:cubicBezTo>
                  <a:cubicBezTo>
                    <a:pt x="70" y="84"/>
                    <a:pt x="70" y="84"/>
                    <a:pt x="70" y="84"/>
                  </a:cubicBezTo>
                  <a:cubicBezTo>
                    <a:pt x="78" y="84"/>
                    <a:pt x="84" y="78"/>
                    <a:pt x="84" y="70"/>
                  </a:cubicBezTo>
                  <a:cubicBezTo>
                    <a:pt x="84" y="14"/>
                    <a:pt x="84" y="14"/>
                    <a:pt x="84" y="14"/>
                  </a:cubicBezTo>
                  <a:cubicBezTo>
                    <a:pt x="84" y="6"/>
                    <a:pt x="78" y="0"/>
                    <a:pt x="70"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5" name="Freeform 145">
              <a:extLst>
                <a:ext uri="{FF2B5EF4-FFF2-40B4-BE49-F238E27FC236}">
                  <a16:creationId xmlns:a16="http://schemas.microsoft.com/office/drawing/2014/main" id="{3067FE3D-FC82-A941-A37C-FB13AC67FB23}"/>
                </a:ext>
              </a:extLst>
            </p:cNvPr>
            <p:cNvSpPr>
              <a:spLocks noEditPoints="1"/>
            </p:cNvSpPr>
            <p:nvPr/>
          </p:nvSpPr>
          <p:spPr bwMode="auto">
            <a:xfrm>
              <a:off x="1008" y="2529"/>
              <a:ext cx="116" cy="116"/>
            </a:xfrm>
            <a:custGeom>
              <a:avLst/>
              <a:gdLst>
                <a:gd name="T0" fmla="*/ 132 w 85"/>
                <a:gd name="T1" fmla="*/ 0 h 85"/>
                <a:gd name="T2" fmla="*/ 26 w 85"/>
                <a:gd name="T3" fmla="*/ 0 h 85"/>
                <a:gd name="T4" fmla="*/ 0 w 85"/>
                <a:gd name="T5" fmla="*/ 26 h 85"/>
                <a:gd name="T6" fmla="*/ 0 w 85"/>
                <a:gd name="T7" fmla="*/ 132 h 85"/>
                <a:gd name="T8" fmla="*/ 26 w 85"/>
                <a:gd name="T9" fmla="*/ 158 h 85"/>
                <a:gd name="T10" fmla="*/ 132 w 85"/>
                <a:gd name="T11" fmla="*/ 158 h 85"/>
                <a:gd name="T12" fmla="*/ 158 w 85"/>
                <a:gd name="T13" fmla="*/ 132 h 85"/>
                <a:gd name="T14" fmla="*/ 158 w 85"/>
                <a:gd name="T15" fmla="*/ 26 h 85"/>
                <a:gd name="T16" fmla="*/ 132 w 85"/>
                <a:gd name="T17" fmla="*/ 0 h 85"/>
                <a:gd name="T18" fmla="*/ 121 w 85"/>
                <a:gd name="T19" fmla="*/ 78 h 85"/>
                <a:gd name="T20" fmla="*/ 15 w 85"/>
                <a:gd name="T21" fmla="*/ 93 h 85"/>
                <a:gd name="T22" fmla="*/ 60 w 85"/>
                <a:gd name="T23" fmla="*/ 93 h 85"/>
                <a:gd name="T24" fmla="*/ 56 w 85"/>
                <a:gd name="T25" fmla="*/ 82 h 85"/>
                <a:gd name="T26" fmla="*/ 41 w 85"/>
                <a:gd name="T27" fmla="*/ 75 h 85"/>
                <a:gd name="T28" fmla="*/ 48 w 85"/>
                <a:gd name="T29" fmla="*/ 71 h 85"/>
                <a:gd name="T30" fmla="*/ 35 w 85"/>
                <a:gd name="T31" fmla="*/ 60 h 85"/>
                <a:gd name="T32" fmla="*/ 42 w 85"/>
                <a:gd name="T33" fmla="*/ 57 h 85"/>
                <a:gd name="T34" fmla="*/ 31 w 85"/>
                <a:gd name="T35" fmla="*/ 42 h 85"/>
                <a:gd name="T36" fmla="*/ 63 w 85"/>
                <a:gd name="T37" fmla="*/ 57 h 85"/>
                <a:gd name="T38" fmla="*/ 72 w 85"/>
                <a:gd name="T39" fmla="*/ 66 h 85"/>
                <a:gd name="T40" fmla="*/ 93 w 85"/>
                <a:gd name="T41" fmla="*/ 35 h 85"/>
                <a:gd name="T42" fmla="*/ 91 w 85"/>
                <a:gd name="T43" fmla="*/ 40 h 85"/>
                <a:gd name="T44" fmla="*/ 101 w 85"/>
                <a:gd name="T45" fmla="*/ 34 h 85"/>
                <a:gd name="T46" fmla="*/ 93 w 85"/>
                <a:gd name="T47" fmla="*/ 40 h 85"/>
                <a:gd name="T48" fmla="*/ 106 w 85"/>
                <a:gd name="T49" fmla="*/ 37 h 85"/>
                <a:gd name="T50" fmla="*/ 98 w 85"/>
                <a:gd name="T51" fmla="*/ 41 h 85"/>
                <a:gd name="T52" fmla="*/ 96 w 85"/>
                <a:gd name="T53" fmla="*/ 41 h 85"/>
                <a:gd name="T54" fmla="*/ 121 w 85"/>
                <a:gd name="T55" fmla="*/ 61 h 85"/>
                <a:gd name="T56" fmla="*/ 121 w 85"/>
                <a:gd name="T57" fmla="*/ 66 h 85"/>
                <a:gd name="T58" fmla="*/ 136 w 85"/>
                <a:gd name="T59" fmla="*/ 63 h 85"/>
                <a:gd name="T60" fmla="*/ 123 w 85"/>
                <a:gd name="T61" fmla="*/ 71 h 85"/>
                <a:gd name="T62" fmla="*/ 136 w 85"/>
                <a:gd name="T63" fmla="*/ 72 h 85"/>
                <a:gd name="T64" fmla="*/ 121 w 85"/>
                <a:gd name="T65" fmla="*/ 78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5"/>
                <a:gd name="T101" fmla="*/ 85 w 85"/>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5">
                  <a:moveTo>
                    <a:pt x="71" y="0"/>
                  </a:moveTo>
                  <a:cubicBezTo>
                    <a:pt x="14" y="0"/>
                    <a:pt x="14" y="0"/>
                    <a:pt x="14" y="0"/>
                  </a:cubicBezTo>
                  <a:cubicBezTo>
                    <a:pt x="6" y="0"/>
                    <a:pt x="0" y="6"/>
                    <a:pt x="0" y="14"/>
                  </a:cubicBezTo>
                  <a:cubicBezTo>
                    <a:pt x="0" y="71"/>
                    <a:pt x="0" y="71"/>
                    <a:pt x="0" y="71"/>
                  </a:cubicBezTo>
                  <a:cubicBezTo>
                    <a:pt x="0" y="78"/>
                    <a:pt x="6" y="85"/>
                    <a:pt x="14" y="85"/>
                  </a:cubicBezTo>
                  <a:cubicBezTo>
                    <a:pt x="71" y="85"/>
                    <a:pt x="71" y="85"/>
                    <a:pt x="71" y="85"/>
                  </a:cubicBezTo>
                  <a:cubicBezTo>
                    <a:pt x="78" y="85"/>
                    <a:pt x="85" y="78"/>
                    <a:pt x="85" y="71"/>
                  </a:cubicBezTo>
                  <a:cubicBezTo>
                    <a:pt x="85" y="14"/>
                    <a:pt x="85" y="14"/>
                    <a:pt x="85" y="14"/>
                  </a:cubicBezTo>
                  <a:cubicBezTo>
                    <a:pt x="85" y="6"/>
                    <a:pt x="78" y="0"/>
                    <a:pt x="71" y="0"/>
                  </a:cubicBezTo>
                  <a:close/>
                  <a:moveTo>
                    <a:pt x="65" y="42"/>
                  </a:moveTo>
                  <a:cubicBezTo>
                    <a:pt x="60" y="64"/>
                    <a:pt x="24" y="73"/>
                    <a:pt x="8" y="50"/>
                  </a:cubicBezTo>
                  <a:cubicBezTo>
                    <a:pt x="14" y="57"/>
                    <a:pt x="25" y="57"/>
                    <a:pt x="32" y="50"/>
                  </a:cubicBezTo>
                  <a:cubicBezTo>
                    <a:pt x="28" y="50"/>
                    <a:pt x="25" y="46"/>
                    <a:pt x="30" y="44"/>
                  </a:cubicBezTo>
                  <a:cubicBezTo>
                    <a:pt x="25" y="45"/>
                    <a:pt x="23" y="42"/>
                    <a:pt x="22" y="40"/>
                  </a:cubicBezTo>
                  <a:cubicBezTo>
                    <a:pt x="23" y="39"/>
                    <a:pt x="24" y="39"/>
                    <a:pt x="26" y="38"/>
                  </a:cubicBezTo>
                  <a:cubicBezTo>
                    <a:pt x="21" y="37"/>
                    <a:pt x="19" y="35"/>
                    <a:pt x="19" y="32"/>
                  </a:cubicBezTo>
                  <a:cubicBezTo>
                    <a:pt x="20" y="32"/>
                    <a:pt x="22" y="31"/>
                    <a:pt x="23" y="31"/>
                  </a:cubicBezTo>
                  <a:cubicBezTo>
                    <a:pt x="19" y="29"/>
                    <a:pt x="17" y="26"/>
                    <a:pt x="17" y="23"/>
                  </a:cubicBezTo>
                  <a:cubicBezTo>
                    <a:pt x="25" y="26"/>
                    <a:pt x="30" y="28"/>
                    <a:pt x="34" y="31"/>
                  </a:cubicBezTo>
                  <a:cubicBezTo>
                    <a:pt x="36" y="31"/>
                    <a:pt x="37" y="33"/>
                    <a:pt x="39" y="35"/>
                  </a:cubicBezTo>
                  <a:cubicBezTo>
                    <a:pt x="42" y="28"/>
                    <a:pt x="45" y="22"/>
                    <a:pt x="50" y="19"/>
                  </a:cubicBezTo>
                  <a:cubicBezTo>
                    <a:pt x="49" y="19"/>
                    <a:pt x="49" y="20"/>
                    <a:pt x="49" y="21"/>
                  </a:cubicBezTo>
                  <a:cubicBezTo>
                    <a:pt x="50" y="19"/>
                    <a:pt x="52" y="18"/>
                    <a:pt x="54" y="18"/>
                  </a:cubicBezTo>
                  <a:cubicBezTo>
                    <a:pt x="53" y="20"/>
                    <a:pt x="51" y="20"/>
                    <a:pt x="50" y="21"/>
                  </a:cubicBezTo>
                  <a:cubicBezTo>
                    <a:pt x="51" y="21"/>
                    <a:pt x="56" y="18"/>
                    <a:pt x="57" y="20"/>
                  </a:cubicBezTo>
                  <a:cubicBezTo>
                    <a:pt x="57" y="21"/>
                    <a:pt x="53" y="22"/>
                    <a:pt x="53" y="22"/>
                  </a:cubicBezTo>
                  <a:cubicBezTo>
                    <a:pt x="52" y="22"/>
                    <a:pt x="51" y="22"/>
                    <a:pt x="51" y="22"/>
                  </a:cubicBezTo>
                  <a:cubicBezTo>
                    <a:pt x="57" y="22"/>
                    <a:pt x="63" y="27"/>
                    <a:pt x="65" y="33"/>
                  </a:cubicBezTo>
                  <a:cubicBezTo>
                    <a:pt x="65" y="34"/>
                    <a:pt x="65" y="34"/>
                    <a:pt x="65" y="35"/>
                  </a:cubicBezTo>
                  <a:cubicBezTo>
                    <a:pt x="68" y="36"/>
                    <a:pt x="72" y="35"/>
                    <a:pt x="73" y="34"/>
                  </a:cubicBezTo>
                  <a:cubicBezTo>
                    <a:pt x="72" y="36"/>
                    <a:pt x="70" y="38"/>
                    <a:pt x="66" y="38"/>
                  </a:cubicBezTo>
                  <a:cubicBezTo>
                    <a:pt x="68" y="39"/>
                    <a:pt x="71" y="39"/>
                    <a:pt x="73" y="39"/>
                  </a:cubicBezTo>
                  <a:cubicBezTo>
                    <a:pt x="72" y="41"/>
                    <a:pt x="70" y="42"/>
                    <a:pt x="65" y="42"/>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6" name="Freeform 146">
              <a:extLst>
                <a:ext uri="{FF2B5EF4-FFF2-40B4-BE49-F238E27FC236}">
                  <a16:creationId xmlns:a16="http://schemas.microsoft.com/office/drawing/2014/main" id="{69C3EC4B-651C-1446-AA75-8589212C8FC8}"/>
                </a:ext>
              </a:extLst>
            </p:cNvPr>
            <p:cNvSpPr>
              <a:spLocks noEditPoints="1"/>
            </p:cNvSpPr>
            <p:nvPr/>
          </p:nvSpPr>
          <p:spPr bwMode="auto">
            <a:xfrm>
              <a:off x="651" y="2543"/>
              <a:ext cx="114" cy="114"/>
            </a:xfrm>
            <a:custGeom>
              <a:avLst/>
              <a:gdLst>
                <a:gd name="T0" fmla="*/ 129 w 84"/>
                <a:gd name="T1" fmla="*/ 0 h 84"/>
                <a:gd name="T2" fmla="*/ 26 w 84"/>
                <a:gd name="T3" fmla="*/ 0 h 84"/>
                <a:gd name="T4" fmla="*/ 0 w 84"/>
                <a:gd name="T5" fmla="*/ 24 h 84"/>
                <a:gd name="T6" fmla="*/ 0 w 84"/>
                <a:gd name="T7" fmla="*/ 129 h 84"/>
                <a:gd name="T8" fmla="*/ 26 w 84"/>
                <a:gd name="T9" fmla="*/ 155 h 84"/>
                <a:gd name="T10" fmla="*/ 129 w 84"/>
                <a:gd name="T11" fmla="*/ 155 h 84"/>
                <a:gd name="T12" fmla="*/ 155 w 84"/>
                <a:gd name="T13" fmla="*/ 129 h 84"/>
                <a:gd name="T14" fmla="*/ 155 w 84"/>
                <a:gd name="T15" fmla="*/ 24 h 84"/>
                <a:gd name="T16" fmla="*/ 129 w 84"/>
                <a:gd name="T17" fmla="*/ 0 h 84"/>
                <a:gd name="T18" fmla="*/ 57 w 84"/>
                <a:gd name="T19" fmla="*/ 125 h 84"/>
                <a:gd name="T20" fmla="*/ 39 w 84"/>
                <a:gd name="T21" fmla="*/ 125 h 84"/>
                <a:gd name="T22" fmla="*/ 39 w 84"/>
                <a:gd name="T23" fmla="*/ 57 h 84"/>
                <a:gd name="T24" fmla="*/ 57 w 84"/>
                <a:gd name="T25" fmla="*/ 57 h 84"/>
                <a:gd name="T26" fmla="*/ 57 w 84"/>
                <a:gd name="T27" fmla="*/ 125 h 84"/>
                <a:gd name="T28" fmla="*/ 48 w 84"/>
                <a:gd name="T29" fmla="*/ 50 h 84"/>
                <a:gd name="T30" fmla="*/ 35 w 84"/>
                <a:gd name="T31" fmla="*/ 39 h 84"/>
                <a:gd name="T32" fmla="*/ 48 w 84"/>
                <a:gd name="T33" fmla="*/ 26 h 84"/>
                <a:gd name="T34" fmla="*/ 61 w 84"/>
                <a:gd name="T35" fmla="*/ 39 h 84"/>
                <a:gd name="T36" fmla="*/ 48 w 84"/>
                <a:gd name="T37" fmla="*/ 50 h 84"/>
                <a:gd name="T38" fmla="*/ 125 w 84"/>
                <a:gd name="T39" fmla="*/ 125 h 84"/>
                <a:gd name="T40" fmla="*/ 107 w 84"/>
                <a:gd name="T41" fmla="*/ 125 h 84"/>
                <a:gd name="T42" fmla="*/ 107 w 84"/>
                <a:gd name="T43" fmla="*/ 84 h 84"/>
                <a:gd name="T44" fmla="*/ 103 w 84"/>
                <a:gd name="T45" fmla="*/ 77 h 84"/>
                <a:gd name="T46" fmla="*/ 96 w 84"/>
                <a:gd name="T47" fmla="*/ 77 h 84"/>
                <a:gd name="T48" fmla="*/ 87 w 84"/>
                <a:gd name="T49" fmla="*/ 81 h 84"/>
                <a:gd name="T50" fmla="*/ 87 w 84"/>
                <a:gd name="T51" fmla="*/ 125 h 84"/>
                <a:gd name="T52" fmla="*/ 68 w 84"/>
                <a:gd name="T53" fmla="*/ 125 h 84"/>
                <a:gd name="T54" fmla="*/ 68 w 84"/>
                <a:gd name="T55" fmla="*/ 57 h 84"/>
                <a:gd name="T56" fmla="*/ 87 w 84"/>
                <a:gd name="T57" fmla="*/ 57 h 84"/>
                <a:gd name="T58" fmla="*/ 87 w 84"/>
                <a:gd name="T59" fmla="*/ 61 h 84"/>
                <a:gd name="T60" fmla="*/ 113 w 84"/>
                <a:gd name="T61" fmla="*/ 61 h 84"/>
                <a:gd name="T62" fmla="*/ 125 w 84"/>
                <a:gd name="T63" fmla="*/ 84 h 84"/>
                <a:gd name="T64" fmla="*/ 125 w 84"/>
                <a:gd name="T65" fmla="*/ 125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4"/>
                <a:gd name="T101" fmla="*/ 84 w 84"/>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4">
                  <a:moveTo>
                    <a:pt x="70" y="0"/>
                  </a:moveTo>
                  <a:cubicBezTo>
                    <a:pt x="14" y="0"/>
                    <a:pt x="14" y="0"/>
                    <a:pt x="14" y="0"/>
                  </a:cubicBezTo>
                  <a:cubicBezTo>
                    <a:pt x="6" y="0"/>
                    <a:pt x="0" y="6"/>
                    <a:pt x="0" y="13"/>
                  </a:cubicBezTo>
                  <a:cubicBezTo>
                    <a:pt x="0" y="70"/>
                    <a:pt x="0" y="70"/>
                    <a:pt x="0" y="70"/>
                  </a:cubicBezTo>
                  <a:cubicBezTo>
                    <a:pt x="0" y="78"/>
                    <a:pt x="6" y="84"/>
                    <a:pt x="14" y="84"/>
                  </a:cubicBezTo>
                  <a:cubicBezTo>
                    <a:pt x="70" y="84"/>
                    <a:pt x="70" y="84"/>
                    <a:pt x="70" y="84"/>
                  </a:cubicBezTo>
                  <a:cubicBezTo>
                    <a:pt x="78" y="84"/>
                    <a:pt x="84" y="78"/>
                    <a:pt x="84" y="70"/>
                  </a:cubicBezTo>
                  <a:cubicBezTo>
                    <a:pt x="84" y="13"/>
                    <a:pt x="84" y="13"/>
                    <a:pt x="84" y="13"/>
                  </a:cubicBezTo>
                  <a:cubicBezTo>
                    <a:pt x="84" y="6"/>
                    <a:pt x="78" y="0"/>
                    <a:pt x="70" y="0"/>
                  </a:cubicBezTo>
                  <a:close/>
                  <a:moveTo>
                    <a:pt x="31" y="68"/>
                  </a:moveTo>
                  <a:cubicBezTo>
                    <a:pt x="21" y="68"/>
                    <a:pt x="21" y="68"/>
                    <a:pt x="21" y="68"/>
                  </a:cubicBezTo>
                  <a:cubicBezTo>
                    <a:pt x="21" y="31"/>
                    <a:pt x="21" y="31"/>
                    <a:pt x="21" y="31"/>
                  </a:cubicBezTo>
                  <a:cubicBezTo>
                    <a:pt x="31" y="31"/>
                    <a:pt x="31" y="31"/>
                    <a:pt x="31" y="31"/>
                  </a:cubicBezTo>
                  <a:lnTo>
                    <a:pt x="31" y="68"/>
                  </a:lnTo>
                  <a:close/>
                  <a:moveTo>
                    <a:pt x="26" y="27"/>
                  </a:moveTo>
                  <a:cubicBezTo>
                    <a:pt x="22" y="27"/>
                    <a:pt x="19" y="24"/>
                    <a:pt x="19" y="21"/>
                  </a:cubicBezTo>
                  <a:cubicBezTo>
                    <a:pt x="19" y="17"/>
                    <a:pt x="22" y="14"/>
                    <a:pt x="26" y="14"/>
                  </a:cubicBezTo>
                  <a:cubicBezTo>
                    <a:pt x="30" y="14"/>
                    <a:pt x="33" y="17"/>
                    <a:pt x="33" y="21"/>
                  </a:cubicBezTo>
                  <a:cubicBezTo>
                    <a:pt x="33" y="24"/>
                    <a:pt x="30" y="27"/>
                    <a:pt x="26" y="27"/>
                  </a:cubicBezTo>
                  <a:close/>
                  <a:moveTo>
                    <a:pt x="68" y="68"/>
                  </a:moveTo>
                  <a:cubicBezTo>
                    <a:pt x="58" y="68"/>
                    <a:pt x="58" y="68"/>
                    <a:pt x="58" y="68"/>
                  </a:cubicBezTo>
                  <a:cubicBezTo>
                    <a:pt x="58" y="46"/>
                    <a:pt x="58" y="46"/>
                    <a:pt x="58" y="46"/>
                  </a:cubicBezTo>
                  <a:cubicBezTo>
                    <a:pt x="58" y="45"/>
                    <a:pt x="57" y="43"/>
                    <a:pt x="56" y="42"/>
                  </a:cubicBezTo>
                  <a:cubicBezTo>
                    <a:pt x="55" y="42"/>
                    <a:pt x="53" y="42"/>
                    <a:pt x="52" y="42"/>
                  </a:cubicBezTo>
                  <a:cubicBezTo>
                    <a:pt x="47" y="44"/>
                    <a:pt x="47" y="44"/>
                    <a:pt x="47" y="44"/>
                  </a:cubicBezTo>
                  <a:cubicBezTo>
                    <a:pt x="47" y="68"/>
                    <a:pt x="47" y="68"/>
                    <a:pt x="47" y="68"/>
                  </a:cubicBezTo>
                  <a:cubicBezTo>
                    <a:pt x="37" y="68"/>
                    <a:pt x="37" y="68"/>
                    <a:pt x="37" y="68"/>
                  </a:cubicBezTo>
                  <a:cubicBezTo>
                    <a:pt x="37" y="31"/>
                    <a:pt x="37" y="31"/>
                    <a:pt x="37" y="31"/>
                  </a:cubicBezTo>
                  <a:cubicBezTo>
                    <a:pt x="47" y="31"/>
                    <a:pt x="47" y="31"/>
                    <a:pt x="47" y="31"/>
                  </a:cubicBezTo>
                  <a:cubicBezTo>
                    <a:pt x="47" y="33"/>
                    <a:pt x="47" y="33"/>
                    <a:pt x="47" y="33"/>
                  </a:cubicBezTo>
                  <a:cubicBezTo>
                    <a:pt x="51" y="31"/>
                    <a:pt x="57" y="31"/>
                    <a:pt x="61" y="33"/>
                  </a:cubicBezTo>
                  <a:cubicBezTo>
                    <a:pt x="65" y="36"/>
                    <a:pt x="68" y="41"/>
                    <a:pt x="68" y="46"/>
                  </a:cubicBezTo>
                  <a:lnTo>
                    <a:pt x="68" y="6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7" name="Freeform 147">
              <a:extLst>
                <a:ext uri="{FF2B5EF4-FFF2-40B4-BE49-F238E27FC236}">
                  <a16:creationId xmlns:a16="http://schemas.microsoft.com/office/drawing/2014/main" id="{A6E45DA9-CAC5-784A-9E05-8B474BFFEBCD}"/>
                </a:ext>
              </a:extLst>
            </p:cNvPr>
            <p:cNvSpPr>
              <a:spLocks noEditPoints="1"/>
            </p:cNvSpPr>
            <p:nvPr/>
          </p:nvSpPr>
          <p:spPr bwMode="auto">
            <a:xfrm>
              <a:off x="1093" y="1648"/>
              <a:ext cx="142" cy="145"/>
            </a:xfrm>
            <a:custGeom>
              <a:avLst/>
              <a:gdLst>
                <a:gd name="T0" fmla="*/ 57 w 105"/>
                <a:gd name="T1" fmla="*/ 11 h 107"/>
                <a:gd name="T2" fmla="*/ 51 w 105"/>
                <a:gd name="T3" fmla="*/ 0 h 107"/>
                <a:gd name="T4" fmla="*/ 20 w 105"/>
                <a:gd name="T5" fmla="*/ 26 h 107"/>
                <a:gd name="T6" fmla="*/ 0 w 105"/>
                <a:gd name="T7" fmla="*/ 77 h 107"/>
                <a:gd name="T8" fmla="*/ 12 w 105"/>
                <a:gd name="T9" fmla="*/ 77 h 107"/>
                <a:gd name="T10" fmla="*/ 26 w 105"/>
                <a:gd name="T11" fmla="*/ 38 h 107"/>
                <a:gd name="T12" fmla="*/ 30 w 105"/>
                <a:gd name="T13" fmla="*/ 33 h 107"/>
                <a:gd name="T14" fmla="*/ 57 w 105"/>
                <a:gd name="T15" fmla="*/ 11 h 107"/>
                <a:gd name="T16" fmla="*/ 64 w 105"/>
                <a:gd name="T17" fmla="*/ 26 h 107"/>
                <a:gd name="T18" fmla="*/ 42 w 105"/>
                <a:gd name="T19" fmla="*/ 45 h 107"/>
                <a:gd name="T20" fmla="*/ 30 w 105"/>
                <a:gd name="T21" fmla="*/ 79 h 107"/>
                <a:gd name="T22" fmla="*/ 42 w 105"/>
                <a:gd name="T23" fmla="*/ 79 h 107"/>
                <a:gd name="T24" fmla="*/ 51 w 105"/>
                <a:gd name="T25" fmla="*/ 51 h 107"/>
                <a:gd name="T26" fmla="*/ 69 w 105"/>
                <a:gd name="T27" fmla="*/ 37 h 107"/>
                <a:gd name="T28" fmla="*/ 64 w 105"/>
                <a:gd name="T29" fmla="*/ 26 h 107"/>
                <a:gd name="T30" fmla="*/ 68 w 105"/>
                <a:gd name="T31" fmla="*/ 62 h 107"/>
                <a:gd name="T32" fmla="*/ 61 w 105"/>
                <a:gd name="T33" fmla="*/ 79 h 107"/>
                <a:gd name="T34" fmla="*/ 72 w 105"/>
                <a:gd name="T35" fmla="*/ 81 h 107"/>
                <a:gd name="T36" fmla="*/ 77 w 105"/>
                <a:gd name="T37" fmla="*/ 69 h 107"/>
                <a:gd name="T38" fmla="*/ 84 w 105"/>
                <a:gd name="T39" fmla="*/ 64 h 107"/>
                <a:gd name="T40" fmla="*/ 78 w 105"/>
                <a:gd name="T41" fmla="*/ 53 h 107"/>
                <a:gd name="T42" fmla="*/ 68 w 105"/>
                <a:gd name="T43" fmla="*/ 62 h 107"/>
                <a:gd name="T44" fmla="*/ 192 w 105"/>
                <a:gd name="T45" fmla="*/ 196 h 107"/>
                <a:gd name="T46" fmla="*/ 191 w 105"/>
                <a:gd name="T47" fmla="*/ 125 h 107"/>
                <a:gd name="T48" fmla="*/ 177 w 105"/>
                <a:gd name="T49" fmla="*/ 125 h 107"/>
                <a:gd name="T50" fmla="*/ 173 w 105"/>
                <a:gd name="T51" fmla="*/ 61 h 107"/>
                <a:gd name="T52" fmla="*/ 157 w 105"/>
                <a:gd name="T53" fmla="*/ 87 h 107"/>
                <a:gd name="T54" fmla="*/ 89 w 105"/>
                <a:gd name="T55" fmla="*/ 76 h 107"/>
                <a:gd name="T56" fmla="*/ 89 w 105"/>
                <a:gd name="T57" fmla="*/ 76 h 107"/>
                <a:gd name="T58" fmla="*/ 87 w 105"/>
                <a:gd name="T59" fmla="*/ 81 h 107"/>
                <a:gd name="T60" fmla="*/ 87 w 105"/>
                <a:gd name="T61" fmla="*/ 83 h 107"/>
                <a:gd name="T62" fmla="*/ 124 w 105"/>
                <a:gd name="T63" fmla="*/ 140 h 107"/>
                <a:gd name="T64" fmla="*/ 110 w 105"/>
                <a:gd name="T65" fmla="*/ 164 h 107"/>
                <a:gd name="T66" fmla="*/ 168 w 105"/>
                <a:gd name="T67" fmla="*/ 141 h 107"/>
                <a:gd name="T68" fmla="*/ 165 w 105"/>
                <a:gd name="T69" fmla="*/ 196 h 107"/>
                <a:gd name="T70" fmla="*/ 192 w 105"/>
                <a:gd name="T71" fmla="*/ 196 h 107"/>
                <a:gd name="T72" fmla="*/ 130 w 105"/>
                <a:gd name="T73" fmla="*/ 133 h 107"/>
                <a:gd name="T74" fmla="*/ 100 w 105"/>
                <a:gd name="T75" fmla="*/ 92 h 107"/>
                <a:gd name="T76" fmla="*/ 139 w 105"/>
                <a:gd name="T77" fmla="*/ 115 h 107"/>
                <a:gd name="T78" fmla="*/ 130 w 105"/>
                <a:gd name="T79" fmla="*/ 133 h 107"/>
                <a:gd name="T80" fmla="*/ 142 w 105"/>
                <a:gd name="T81" fmla="*/ 110 h 107"/>
                <a:gd name="T82" fmla="*/ 104 w 105"/>
                <a:gd name="T83" fmla="*/ 84 h 107"/>
                <a:gd name="T84" fmla="*/ 154 w 105"/>
                <a:gd name="T85" fmla="*/ 94 h 107"/>
                <a:gd name="T86" fmla="*/ 142 w 105"/>
                <a:gd name="T87" fmla="*/ 110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5"/>
                <a:gd name="T133" fmla="*/ 0 h 107"/>
                <a:gd name="T134" fmla="*/ 105 w 105"/>
                <a:gd name="T135" fmla="*/ 107 h 10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5" h="107">
                  <a:moveTo>
                    <a:pt x="31" y="6"/>
                  </a:moveTo>
                  <a:cubicBezTo>
                    <a:pt x="28" y="0"/>
                    <a:pt x="28" y="0"/>
                    <a:pt x="28" y="0"/>
                  </a:cubicBezTo>
                  <a:cubicBezTo>
                    <a:pt x="21" y="3"/>
                    <a:pt x="16" y="8"/>
                    <a:pt x="11" y="14"/>
                  </a:cubicBezTo>
                  <a:cubicBezTo>
                    <a:pt x="4" y="22"/>
                    <a:pt x="1" y="32"/>
                    <a:pt x="0" y="42"/>
                  </a:cubicBezTo>
                  <a:cubicBezTo>
                    <a:pt x="7" y="42"/>
                    <a:pt x="7" y="42"/>
                    <a:pt x="7" y="42"/>
                  </a:cubicBezTo>
                  <a:cubicBezTo>
                    <a:pt x="7" y="35"/>
                    <a:pt x="9" y="28"/>
                    <a:pt x="14" y="21"/>
                  </a:cubicBezTo>
                  <a:cubicBezTo>
                    <a:pt x="14" y="20"/>
                    <a:pt x="15" y="19"/>
                    <a:pt x="16" y="18"/>
                  </a:cubicBezTo>
                  <a:cubicBezTo>
                    <a:pt x="20" y="13"/>
                    <a:pt x="25" y="9"/>
                    <a:pt x="31" y="6"/>
                  </a:cubicBezTo>
                  <a:close/>
                  <a:moveTo>
                    <a:pt x="35" y="14"/>
                  </a:moveTo>
                  <a:cubicBezTo>
                    <a:pt x="31" y="16"/>
                    <a:pt x="26" y="20"/>
                    <a:pt x="23" y="24"/>
                  </a:cubicBezTo>
                  <a:cubicBezTo>
                    <a:pt x="19" y="29"/>
                    <a:pt x="17" y="36"/>
                    <a:pt x="16" y="43"/>
                  </a:cubicBezTo>
                  <a:cubicBezTo>
                    <a:pt x="23" y="43"/>
                    <a:pt x="23" y="43"/>
                    <a:pt x="23" y="43"/>
                  </a:cubicBezTo>
                  <a:cubicBezTo>
                    <a:pt x="23" y="37"/>
                    <a:pt x="25" y="32"/>
                    <a:pt x="28" y="28"/>
                  </a:cubicBezTo>
                  <a:cubicBezTo>
                    <a:pt x="31" y="24"/>
                    <a:pt x="34" y="22"/>
                    <a:pt x="38" y="20"/>
                  </a:cubicBezTo>
                  <a:lnTo>
                    <a:pt x="35" y="14"/>
                  </a:lnTo>
                  <a:close/>
                  <a:moveTo>
                    <a:pt x="37" y="34"/>
                  </a:moveTo>
                  <a:cubicBezTo>
                    <a:pt x="34" y="37"/>
                    <a:pt x="33" y="40"/>
                    <a:pt x="33" y="43"/>
                  </a:cubicBezTo>
                  <a:cubicBezTo>
                    <a:pt x="39" y="44"/>
                    <a:pt x="39" y="44"/>
                    <a:pt x="39" y="44"/>
                  </a:cubicBezTo>
                  <a:cubicBezTo>
                    <a:pt x="40" y="42"/>
                    <a:pt x="40" y="40"/>
                    <a:pt x="42" y="38"/>
                  </a:cubicBezTo>
                  <a:cubicBezTo>
                    <a:pt x="43" y="36"/>
                    <a:pt x="44" y="35"/>
                    <a:pt x="46" y="35"/>
                  </a:cubicBezTo>
                  <a:cubicBezTo>
                    <a:pt x="43" y="29"/>
                    <a:pt x="43" y="29"/>
                    <a:pt x="43" y="29"/>
                  </a:cubicBezTo>
                  <a:cubicBezTo>
                    <a:pt x="40" y="30"/>
                    <a:pt x="38" y="32"/>
                    <a:pt x="37" y="34"/>
                  </a:cubicBezTo>
                  <a:close/>
                  <a:moveTo>
                    <a:pt x="105" y="107"/>
                  </a:moveTo>
                  <a:cubicBezTo>
                    <a:pt x="104" y="68"/>
                    <a:pt x="104" y="68"/>
                    <a:pt x="104" y="68"/>
                  </a:cubicBezTo>
                  <a:cubicBezTo>
                    <a:pt x="97" y="68"/>
                    <a:pt x="97" y="68"/>
                    <a:pt x="97" y="68"/>
                  </a:cubicBezTo>
                  <a:cubicBezTo>
                    <a:pt x="102" y="57"/>
                    <a:pt x="101" y="44"/>
                    <a:pt x="95" y="33"/>
                  </a:cubicBezTo>
                  <a:cubicBezTo>
                    <a:pt x="86" y="47"/>
                    <a:pt x="86" y="47"/>
                    <a:pt x="86" y="47"/>
                  </a:cubicBezTo>
                  <a:cubicBezTo>
                    <a:pt x="49" y="41"/>
                    <a:pt x="49" y="41"/>
                    <a:pt x="49" y="41"/>
                  </a:cubicBezTo>
                  <a:cubicBezTo>
                    <a:pt x="49" y="41"/>
                    <a:pt x="49" y="41"/>
                    <a:pt x="49" y="41"/>
                  </a:cubicBezTo>
                  <a:cubicBezTo>
                    <a:pt x="47" y="44"/>
                    <a:pt x="47" y="44"/>
                    <a:pt x="47" y="44"/>
                  </a:cubicBezTo>
                  <a:cubicBezTo>
                    <a:pt x="47" y="45"/>
                    <a:pt x="47" y="45"/>
                    <a:pt x="47" y="45"/>
                  </a:cubicBezTo>
                  <a:cubicBezTo>
                    <a:pt x="68" y="76"/>
                    <a:pt x="68" y="76"/>
                    <a:pt x="68" y="76"/>
                  </a:cubicBezTo>
                  <a:cubicBezTo>
                    <a:pt x="60" y="89"/>
                    <a:pt x="60" y="89"/>
                    <a:pt x="60" y="89"/>
                  </a:cubicBezTo>
                  <a:cubicBezTo>
                    <a:pt x="71" y="91"/>
                    <a:pt x="83" y="86"/>
                    <a:pt x="92" y="77"/>
                  </a:cubicBezTo>
                  <a:cubicBezTo>
                    <a:pt x="90" y="107"/>
                    <a:pt x="90" y="107"/>
                    <a:pt x="90" y="107"/>
                  </a:cubicBezTo>
                  <a:lnTo>
                    <a:pt x="105" y="107"/>
                  </a:lnTo>
                  <a:close/>
                  <a:moveTo>
                    <a:pt x="71" y="72"/>
                  </a:moveTo>
                  <a:cubicBezTo>
                    <a:pt x="55" y="50"/>
                    <a:pt x="55" y="50"/>
                    <a:pt x="55" y="50"/>
                  </a:cubicBezTo>
                  <a:cubicBezTo>
                    <a:pt x="76" y="63"/>
                    <a:pt x="76" y="63"/>
                    <a:pt x="76" y="63"/>
                  </a:cubicBezTo>
                  <a:lnTo>
                    <a:pt x="71" y="72"/>
                  </a:lnTo>
                  <a:close/>
                  <a:moveTo>
                    <a:pt x="78" y="60"/>
                  </a:moveTo>
                  <a:cubicBezTo>
                    <a:pt x="57" y="46"/>
                    <a:pt x="57" y="46"/>
                    <a:pt x="57" y="46"/>
                  </a:cubicBezTo>
                  <a:cubicBezTo>
                    <a:pt x="84" y="51"/>
                    <a:pt x="84" y="51"/>
                    <a:pt x="84" y="51"/>
                  </a:cubicBezTo>
                  <a:lnTo>
                    <a:pt x="78" y="6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8" name="Freeform 148">
              <a:extLst>
                <a:ext uri="{FF2B5EF4-FFF2-40B4-BE49-F238E27FC236}">
                  <a16:creationId xmlns:a16="http://schemas.microsoft.com/office/drawing/2014/main" id="{9420A38D-E6C3-1A47-BFC6-175457120D5B}"/>
                </a:ext>
              </a:extLst>
            </p:cNvPr>
            <p:cNvSpPr>
              <a:spLocks/>
            </p:cNvSpPr>
            <p:nvPr/>
          </p:nvSpPr>
          <p:spPr bwMode="auto">
            <a:xfrm>
              <a:off x="1041" y="2024"/>
              <a:ext cx="39" cy="93"/>
            </a:xfrm>
            <a:custGeom>
              <a:avLst/>
              <a:gdLst>
                <a:gd name="T0" fmla="*/ 27 w 29"/>
                <a:gd name="T1" fmla="*/ 125 h 69"/>
                <a:gd name="T2" fmla="*/ 0 w 29"/>
                <a:gd name="T3" fmla="*/ 98 h 69"/>
                <a:gd name="T4" fmla="*/ 0 w 29"/>
                <a:gd name="T5" fmla="*/ 27 h 69"/>
                <a:gd name="T6" fmla="*/ 27 w 29"/>
                <a:gd name="T7" fmla="*/ 0 h 69"/>
                <a:gd name="T8" fmla="*/ 52 w 29"/>
                <a:gd name="T9" fmla="*/ 27 h 69"/>
                <a:gd name="T10" fmla="*/ 52 w 29"/>
                <a:gd name="T11" fmla="*/ 98 h 69"/>
                <a:gd name="T12" fmla="*/ 27 w 29"/>
                <a:gd name="T13" fmla="*/ 125 h 69"/>
                <a:gd name="T14" fmla="*/ 0 60000 65536"/>
                <a:gd name="T15" fmla="*/ 0 60000 65536"/>
                <a:gd name="T16" fmla="*/ 0 60000 65536"/>
                <a:gd name="T17" fmla="*/ 0 60000 65536"/>
                <a:gd name="T18" fmla="*/ 0 60000 65536"/>
                <a:gd name="T19" fmla="*/ 0 60000 65536"/>
                <a:gd name="T20" fmla="*/ 0 60000 65536"/>
                <a:gd name="T21" fmla="*/ 0 w 29"/>
                <a:gd name="T22" fmla="*/ 0 h 69"/>
                <a:gd name="T23" fmla="*/ 29 w 2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69">
                  <a:moveTo>
                    <a:pt x="15" y="69"/>
                  </a:moveTo>
                  <a:cubicBezTo>
                    <a:pt x="7" y="69"/>
                    <a:pt x="0" y="62"/>
                    <a:pt x="0" y="54"/>
                  </a:cubicBezTo>
                  <a:cubicBezTo>
                    <a:pt x="0" y="15"/>
                    <a:pt x="0" y="15"/>
                    <a:pt x="0" y="15"/>
                  </a:cubicBezTo>
                  <a:cubicBezTo>
                    <a:pt x="0" y="7"/>
                    <a:pt x="7" y="0"/>
                    <a:pt x="15" y="0"/>
                  </a:cubicBezTo>
                  <a:cubicBezTo>
                    <a:pt x="23" y="0"/>
                    <a:pt x="29" y="7"/>
                    <a:pt x="29" y="15"/>
                  </a:cubicBezTo>
                  <a:cubicBezTo>
                    <a:pt x="29" y="54"/>
                    <a:pt x="29" y="54"/>
                    <a:pt x="29" y="54"/>
                  </a:cubicBezTo>
                  <a:cubicBezTo>
                    <a:pt x="29" y="62"/>
                    <a:pt x="23" y="69"/>
                    <a:pt x="15" y="69"/>
                  </a:cubicBezTo>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69" name="Freeform 149">
              <a:extLst>
                <a:ext uri="{FF2B5EF4-FFF2-40B4-BE49-F238E27FC236}">
                  <a16:creationId xmlns:a16="http://schemas.microsoft.com/office/drawing/2014/main" id="{A84F7C2F-EEAA-3745-92DB-8D573B88192F}"/>
                </a:ext>
              </a:extLst>
            </p:cNvPr>
            <p:cNvSpPr>
              <a:spLocks/>
            </p:cNvSpPr>
            <p:nvPr/>
          </p:nvSpPr>
          <p:spPr bwMode="auto">
            <a:xfrm>
              <a:off x="1018" y="2068"/>
              <a:ext cx="87" cy="71"/>
            </a:xfrm>
            <a:custGeom>
              <a:avLst/>
              <a:gdLst>
                <a:gd name="T0" fmla="*/ 72 w 64"/>
                <a:gd name="T1" fmla="*/ 95 h 53"/>
                <a:gd name="T2" fmla="*/ 72 w 64"/>
                <a:gd name="T3" fmla="*/ 88 h 53"/>
                <a:gd name="T4" fmla="*/ 57 w 64"/>
                <a:gd name="T5" fmla="*/ 75 h 53"/>
                <a:gd name="T6" fmla="*/ 45 w 64"/>
                <a:gd name="T7" fmla="*/ 88 h 53"/>
                <a:gd name="T8" fmla="*/ 45 w 64"/>
                <a:gd name="T9" fmla="*/ 95 h 53"/>
                <a:gd name="T10" fmla="*/ 10 w 64"/>
                <a:gd name="T11" fmla="*/ 72 h 53"/>
                <a:gd name="T12" fmla="*/ 0 w 64"/>
                <a:gd name="T13" fmla="*/ 48 h 53"/>
                <a:gd name="T14" fmla="*/ 0 w 64"/>
                <a:gd name="T15" fmla="*/ 47 h 53"/>
                <a:gd name="T16" fmla="*/ 0 w 64"/>
                <a:gd name="T17" fmla="*/ 12 h 53"/>
                <a:gd name="T18" fmla="*/ 15 w 64"/>
                <a:gd name="T19" fmla="*/ 0 h 53"/>
                <a:gd name="T20" fmla="*/ 27 w 64"/>
                <a:gd name="T21" fmla="*/ 12 h 53"/>
                <a:gd name="T22" fmla="*/ 27 w 64"/>
                <a:gd name="T23" fmla="*/ 47 h 53"/>
                <a:gd name="T24" fmla="*/ 27 w 64"/>
                <a:gd name="T25" fmla="*/ 47 h 53"/>
                <a:gd name="T26" fmla="*/ 27 w 64"/>
                <a:gd name="T27" fmla="*/ 48 h 53"/>
                <a:gd name="T28" fmla="*/ 33 w 64"/>
                <a:gd name="T29" fmla="*/ 58 h 53"/>
                <a:gd name="T30" fmla="*/ 60 w 64"/>
                <a:gd name="T31" fmla="*/ 70 h 53"/>
                <a:gd name="T32" fmla="*/ 86 w 64"/>
                <a:gd name="T33" fmla="*/ 59 h 53"/>
                <a:gd name="T34" fmla="*/ 91 w 64"/>
                <a:gd name="T35" fmla="*/ 47 h 53"/>
                <a:gd name="T36" fmla="*/ 91 w 64"/>
                <a:gd name="T37" fmla="*/ 12 h 53"/>
                <a:gd name="T38" fmla="*/ 105 w 64"/>
                <a:gd name="T39" fmla="*/ 0 h 53"/>
                <a:gd name="T40" fmla="*/ 105 w 64"/>
                <a:gd name="T41" fmla="*/ 0 h 53"/>
                <a:gd name="T42" fmla="*/ 118 w 64"/>
                <a:gd name="T43" fmla="*/ 15 h 53"/>
                <a:gd name="T44" fmla="*/ 118 w 64"/>
                <a:gd name="T45" fmla="*/ 47 h 53"/>
                <a:gd name="T46" fmla="*/ 118 w 64"/>
                <a:gd name="T47" fmla="*/ 48 h 53"/>
                <a:gd name="T48" fmla="*/ 109 w 64"/>
                <a:gd name="T49" fmla="*/ 72 h 53"/>
                <a:gd name="T50" fmla="*/ 72 w 64"/>
                <a:gd name="T51" fmla="*/ 95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53"/>
                <a:gd name="T80" fmla="*/ 64 w 64"/>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53">
                  <a:moveTo>
                    <a:pt x="39" y="53"/>
                  </a:moveTo>
                  <a:cubicBezTo>
                    <a:pt x="39" y="49"/>
                    <a:pt x="39" y="49"/>
                    <a:pt x="39" y="49"/>
                  </a:cubicBezTo>
                  <a:cubicBezTo>
                    <a:pt x="39" y="45"/>
                    <a:pt x="35" y="42"/>
                    <a:pt x="31" y="42"/>
                  </a:cubicBezTo>
                  <a:cubicBezTo>
                    <a:pt x="27" y="42"/>
                    <a:pt x="24" y="45"/>
                    <a:pt x="24" y="49"/>
                  </a:cubicBezTo>
                  <a:cubicBezTo>
                    <a:pt x="24" y="53"/>
                    <a:pt x="24" y="53"/>
                    <a:pt x="24" y="53"/>
                  </a:cubicBezTo>
                  <a:cubicBezTo>
                    <a:pt x="15" y="51"/>
                    <a:pt x="8" y="46"/>
                    <a:pt x="5" y="40"/>
                  </a:cubicBezTo>
                  <a:cubicBezTo>
                    <a:pt x="1" y="33"/>
                    <a:pt x="1" y="27"/>
                    <a:pt x="0" y="27"/>
                  </a:cubicBezTo>
                  <a:cubicBezTo>
                    <a:pt x="0" y="26"/>
                    <a:pt x="0" y="26"/>
                    <a:pt x="0" y="26"/>
                  </a:cubicBezTo>
                  <a:cubicBezTo>
                    <a:pt x="0" y="7"/>
                    <a:pt x="0" y="7"/>
                    <a:pt x="0" y="7"/>
                  </a:cubicBezTo>
                  <a:cubicBezTo>
                    <a:pt x="0" y="3"/>
                    <a:pt x="4" y="0"/>
                    <a:pt x="8" y="0"/>
                  </a:cubicBezTo>
                  <a:cubicBezTo>
                    <a:pt x="12" y="0"/>
                    <a:pt x="15" y="3"/>
                    <a:pt x="15" y="7"/>
                  </a:cubicBezTo>
                  <a:cubicBezTo>
                    <a:pt x="15" y="26"/>
                    <a:pt x="15" y="26"/>
                    <a:pt x="15" y="26"/>
                  </a:cubicBezTo>
                  <a:cubicBezTo>
                    <a:pt x="15" y="26"/>
                    <a:pt x="15" y="26"/>
                    <a:pt x="15" y="26"/>
                  </a:cubicBezTo>
                  <a:cubicBezTo>
                    <a:pt x="15" y="26"/>
                    <a:pt x="15" y="27"/>
                    <a:pt x="15" y="27"/>
                  </a:cubicBezTo>
                  <a:cubicBezTo>
                    <a:pt x="16" y="29"/>
                    <a:pt x="17" y="31"/>
                    <a:pt x="18" y="32"/>
                  </a:cubicBezTo>
                  <a:cubicBezTo>
                    <a:pt x="20" y="36"/>
                    <a:pt x="23" y="39"/>
                    <a:pt x="32" y="39"/>
                  </a:cubicBezTo>
                  <a:cubicBezTo>
                    <a:pt x="40" y="39"/>
                    <a:pt x="44" y="36"/>
                    <a:pt x="46" y="33"/>
                  </a:cubicBezTo>
                  <a:cubicBezTo>
                    <a:pt x="48" y="30"/>
                    <a:pt x="49" y="27"/>
                    <a:pt x="49" y="26"/>
                  </a:cubicBezTo>
                  <a:cubicBezTo>
                    <a:pt x="49" y="7"/>
                    <a:pt x="49" y="7"/>
                    <a:pt x="49" y="7"/>
                  </a:cubicBezTo>
                  <a:cubicBezTo>
                    <a:pt x="49" y="3"/>
                    <a:pt x="53" y="0"/>
                    <a:pt x="57" y="0"/>
                  </a:cubicBezTo>
                  <a:cubicBezTo>
                    <a:pt x="57" y="0"/>
                    <a:pt x="57" y="0"/>
                    <a:pt x="57" y="0"/>
                  </a:cubicBezTo>
                  <a:cubicBezTo>
                    <a:pt x="61" y="0"/>
                    <a:pt x="64" y="4"/>
                    <a:pt x="64" y="8"/>
                  </a:cubicBezTo>
                  <a:cubicBezTo>
                    <a:pt x="64" y="26"/>
                    <a:pt x="64" y="26"/>
                    <a:pt x="64" y="26"/>
                  </a:cubicBezTo>
                  <a:cubicBezTo>
                    <a:pt x="64" y="27"/>
                    <a:pt x="64" y="27"/>
                    <a:pt x="64" y="27"/>
                  </a:cubicBezTo>
                  <a:cubicBezTo>
                    <a:pt x="64" y="27"/>
                    <a:pt x="63" y="34"/>
                    <a:pt x="59" y="40"/>
                  </a:cubicBezTo>
                  <a:cubicBezTo>
                    <a:pt x="55" y="46"/>
                    <a:pt x="49" y="52"/>
                    <a:pt x="39" y="53"/>
                  </a:cubicBezTo>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0" name="Freeform 150">
              <a:extLst>
                <a:ext uri="{FF2B5EF4-FFF2-40B4-BE49-F238E27FC236}">
                  <a16:creationId xmlns:a16="http://schemas.microsoft.com/office/drawing/2014/main" id="{EEF830D7-3101-9644-8A6F-054CA0E8BF03}"/>
                </a:ext>
              </a:extLst>
            </p:cNvPr>
            <p:cNvSpPr>
              <a:spLocks/>
            </p:cNvSpPr>
            <p:nvPr/>
          </p:nvSpPr>
          <p:spPr bwMode="auto">
            <a:xfrm>
              <a:off x="1034" y="2142"/>
              <a:ext cx="54" cy="20"/>
            </a:xfrm>
            <a:custGeom>
              <a:avLst/>
              <a:gdLst>
                <a:gd name="T0" fmla="*/ 58 w 40"/>
                <a:gd name="T1" fmla="*/ 27 h 15"/>
                <a:gd name="T2" fmla="*/ 15 w 40"/>
                <a:gd name="T3" fmla="*/ 27 h 15"/>
                <a:gd name="T4" fmla="*/ 0 w 40"/>
                <a:gd name="T5" fmla="*/ 15 h 15"/>
                <a:gd name="T6" fmla="*/ 15 w 40"/>
                <a:gd name="T7" fmla="*/ 0 h 15"/>
                <a:gd name="T8" fmla="*/ 22 w 40"/>
                <a:gd name="T9" fmla="*/ 0 h 15"/>
                <a:gd name="T10" fmla="*/ 22 w 40"/>
                <a:gd name="T11" fmla="*/ 7 h 15"/>
                <a:gd name="T12" fmla="*/ 35 w 40"/>
                <a:gd name="T13" fmla="*/ 20 h 15"/>
                <a:gd name="T14" fmla="*/ 49 w 40"/>
                <a:gd name="T15" fmla="*/ 7 h 15"/>
                <a:gd name="T16" fmla="*/ 49 w 40"/>
                <a:gd name="T17" fmla="*/ 0 h 15"/>
                <a:gd name="T18" fmla="*/ 58 w 40"/>
                <a:gd name="T19" fmla="*/ 0 h 15"/>
                <a:gd name="T20" fmla="*/ 73 w 40"/>
                <a:gd name="T21" fmla="*/ 15 h 15"/>
                <a:gd name="T22" fmla="*/ 58 w 40"/>
                <a:gd name="T23" fmla="*/ 2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5"/>
                <a:gd name="T38" fmla="*/ 40 w 40"/>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5">
                  <a:moveTo>
                    <a:pt x="32" y="15"/>
                  </a:moveTo>
                  <a:cubicBezTo>
                    <a:pt x="8" y="15"/>
                    <a:pt x="8" y="15"/>
                    <a:pt x="8" y="15"/>
                  </a:cubicBezTo>
                  <a:cubicBezTo>
                    <a:pt x="4" y="15"/>
                    <a:pt x="0" y="12"/>
                    <a:pt x="0" y="8"/>
                  </a:cubicBezTo>
                  <a:cubicBezTo>
                    <a:pt x="0" y="4"/>
                    <a:pt x="4" y="0"/>
                    <a:pt x="8" y="0"/>
                  </a:cubicBezTo>
                  <a:cubicBezTo>
                    <a:pt x="12" y="0"/>
                    <a:pt x="12" y="0"/>
                    <a:pt x="12" y="0"/>
                  </a:cubicBezTo>
                  <a:cubicBezTo>
                    <a:pt x="12" y="4"/>
                    <a:pt x="12" y="4"/>
                    <a:pt x="12" y="4"/>
                  </a:cubicBezTo>
                  <a:cubicBezTo>
                    <a:pt x="12" y="8"/>
                    <a:pt x="15" y="11"/>
                    <a:pt x="19" y="11"/>
                  </a:cubicBezTo>
                  <a:cubicBezTo>
                    <a:pt x="23" y="11"/>
                    <a:pt x="27" y="8"/>
                    <a:pt x="27" y="4"/>
                  </a:cubicBezTo>
                  <a:cubicBezTo>
                    <a:pt x="27" y="0"/>
                    <a:pt x="27" y="0"/>
                    <a:pt x="27" y="0"/>
                  </a:cubicBezTo>
                  <a:cubicBezTo>
                    <a:pt x="32" y="0"/>
                    <a:pt x="32" y="0"/>
                    <a:pt x="32" y="0"/>
                  </a:cubicBezTo>
                  <a:cubicBezTo>
                    <a:pt x="36" y="0"/>
                    <a:pt x="40" y="4"/>
                    <a:pt x="40" y="8"/>
                  </a:cubicBezTo>
                  <a:cubicBezTo>
                    <a:pt x="40" y="12"/>
                    <a:pt x="36" y="15"/>
                    <a:pt x="32" y="15"/>
                  </a:cubicBezTo>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1" name="Freeform 151">
              <a:extLst>
                <a:ext uri="{FF2B5EF4-FFF2-40B4-BE49-F238E27FC236}">
                  <a16:creationId xmlns:a16="http://schemas.microsoft.com/office/drawing/2014/main" id="{4788A73C-72FC-6841-9E93-4D6F88FA59F2}"/>
                </a:ext>
              </a:extLst>
            </p:cNvPr>
            <p:cNvSpPr>
              <a:spLocks/>
            </p:cNvSpPr>
            <p:nvPr/>
          </p:nvSpPr>
          <p:spPr bwMode="auto">
            <a:xfrm>
              <a:off x="1050" y="2124"/>
              <a:ext cx="21" cy="33"/>
            </a:xfrm>
            <a:custGeom>
              <a:avLst/>
              <a:gdLst>
                <a:gd name="T0" fmla="*/ 14 w 15"/>
                <a:gd name="T1" fmla="*/ 45 h 24"/>
                <a:gd name="T2" fmla="*/ 0 w 15"/>
                <a:gd name="T3" fmla="*/ 32 h 24"/>
                <a:gd name="T4" fmla="*/ 0 w 15"/>
                <a:gd name="T5" fmla="*/ 14 h 24"/>
                <a:gd name="T6" fmla="*/ 14 w 15"/>
                <a:gd name="T7" fmla="*/ 0 h 24"/>
                <a:gd name="T8" fmla="*/ 29 w 15"/>
                <a:gd name="T9" fmla="*/ 14 h 24"/>
                <a:gd name="T10" fmla="*/ 29 w 15"/>
                <a:gd name="T11" fmla="*/ 32 h 24"/>
                <a:gd name="T12" fmla="*/ 14 w 15"/>
                <a:gd name="T13" fmla="*/ 45 h 24"/>
                <a:gd name="T14" fmla="*/ 0 60000 65536"/>
                <a:gd name="T15" fmla="*/ 0 60000 65536"/>
                <a:gd name="T16" fmla="*/ 0 60000 65536"/>
                <a:gd name="T17" fmla="*/ 0 60000 65536"/>
                <a:gd name="T18" fmla="*/ 0 60000 65536"/>
                <a:gd name="T19" fmla="*/ 0 60000 65536"/>
                <a:gd name="T20" fmla="*/ 0 60000 65536"/>
                <a:gd name="T21" fmla="*/ 0 w 15"/>
                <a:gd name="T22" fmla="*/ 0 h 24"/>
                <a:gd name="T23" fmla="*/ 15 w 1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4">
                  <a:moveTo>
                    <a:pt x="7" y="24"/>
                  </a:moveTo>
                  <a:cubicBezTo>
                    <a:pt x="3" y="24"/>
                    <a:pt x="0" y="21"/>
                    <a:pt x="0" y="17"/>
                  </a:cubicBezTo>
                  <a:cubicBezTo>
                    <a:pt x="0" y="7"/>
                    <a:pt x="0" y="7"/>
                    <a:pt x="0" y="7"/>
                  </a:cubicBezTo>
                  <a:cubicBezTo>
                    <a:pt x="0" y="3"/>
                    <a:pt x="3" y="0"/>
                    <a:pt x="7" y="0"/>
                  </a:cubicBezTo>
                  <a:cubicBezTo>
                    <a:pt x="11" y="0"/>
                    <a:pt x="15" y="3"/>
                    <a:pt x="15" y="7"/>
                  </a:cubicBezTo>
                  <a:cubicBezTo>
                    <a:pt x="15" y="17"/>
                    <a:pt x="15" y="17"/>
                    <a:pt x="15" y="17"/>
                  </a:cubicBezTo>
                  <a:cubicBezTo>
                    <a:pt x="15" y="21"/>
                    <a:pt x="11" y="24"/>
                    <a:pt x="7" y="24"/>
                  </a:cubicBezTo>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2" name="Freeform 152">
              <a:extLst>
                <a:ext uri="{FF2B5EF4-FFF2-40B4-BE49-F238E27FC236}">
                  <a16:creationId xmlns:a16="http://schemas.microsoft.com/office/drawing/2014/main" id="{26D4500C-7E76-634E-A2CE-34E851AF6199}"/>
                </a:ext>
              </a:extLst>
            </p:cNvPr>
            <p:cNvSpPr>
              <a:spLocks/>
            </p:cNvSpPr>
            <p:nvPr/>
          </p:nvSpPr>
          <p:spPr bwMode="auto">
            <a:xfrm>
              <a:off x="637" y="1960"/>
              <a:ext cx="48" cy="6"/>
            </a:xfrm>
            <a:custGeom>
              <a:avLst/>
              <a:gdLst>
                <a:gd name="T0" fmla="*/ 33 w 70"/>
                <a:gd name="T1" fmla="*/ 4 h 8"/>
                <a:gd name="T2" fmla="*/ 15 w 70"/>
                <a:gd name="T3" fmla="*/ 2 h 8"/>
                <a:gd name="T4" fmla="*/ 0 w 70"/>
                <a:gd name="T5" fmla="*/ 4 h 8"/>
                <a:gd name="T6" fmla="*/ 0 w 70"/>
                <a:gd name="T7" fmla="*/ 3 h 8"/>
                <a:gd name="T8" fmla="*/ 15 w 70"/>
                <a:gd name="T9" fmla="*/ 0 h 8"/>
                <a:gd name="T10" fmla="*/ 33 w 70"/>
                <a:gd name="T11" fmla="*/ 3 h 8"/>
                <a:gd name="T12" fmla="*/ 33 w 70"/>
                <a:gd name="T13" fmla="*/ 4 h 8"/>
                <a:gd name="T14" fmla="*/ 33 w 70"/>
                <a:gd name="T15" fmla="*/ 4 h 8"/>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8"/>
                <a:gd name="T26" fmla="*/ 70 w 7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8">
                  <a:moveTo>
                    <a:pt x="70" y="8"/>
                  </a:moveTo>
                  <a:lnTo>
                    <a:pt x="32" y="2"/>
                  </a:lnTo>
                  <a:lnTo>
                    <a:pt x="0" y="8"/>
                  </a:lnTo>
                  <a:lnTo>
                    <a:pt x="0" y="6"/>
                  </a:lnTo>
                  <a:lnTo>
                    <a:pt x="32" y="0"/>
                  </a:lnTo>
                  <a:lnTo>
                    <a:pt x="70" y="6"/>
                  </a:lnTo>
                  <a:lnTo>
                    <a:pt x="70"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3" name="Freeform 153">
              <a:extLst>
                <a:ext uri="{FF2B5EF4-FFF2-40B4-BE49-F238E27FC236}">
                  <a16:creationId xmlns:a16="http://schemas.microsoft.com/office/drawing/2014/main" id="{22A4499B-B7AA-5045-AD14-10513F0AB14E}"/>
                </a:ext>
              </a:extLst>
            </p:cNvPr>
            <p:cNvSpPr>
              <a:spLocks/>
            </p:cNvSpPr>
            <p:nvPr/>
          </p:nvSpPr>
          <p:spPr bwMode="auto">
            <a:xfrm>
              <a:off x="598" y="1929"/>
              <a:ext cx="125" cy="125"/>
            </a:xfrm>
            <a:custGeom>
              <a:avLst/>
              <a:gdLst>
                <a:gd name="T0" fmla="*/ 168 w 92"/>
                <a:gd name="T1" fmla="*/ 168 h 92"/>
                <a:gd name="T2" fmla="*/ 159 w 92"/>
                <a:gd name="T3" fmla="*/ 163 h 92"/>
                <a:gd name="T4" fmla="*/ 99 w 92"/>
                <a:gd name="T5" fmla="*/ 19 h 92"/>
                <a:gd name="T6" fmla="*/ 87 w 92"/>
                <a:gd name="T7" fmla="*/ 10 h 92"/>
                <a:gd name="T8" fmla="*/ 82 w 92"/>
                <a:gd name="T9" fmla="*/ 10 h 92"/>
                <a:gd name="T10" fmla="*/ 68 w 92"/>
                <a:gd name="T11" fmla="*/ 19 h 92"/>
                <a:gd name="T12" fmla="*/ 11 w 92"/>
                <a:gd name="T13" fmla="*/ 163 h 92"/>
                <a:gd name="T14" fmla="*/ 4 w 92"/>
                <a:gd name="T15" fmla="*/ 168 h 92"/>
                <a:gd name="T16" fmla="*/ 4 w 92"/>
                <a:gd name="T17" fmla="*/ 159 h 92"/>
                <a:gd name="T18" fmla="*/ 63 w 92"/>
                <a:gd name="T19" fmla="*/ 10 h 92"/>
                <a:gd name="T20" fmla="*/ 76 w 92"/>
                <a:gd name="T21" fmla="*/ 0 h 92"/>
                <a:gd name="T22" fmla="*/ 92 w 92"/>
                <a:gd name="T23" fmla="*/ 0 h 92"/>
                <a:gd name="T24" fmla="*/ 105 w 92"/>
                <a:gd name="T25" fmla="*/ 10 h 92"/>
                <a:gd name="T26" fmla="*/ 168 w 92"/>
                <a:gd name="T27" fmla="*/ 159 h 92"/>
                <a:gd name="T28" fmla="*/ 168 w 92"/>
                <a:gd name="T29" fmla="*/ 168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92"/>
                <a:gd name="T47" fmla="*/ 92 w 92"/>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92">
                  <a:moveTo>
                    <a:pt x="91" y="91"/>
                  </a:moveTo>
                  <a:cubicBezTo>
                    <a:pt x="90" y="92"/>
                    <a:pt x="88" y="90"/>
                    <a:pt x="86" y="88"/>
                  </a:cubicBezTo>
                  <a:cubicBezTo>
                    <a:pt x="54" y="10"/>
                    <a:pt x="54" y="10"/>
                    <a:pt x="54" y="10"/>
                  </a:cubicBezTo>
                  <a:cubicBezTo>
                    <a:pt x="53" y="7"/>
                    <a:pt x="50" y="5"/>
                    <a:pt x="47" y="5"/>
                  </a:cubicBezTo>
                  <a:cubicBezTo>
                    <a:pt x="44" y="5"/>
                    <a:pt x="44" y="5"/>
                    <a:pt x="44" y="5"/>
                  </a:cubicBezTo>
                  <a:cubicBezTo>
                    <a:pt x="41" y="5"/>
                    <a:pt x="38" y="7"/>
                    <a:pt x="37" y="10"/>
                  </a:cubicBezTo>
                  <a:cubicBezTo>
                    <a:pt x="6" y="88"/>
                    <a:pt x="6" y="88"/>
                    <a:pt x="6" y="88"/>
                  </a:cubicBezTo>
                  <a:cubicBezTo>
                    <a:pt x="5" y="90"/>
                    <a:pt x="3" y="92"/>
                    <a:pt x="2" y="91"/>
                  </a:cubicBezTo>
                  <a:cubicBezTo>
                    <a:pt x="1" y="91"/>
                    <a:pt x="0" y="88"/>
                    <a:pt x="2" y="86"/>
                  </a:cubicBezTo>
                  <a:cubicBezTo>
                    <a:pt x="34" y="5"/>
                    <a:pt x="34" y="5"/>
                    <a:pt x="34" y="5"/>
                  </a:cubicBezTo>
                  <a:cubicBezTo>
                    <a:pt x="35" y="2"/>
                    <a:pt x="38" y="0"/>
                    <a:pt x="41" y="0"/>
                  </a:cubicBezTo>
                  <a:cubicBezTo>
                    <a:pt x="50" y="0"/>
                    <a:pt x="50" y="0"/>
                    <a:pt x="50" y="0"/>
                  </a:cubicBezTo>
                  <a:cubicBezTo>
                    <a:pt x="53" y="0"/>
                    <a:pt x="56" y="2"/>
                    <a:pt x="57" y="5"/>
                  </a:cubicBezTo>
                  <a:cubicBezTo>
                    <a:pt x="91" y="86"/>
                    <a:pt x="91" y="86"/>
                    <a:pt x="91" y="86"/>
                  </a:cubicBezTo>
                  <a:cubicBezTo>
                    <a:pt x="92" y="88"/>
                    <a:pt x="92" y="91"/>
                    <a:pt x="91" y="91"/>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4" name="Freeform 154">
              <a:extLst>
                <a:ext uri="{FF2B5EF4-FFF2-40B4-BE49-F238E27FC236}">
                  <a16:creationId xmlns:a16="http://schemas.microsoft.com/office/drawing/2014/main" id="{CD43C036-B368-2F4A-811A-68559932E6DE}"/>
                </a:ext>
              </a:extLst>
            </p:cNvPr>
            <p:cNvSpPr>
              <a:spLocks/>
            </p:cNvSpPr>
            <p:nvPr/>
          </p:nvSpPr>
          <p:spPr bwMode="auto">
            <a:xfrm>
              <a:off x="610" y="2021"/>
              <a:ext cx="101" cy="28"/>
            </a:xfrm>
            <a:custGeom>
              <a:avLst/>
              <a:gdLst>
                <a:gd name="T0" fmla="*/ 33 w 148"/>
                <a:gd name="T1" fmla="*/ 20 h 40"/>
                <a:gd name="T2" fmla="*/ 0 w 148"/>
                <a:gd name="T3" fmla="*/ 4 h 40"/>
                <a:gd name="T4" fmla="*/ 2 w 148"/>
                <a:gd name="T5" fmla="*/ 0 h 40"/>
                <a:gd name="T6" fmla="*/ 33 w 148"/>
                <a:gd name="T7" fmla="*/ 14 h 40"/>
                <a:gd name="T8" fmla="*/ 67 w 148"/>
                <a:gd name="T9" fmla="*/ 0 h 40"/>
                <a:gd name="T10" fmla="*/ 69 w 148"/>
                <a:gd name="T11" fmla="*/ 4 h 40"/>
                <a:gd name="T12" fmla="*/ 33 w 148"/>
                <a:gd name="T13" fmla="*/ 20 h 40"/>
                <a:gd name="T14" fmla="*/ 33 w 148"/>
                <a:gd name="T15" fmla="*/ 20 h 40"/>
                <a:gd name="T16" fmla="*/ 0 60000 65536"/>
                <a:gd name="T17" fmla="*/ 0 60000 65536"/>
                <a:gd name="T18" fmla="*/ 0 60000 65536"/>
                <a:gd name="T19" fmla="*/ 0 60000 65536"/>
                <a:gd name="T20" fmla="*/ 0 60000 65536"/>
                <a:gd name="T21" fmla="*/ 0 60000 65536"/>
                <a:gd name="T22" fmla="*/ 0 60000 65536"/>
                <a:gd name="T23" fmla="*/ 0 60000 65536"/>
                <a:gd name="T24" fmla="*/ 0 w 148"/>
                <a:gd name="T25" fmla="*/ 0 h 40"/>
                <a:gd name="T26" fmla="*/ 148 w 14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 h="40">
                  <a:moveTo>
                    <a:pt x="72" y="40"/>
                  </a:moveTo>
                  <a:lnTo>
                    <a:pt x="0" y="8"/>
                  </a:lnTo>
                  <a:lnTo>
                    <a:pt x="4" y="0"/>
                  </a:lnTo>
                  <a:lnTo>
                    <a:pt x="72" y="28"/>
                  </a:lnTo>
                  <a:lnTo>
                    <a:pt x="144" y="0"/>
                  </a:lnTo>
                  <a:lnTo>
                    <a:pt x="148" y="8"/>
                  </a:lnTo>
                  <a:lnTo>
                    <a:pt x="72" y="4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5" name="Freeform 155">
              <a:extLst>
                <a:ext uri="{FF2B5EF4-FFF2-40B4-BE49-F238E27FC236}">
                  <a16:creationId xmlns:a16="http://schemas.microsoft.com/office/drawing/2014/main" id="{07E14110-624F-9B46-8D1D-34DF9B39CDE9}"/>
                </a:ext>
              </a:extLst>
            </p:cNvPr>
            <p:cNvSpPr>
              <a:spLocks/>
            </p:cNvSpPr>
            <p:nvPr/>
          </p:nvSpPr>
          <p:spPr bwMode="auto">
            <a:xfrm>
              <a:off x="657" y="1981"/>
              <a:ext cx="38" cy="65"/>
            </a:xfrm>
            <a:custGeom>
              <a:avLst/>
              <a:gdLst>
                <a:gd name="T0" fmla="*/ 5 w 56"/>
                <a:gd name="T1" fmla="*/ 44 h 96"/>
                <a:gd name="T2" fmla="*/ 0 w 56"/>
                <a:gd name="T3" fmla="*/ 42 h 96"/>
                <a:gd name="T4" fmla="*/ 22 w 56"/>
                <a:gd name="T5" fmla="*/ 0 h 96"/>
                <a:gd name="T6" fmla="*/ 26 w 56"/>
                <a:gd name="T7" fmla="*/ 3 h 96"/>
                <a:gd name="T8" fmla="*/ 5 w 56"/>
                <a:gd name="T9" fmla="*/ 44 h 96"/>
                <a:gd name="T10" fmla="*/ 5 w 56"/>
                <a:gd name="T11" fmla="*/ 44 h 96"/>
                <a:gd name="T12" fmla="*/ 0 60000 65536"/>
                <a:gd name="T13" fmla="*/ 0 60000 65536"/>
                <a:gd name="T14" fmla="*/ 0 60000 65536"/>
                <a:gd name="T15" fmla="*/ 0 60000 65536"/>
                <a:gd name="T16" fmla="*/ 0 60000 65536"/>
                <a:gd name="T17" fmla="*/ 0 60000 65536"/>
                <a:gd name="T18" fmla="*/ 0 w 56"/>
                <a:gd name="T19" fmla="*/ 0 h 96"/>
                <a:gd name="T20" fmla="*/ 56 w 56"/>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56" h="96">
                  <a:moveTo>
                    <a:pt x="10" y="96"/>
                  </a:moveTo>
                  <a:lnTo>
                    <a:pt x="0" y="92"/>
                  </a:lnTo>
                  <a:lnTo>
                    <a:pt x="48" y="0"/>
                  </a:lnTo>
                  <a:lnTo>
                    <a:pt x="56" y="6"/>
                  </a:lnTo>
                  <a:lnTo>
                    <a:pt x="10" y="9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6" name="Freeform 156">
              <a:extLst>
                <a:ext uri="{FF2B5EF4-FFF2-40B4-BE49-F238E27FC236}">
                  <a16:creationId xmlns:a16="http://schemas.microsoft.com/office/drawing/2014/main" id="{93E76AE7-8BAC-8742-B046-9E729D8B491F}"/>
                </a:ext>
              </a:extLst>
            </p:cNvPr>
            <p:cNvSpPr>
              <a:spLocks/>
            </p:cNvSpPr>
            <p:nvPr/>
          </p:nvSpPr>
          <p:spPr bwMode="auto">
            <a:xfrm>
              <a:off x="677" y="1997"/>
              <a:ext cx="24" cy="41"/>
            </a:xfrm>
            <a:custGeom>
              <a:avLst/>
              <a:gdLst>
                <a:gd name="T0" fmla="*/ 3 w 36"/>
                <a:gd name="T1" fmla="*/ 28 h 60"/>
                <a:gd name="T2" fmla="*/ 0 w 36"/>
                <a:gd name="T3" fmla="*/ 26 h 60"/>
                <a:gd name="T4" fmla="*/ 13 w 36"/>
                <a:gd name="T5" fmla="*/ 0 h 60"/>
                <a:gd name="T6" fmla="*/ 16 w 36"/>
                <a:gd name="T7" fmla="*/ 3 h 60"/>
                <a:gd name="T8" fmla="*/ 3 w 36"/>
                <a:gd name="T9" fmla="*/ 28 h 60"/>
                <a:gd name="T10" fmla="*/ 3 w 36"/>
                <a:gd name="T11" fmla="*/ 28 h 60"/>
                <a:gd name="T12" fmla="*/ 0 60000 65536"/>
                <a:gd name="T13" fmla="*/ 0 60000 65536"/>
                <a:gd name="T14" fmla="*/ 0 60000 65536"/>
                <a:gd name="T15" fmla="*/ 0 60000 65536"/>
                <a:gd name="T16" fmla="*/ 0 60000 65536"/>
                <a:gd name="T17" fmla="*/ 0 60000 65536"/>
                <a:gd name="T18" fmla="*/ 0 w 36"/>
                <a:gd name="T19" fmla="*/ 0 h 60"/>
                <a:gd name="T20" fmla="*/ 36 w 36"/>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36" h="60">
                  <a:moveTo>
                    <a:pt x="8" y="60"/>
                  </a:moveTo>
                  <a:lnTo>
                    <a:pt x="0" y="56"/>
                  </a:lnTo>
                  <a:lnTo>
                    <a:pt x="28" y="0"/>
                  </a:lnTo>
                  <a:lnTo>
                    <a:pt x="36" y="6"/>
                  </a:lnTo>
                  <a:lnTo>
                    <a:pt x="8" y="6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7" name="Freeform 157">
              <a:extLst>
                <a:ext uri="{FF2B5EF4-FFF2-40B4-BE49-F238E27FC236}">
                  <a16:creationId xmlns:a16="http://schemas.microsoft.com/office/drawing/2014/main" id="{FFECD4E9-4584-F540-A871-28E5E1B74344}"/>
                </a:ext>
              </a:extLst>
            </p:cNvPr>
            <p:cNvSpPr>
              <a:spLocks/>
            </p:cNvSpPr>
            <p:nvPr/>
          </p:nvSpPr>
          <p:spPr bwMode="auto">
            <a:xfrm>
              <a:off x="657" y="1966"/>
              <a:ext cx="31" cy="51"/>
            </a:xfrm>
            <a:custGeom>
              <a:avLst/>
              <a:gdLst>
                <a:gd name="T0" fmla="*/ 5 w 46"/>
                <a:gd name="T1" fmla="*/ 34 h 76"/>
                <a:gd name="T2" fmla="*/ 0 w 46"/>
                <a:gd name="T3" fmla="*/ 32 h 76"/>
                <a:gd name="T4" fmla="*/ 18 w 46"/>
                <a:gd name="T5" fmla="*/ 0 h 76"/>
                <a:gd name="T6" fmla="*/ 21 w 46"/>
                <a:gd name="T7" fmla="*/ 2 h 76"/>
                <a:gd name="T8" fmla="*/ 5 w 46"/>
                <a:gd name="T9" fmla="*/ 34 h 76"/>
                <a:gd name="T10" fmla="*/ 5 w 46"/>
                <a:gd name="T11" fmla="*/ 34 h 76"/>
                <a:gd name="T12" fmla="*/ 0 60000 65536"/>
                <a:gd name="T13" fmla="*/ 0 60000 65536"/>
                <a:gd name="T14" fmla="*/ 0 60000 65536"/>
                <a:gd name="T15" fmla="*/ 0 60000 65536"/>
                <a:gd name="T16" fmla="*/ 0 60000 65536"/>
                <a:gd name="T17" fmla="*/ 0 60000 65536"/>
                <a:gd name="T18" fmla="*/ 0 w 46"/>
                <a:gd name="T19" fmla="*/ 0 h 76"/>
                <a:gd name="T20" fmla="*/ 46 w 46"/>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46" h="76">
                  <a:moveTo>
                    <a:pt x="10" y="76"/>
                  </a:moveTo>
                  <a:lnTo>
                    <a:pt x="0" y="72"/>
                  </a:lnTo>
                  <a:lnTo>
                    <a:pt x="38" y="0"/>
                  </a:lnTo>
                  <a:lnTo>
                    <a:pt x="46" y="4"/>
                  </a:lnTo>
                  <a:lnTo>
                    <a:pt x="10" y="7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8" name="Freeform 158">
              <a:extLst>
                <a:ext uri="{FF2B5EF4-FFF2-40B4-BE49-F238E27FC236}">
                  <a16:creationId xmlns:a16="http://schemas.microsoft.com/office/drawing/2014/main" id="{97672B55-5502-AD43-ABD3-7E2BD43D670E}"/>
                </a:ext>
              </a:extLst>
            </p:cNvPr>
            <p:cNvSpPr>
              <a:spLocks/>
            </p:cNvSpPr>
            <p:nvPr/>
          </p:nvSpPr>
          <p:spPr bwMode="auto">
            <a:xfrm>
              <a:off x="657" y="1949"/>
              <a:ext cx="25" cy="41"/>
            </a:xfrm>
            <a:custGeom>
              <a:avLst/>
              <a:gdLst>
                <a:gd name="T0" fmla="*/ 5 w 38"/>
                <a:gd name="T1" fmla="*/ 28 h 60"/>
                <a:gd name="T2" fmla="*/ 0 w 38"/>
                <a:gd name="T3" fmla="*/ 25 h 60"/>
                <a:gd name="T4" fmla="*/ 12 w 38"/>
                <a:gd name="T5" fmla="*/ 0 h 60"/>
                <a:gd name="T6" fmla="*/ 16 w 38"/>
                <a:gd name="T7" fmla="*/ 3 h 60"/>
                <a:gd name="T8" fmla="*/ 5 w 38"/>
                <a:gd name="T9" fmla="*/ 28 h 60"/>
                <a:gd name="T10" fmla="*/ 5 w 38"/>
                <a:gd name="T11" fmla="*/ 28 h 60"/>
                <a:gd name="T12" fmla="*/ 0 60000 65536"/>
                <a:gd name="T13" fmla="*/ 0 60000 65536"/>
                <a:gd name="T14" fmla="*/ 0 60000 65536"/>
                <a:gd name="T15" fmla="*/ 0 60000 65536"/>
                <a:gd name="T16" fmla="*/ 0 60000 65536"/>
                <a:gd name="T17" fmla="*/ 0 60000 65536"/>
                <a:gd name="T18" fmla="*/ 0 w 38"/>
                <a:gd name="T19" fmla="*/ 0 h 60"/>
                <a:gd name="T20" fmla="*/ 38 w 3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38" h="60">
                  <a:moveTo>
                    <a:pt x="10" y="60"/>
                  </a:moveTo>
                  <a:lnTo>
                    <a:pt x="0" y="54"/>
                  </a:lnTo>
                  <a:lnTo>
                    <a:pt x="28" y="0"/>
                  </a:lnTo>
                  <a:lnTo>
                    <a:pt x="38" y="6"/>
                  </a:lnTo>
                  <a:lnTo>
                    <a:pt x="10" y="6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79" name="Freeform 159">
              <a:extLst>
                <a:ext uri="{FF2B5EF4-FFF2-40B4-BE49-F238E27FC236}">
                  <a16:creationId xmlns:a16="http://schemas.microsoft.com/office/drawing/2014/main" id="{7748FBE9-4818-E64F-AA90-583D0BDD92FE}"/>
                </a:ext>
              </a:extLst>
            </p:cNvPr>
            <p:cNvSpPr>
              <a:spLocks/>
            </p:cNvSpPr>
            <p:nvPr/>
          </p:nvSpPr>
          <p:spPr bwMode="auto">
            <a:xfrm>
              <a:off x="625" y="1981"/>
              <a:ext cx="38" cy="65"/>
            </a:xfrm>
            <a:custGeom>
              <a:avLst/>
              <a:gdLst>
                <a:gd name="T0" fmla="*/ 21 w 56"/>
                <a:gd name="T1" fmla="*/ 44 h 96"/>
                <a:gd name="T2" fmla="*/ 0 w 56"/>
                <a:gd name="T3" fmla="*/ 3 h 96"/>
                <a:gd name="T4" fmla="*/ 3 w 56"/>
                <a:gd name="T5" fmla="*/ 0 h 96"/>
                <a:gd name="T6" fmla="*/ 26 w 56"/>
                <a:gd name="T7" fmla="*/ 42 h 96"/>
                <a:gd name="T8" fmla="*/ 21 w 56"/>
                <a:gd name="T9" fmla="*/ 44 h 96"/>
                <a:gd name="T10" fmla="*/ 21 w 56"/>
                <a:gd name="T11" fmla="*/ 44 h 96"/>
                <a:gd name="T12" fmla="*/ 0 60000 65536"/>
                <a:gd name="T13" fmla="*/ 0 60000 65536"/>
                <a:gd name="T14" fmla="*/ 0 60000 65536"/>
                <a:gd name="T15" fmla="*/ 0 60000 65536"/>
                <a:gd name="T16" fmla="*/ 0 60000 65536"/>
                <a:gd name="T17" fmla="*/ 0 60000 65536"/>
                <a:gd name="T18" fmla="*/ 0 w 56"/>
                <a:gd name="T19" fmla="*/ 0 h 96"/>
                <a:gd name="T20" fmla="*/ 56 w 56"/>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56" h="96">
                  <a:moveTo>
                    <a:pt x="46" y="96"/>
                  </a:moveTo>
                  <a:lnTo>
                    <a:pt x="0" y="6"/>
                  </a:lnTo>
                  <a:lnTo>
                    <a:pt x="8" y="0"/>
                  </a:lnTo>
                  <a:lnTo>
                    <a:pt x="56" y="92"/>
                  </a:lnTo>
                  <a:lnTo>
                    <a:pt x="46" y="9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0" name="Freeform 160">
              <a:extLst>
                <a:ext uri="{FF2B5EF4-FFF2-40B4-BE49-F238E27FC236}">
                  <a16:creationId xmlns:a16="http://schemas.microsoft.com/office/drawing/2014/main" id="{FAFF0B91-CC01-824C-A7C2-7621180C174C}"/>
                </a:ext>
              </a:extLst>
            </p:cNvPr>
            <p:cNvSpPr>
              <a:spLocks/>
            </p:cNvSpPr>
            <p:nvPr/>
          </p:nvSpPr>
          <p:spPr bwMode="auto">
            <a:xfrm>
              <a:off x="617" y="1997"/>
              <a:ext cx="26" cy="41"/>
            </a:xfrm>
            <a:custGeom>
              <a:avLst/>
              <a:gdLst>
                <a:gd name="T0" fmla="*/ 14 w 38"/>
                <a:gd name="T1" fmla="*/ 28 h 60"/>
                <a:gd name="T2" fmla="*/ 0 w 38"/>
                <a:gd name="T3" fmla="*/ 3 h 60"/>
                <a:gd name="T4" fmla="*/ 5 w 38"/>
                <a:gd name="T5" fmla="*/ 0 h 60"/>
                <a:gd name="T6" fmla="*/ 18 w 38"/>
                <a:gd name="T7" fmla="*/ 26 h 60"/>
                <a:gd name="T8" fmla="*/ 14 w 38"/>
                <a:gd name="T9" fmla="*/ 28 h 60"/>
                <a:gd name="T10" fmla="*/ 14 w 38"/>
                <a:gd name="T11" fmla="*/ 28 h 60"/>
                <a:gd name="T12" fmla="*/ 0 60000 65536"/>
                <a:gd name="T13" fmla="*/ 0 60000 65536"/>
                <a:gd name="T14" fmla="*/ 0 60000 65536"/>
                <a:gd name="T15" fmla="*/ 0 60000 65536"/>
                <a:gd name="T16" fmla="*/ 0 60000 65536"/>
                <a:gd name="T17" fmla="*/ 0 60000 65536"/>
                <a:gd name="T18" fmla="*/ 0 w 38"/>
                <a:gd name="T19" fmla="*/ 0 h 60"/>
                <a:gd name="T20" fmla="*/ 38 w 3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38" h="60">
                  <a:moveTo>
                    <a:pt x="30" y="60"/>
                  </a:moveTo>
                  <a:lnTo>
                    <a:pt x="0" y="6"/>
                  </a:lnTo>
                  <a:lnTo>
                    <a:pt x="10" y="0"/>
                  </a:lnTo>
                  <a:lnTo>
                    <a:pt x="38" y="56"/>
                  </a:lnTo>
                  <a:lnTo>
                    <a:pt x="30" y="6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1" name="Freeform 161">
              <a:extLst>
                <a:ext uri="{FF2B5EF4-FFF2-40B4-BE49-F238E27FC236}">
                  <a16:creationId xmlns:a16="http://schemas.microsoft.com/office/drawing/2014/main" id="{DD91E46C-35A0-F74C-B1C4-7526D3B9CA63}"/>
                </a:ext>
              </a:extLst>
            </p:cNvPr>
            <p:cNvSpPr>
              <a:spLocks/>
            </p:cNvSpPr>
            <p:nvPr/>
          </p:nvSpPr>
          <p:spPr bwMode="auto">
            <a:xfrm>
              <a:off x="632" y="1966"/>
              <a:ext cx="31" cy="51"/>
            </a:xfrm>
            <a:custGeom>
              <a:avLst/>
              <a:gdLst>
                <a:gd name="T0" fmla="*/ 16 w 46"/>
                <a:gd name="T1" fmla="*/ 34 h 76"/>
                <a:gd name="T2" fmla="*/ 0 w 46"/>
                <a:gd name="T3" fmla="*/ 2 h 76"/>
                <a:gd name="T4" fmla="*/ 3 w 46"/>
                <a:gd name="T5" fmla="*/ 0 h 76"/>
                <a:gd name="T6" fmla="*/ 21 w 46"/>
                <a:gd name="T7" fmla="*/ 32 h 76"/>
                <a:gd name="T8" fmla="*/ 16 w 46"/>
                <a:gd name="T9" fmla="*/ 34 h 76"/>
                <a:gd name="T10" fmla="*/ 16 w 46"/>
                <a:gd name="T11" fmla="*/ 34 h 76"/>
                <a:gd name="T12" fmla="*/ 0 60000 65536"/>
                <a:gd name="T13" fmla="*/ 0 60000 65536"/>
                <a:gd name="T14" fmla="*/ 0 60000 65536"/>
                <a:gd name="T15" fmla="*/ 0 60000 65536"/>
                <a:gd name="T16" fmla="*/ 0 60000 65536"/>
                <a:gd name="T17" fmla="*/ 0 60000 65536"/>
                <a:gd name="T18" fmla="*/ 0 w 46"/>
                <a:gd name="T19" fmla="*/ 0 h 76"/>
                <a:gd name="T20" fmla="*/ 46 w 46"/>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46" h="76">
                  <a:moveTo>
                    <a:pt x="36" y="76"/>
                  </a:moveTo>
                  <a:lnTo>
                    <a:pt x="0" y="4"/>
                  </a:lnTo>
                  <a:lnTo>
                    <a:pt x="8" y="0"/>
                  </a:lnTo>
                  <a:lnTo>
                    <a:pt x="46" y="72"/>
                  </a:lnTo>
                  <a:lnTo>
                    <a:pt x="36" y="7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2" name="Freeform 162">
              <a:extLst>
                <a:ext uri="{FF2B5EF4-FFF2-40B4-BE49-F238E27FC236}">
                  <a16:creationId xmlns:a16="http://schemas.microsoft.com/office/drawing/2014/main" id="{F4C48EB7-B62E-AC48-AA50-A2ED67557DE4}"/>
                </a:ext>
              </a:extLst>
            </p:cNvPr>
            <p:cNvSpPr>
              <a:spLocks/>
            </p:cNvSpPr>
            <p:nvPr/>
          </p:nvSpPr>
          <p:spPr bwMode="auto">
            <a:xfrm>
              <a:off x="637" y="1949"/>
              <a:ext cx="26" cy="41"/>
            </a:xfrm>
            <a:custGeom>
              <a:avLst/>
              <a:gdLst>
                <a:gd name="T0" fmla="*/ 13 w 38"/>
                <a:gd name="T1" fmla="*/ 28 h 60"/>
                <a:gd name="T2" fmla="*/ 0 w 38"/>
                <a:gd name="T3" fmla="*/ 3 h 60"/>
                <a:gd name="T4" fmla="*/ 5 w 38"/>
                <a:gd name="T5" fmla="*/ 0 h 60"/>
                <a:gd name="T6" fmla="*/ 18 w 38"/>
                <a:gd name="T7" fmla="*/ 25 h 60"/>
                <a:gd name="T8" fmla="*/ 13 w 38"/>
                <a:gd name="T9" fmla="*/ 28 h 60"/>
                <a:gd name="T10" fmla="*/ 13 w 38"/>
                <a:gd name="T11" fmla="*/ 28 h 60"/>
                <a:gd name="T12" fmla="*/ 0 60000 65536"/>
                <a:gd name="T13" fmla="*/ 0 60000 65536"/>
                <a:gd name="T14" fmla="*/ 0 60000 65536"/>
                <a:gd name="T15" fmla="*/ 0 60000 65536"/>
                <a:gd name="T16" fmla="*/ 0 60000 65536"/>
                <a:gd name="T17" fmla="*/ 0 60000 65536"/>
                <a:gd name="T18" fmla="*/ 0 w 38"/>
                <a:gd name="T19" fmla="*/ 0 h 60"/>
                <a:gd name="T20" fmla="*/ 38 w 3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38" h="60">
                  <a:moveTo>
                    <a:pt x="28" y="60"/>
                  </a:moveTo>
                  <a:lnTo>
                    <a:pt x="0" y="6"/>
                  </a:lnTo>
                  <a:lnTo>
                    <a:pt x="10" y="0"/>
                  </a:lnTo>
                  <a:lnTo>
                    <a:pt x="38" y="54"/>
                  </a:lnTo>
                  <a:lnTo>
                    <a:pt x="28" y="6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3" name="Freeform 163">
              <a:extLst>
                <a:ext uri="{FF2B5EF4-FFF2-40B4-BE49-F238E27FC236}">
                  <a16:creationId xmlns:a16="http://schemas.microsoft.com/office/drawing/2014/main" id="{8284219C-62B9-A84B-9E31-E2F9852CD367}"/>
                </a:ext>
              </a:extLst>
            </p:cNvPr>
            <p:cNvSpPr>
              <a:spLocks/>
            </p:cNvSpPr>
            <p:nvPr/>
          </p:nvSpPr>
          <p:spPr bwMode="auto">
            <a:xfrm>
              <a:off x="628" y="1978"/>
              <a:ext cx="67" cy="8"/>
            </a:xfrm>
            <a:custGeom>
              <a:avLst/>
              <a:gdLst>
                <a:gd name="T0" fmla="*/ 46 w 98"/>
                <a:gd name="T1" fmla="*/ 5 h 12"/>
                <a:gd name="T2" fmla="*/ 21 w 98"/>
                <a:gd name="T3" fmla="*/ 1 h 12"/>
                <a:gd name="T4" fmla="*/ 0 w 98"/>
                <a:gd name="T5" fmla="*/ 5 h 12"/>
                <a:gd name="T6" fmla="*/ 0 w 98"/>
                <a:gd name="T7" fmla="*/ 5 h 12"/>
                <a:gd name="T8" fmla="*/ 21 w 98"/>
                <a:gd name="T9" fmla="*/ 0 h 12"/>
                <a:gd name="T10" fmla="*/ 46 w 98"/>
                <a:gd name="T11" fmla="*/ 5 h 12"/>
                <a:gd name="T12" fmla="*/ 46 w 98"/>
                <a:gd name="T13" fmla="*/ 5 h 12"/>
                <a:gd name="T14" fmla="*/ 46 w 98"/>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12"/>
                <a:gd name="T26" fmla="*/ 98 w 9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12">
                  <a:moveTo>
                    <a:pt x="98" y="12"/>
                  </a:moveTo>
                  <a:lnTo>
                    <a:pt x="46" y="2"/>
                  </a:lnTo>
                  <a:lnTo>
                    <a:pt x="0" y="12"/>
                  </a:lnTo>
                  <a:lnTo>
                    <a:pt x="0" y="10"/>
                  </a:lnTo>
                  <a:lnTo>
                    <a:pt x="46" y="0"/>
                  </a:lnTo>
                  <a:lnTo>
                    <a:pt x="98" y="10"/>
                  </a:lnTo>
                  <a:lnTo>
                    <a:pt x="98" y="1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4" name="Freeform 164">
              <a:extLst>
                <a:ext uri="{FF2B5EF4-FFF2-40B4-BE49-F238E27FC236}">
                  <a16:creationId xmlns:a16="http://schemas.microsoft.com/office/drawing/2014/main" id="{88508BA0-8E54-664F-AF52-C87342CE73CC}"/>
                </a:ext>
              </a:extLst>
            </p:cNvPr>
            <p:cNvSpPr>
              <a:spLocks/>
            </p:cNvSpPr>
            <p:nvPr/>
          </p:nvSpPr>
          <p:spPr bwMode="auto">
            <a:xfrm>
              <a:off x="625" y="2000"/>
              <a:ext cx="72" cy="9"/>
            </a:xfrm>
            <a:custGeom>
              <a:avLst/>
              <a:gdLst>
                <a:gd name="T0" fmla="*/ 49 w 106"/>
                <a:gd name="T1" fmla="*/ 6 h 14"/>
                <a:gd name="T2" fmla="*/ 23 w 106"/>
                <a:gd name="T3" fmla="*/ 2 h 14"/>
                <a:gd name="T4" fmla="*/ 0 w 106"/>
                <a:gd name="T5" fmla="*/ 6 h 14"/>
                <a:gd name="T6" fmla="*/ 0 w 106"/>
                <a:gd name="T7" fmla="*/ 4 h 14"/>
                <a:gd name="T8" fmla="*/ 23 w 106"/>
                <a:gd name="T9" fmla="*/ 0 h 14"/>
                <a:gd name="T10" fmla="*/ 49 w 106"/>
                <a:gd name="T11" fmla="*/ 4 h 14"/>
                <a:gd name="T12" fmla="*/ 49 w 106"/>
                <a:gd name="T13" fmla="*/ 6 h 14"/>
                <a:gd name="T14" fmla="*/ 49 w 106"/>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14"/>
                <a:gd name="T26" fmla="*/ 106 w 10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14">
                  <a:moveTo>
                    <a:pt x="106" y="14"/>
                  </a:moveTo>
                  <a:lnTo>
                    <a:pt x="50" y="4"/>
                  </a:lnTo>
                  <a:lnTo>
                    <a:pt x="0" y="14"/>
                  </a:lnTo>
                  <a:lnTo>
                    <a:pt x="0" y="10"/>
                  </a:lnTo>
                  <a:lnTo>
                    <a:pt x="50" y="0"/>
                  </a:lnTo>
                  <a:lnTo>
                    <a:pt x="106" y="10"/>
                  </a:lnTo>
                  <a:lnTo>
                    <a:pt x="106" y="14"/>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5" name="Freeform 165">
              <a:extLst>
                <a:ext uri="{FF2B5EF4-FFF2-40B4-BE49-F238E27FC236}">
                  <a16:creationId xmlns:a16="http://schemas.microsoft.com/office/drawing/2014/main" id="{77B872D7-EDB6-B342-8554-A76F6EBE12F1}"/>
                </a:ext>
              </a:extLst>
            </p:cNvPr>
            <p:cNvSpPr>
              <a:spLocks/>
            </p:cNvSpPr>
            <p:nvPr/>
          </p:nvSpPr>
          <p:spPr bwMode="auto">
            <a:xfrm>
              <a:off x="625" y="2019"/>
              <a:ext cx="72" cy="9"/>
            </a:xfrm>
            <a:custGeom>
              <a:avLst/>
              <a:gdLst>
                <a:gd name="T0" fmla="*/ 49 w 106"/>
                <a:gd name="T1" fmla="*/ 6 h 14"/>
                <a:gd name="T2" fmla="*/ 23 w 106"/>
                <a:gd name="T3" fmla="*/ 2 h 14"/>
                <a:gd name="T4" fmla="*/ 0 w 106"/>
                <a:gd name="T5" fmla="*/ 6 h 14"/>
                <a:gd name="T6" fmla="*/ 0 w 106"/>
                <a:gd name="T7" fmla="*/ 4 h 14"/>
                <a:gd name="T8" fmla="*/ 23 w 106"/>
                <a:gd name="T9" fmla="*/ 0 h 14"/>
                <a:gd name="T10" fmla="*/ 49 w 106"/>
                <a:gd name="T11" fmla="*/ 4 h 14"/>
                <a:gd name="T12" fmla="*/ 49 w 106"/>
                <a:gd name="T13" fmla="*/ 6 h 14"/>
                <a:gd name="T14" fmla="*/ 49 w 106"/>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14"/>
                <a:gd name="T26" fmla="*/ 106 w 10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14">
                  <a:moveTo>
                    <a:pt x="106" y="14"/>
                  </a:moveTo>
                  <a:lnTo>
                    <a:pt x="50" y="4"/>
                  </a:lnTo>
                  <a:lnTo>
                    <a:pt x="0" y="14"/>
                  </a:lnTo>
                  <a:lnTo>
                    <a:pt x="0" y="10"/>
                  </a:lnTo>
                  <a:lnTo>
                    <a:pt x="50" y="0"/>
                  </a:lnTo>
                  <a:lnTo>
                    <a:pt x="106" y="10"/>
                  </a:lnTo>
                  <a:lnTo>
                    <a:pt x="106" y="14"/>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6" name="Oval 166">
              <a:extLst>
                <a:ext uri="{FF2B5EF4-FFF2-40B4-BE49-F238E27FC236}">
                  <a16:creationId xmlns:a16="http://schemas.microsoft.com/office/drawing/2014/main" id="{05E1E445-911E-3545-A24F-7DAF883B5B2B}"/>
                </a:ext>
              </a:extLst>
            </p:cNvPr>
            <p:cNvSpPr>
              <a:spLocks noChangeArrowheads="1"/>
            </p:cNvSpPr>
            <p:nvPr/>
          </p:nvSpPr>
          <p:spPr bwMode="auto">
            <a:xfrm>
              <a:off x="650" y="1884"/>
              <a:ext cx="21" cy="22"/>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387" name="Freeform 167">
              <a:extLst>
                <a:ext uri="{FF2B5EF4-FFF2-40B4-BE49-F238E27FC236}">
                  <a16:creationId xmlns:a16="http://schemas.microsoft.com/office/drawing/2014/main" id="{85B0A292-DFD3-2143-A3BF-1CF6907CBDE8}"/>
                </a:ext>
              </a:extLst>
            </p:cNvPr>
            <p:cNvSpPr>
              <a:spLocks/>
            </p:cNvSpPr>
            <p:nvPr/>
          </p:nvSpPr>
          <p:spPr bwMode="auto">
            <a:xfrm>
              <a:off x="609" y="1843"/>
              <a:ext cx="101" cy="94"/>
            </a:xfrm>
            <a:custGeom>
              <a:avLst/>
              <a:gdLst>
                <a:gd name="T0" fmla="*/ 31 w 74"/>
                <a:gd name="T1" fmla="*/ 127 h 69"/>
                <a:gd name="T2" fmla="*/ 30 w 74"/>
                <a:gd name="T3" fmla="*/ 127 h 69"/>
                <a:gd name="T4" fmla="*/ 0 w 74"/>
                <a:gd name="T5" fmla="*/ 68 h 69"/>
                <a:gd name="T6" fmla="*/ 70 w 74"/>
                <a:gd name="T7" fmla="*/ 0 h 69"/>
                <a:gd name="T8" fmla="*/ 138 w 74"/>
                <a:gd name="T9" fmla="*/ 68 h 69"/>
                <a:gd name="T10" fmla="*/ 111 w 74"/>
                <a:gd name="T11" fmla="*/ 127 h 69"/>
                <a:gd name="T12" fmla="*/ 104 w 74"/>
                <a:gd name="T13" fmla="*/ 124 h 69"/>
                <a:gd name="T14" fmla="*/ 104 w 74"/>
                <a:gd name="T15" fmla="*/ 119 h 69"/>
                <a:gd name="T16" fmla="*/ 131 w 74"/>
                <a:gd name="T17" fmla="*/ 68 h 69"/>
                <a:gd name="T18" fmla="*/ 70 w 74"/>
                <a:gd name="T19" fmla="*/ 7 h 69"/>
                <a:gd name="T20" fmla="*/ 10 w 74"/>
                <a:gd name="T21" fmla="*/ 68 h 69"/>
                <a:gd name="T22" fmla="*/ 35 w 74"/>
                <a:gd name="T23" fmla="*/ 119 h 69"/>
                <a:gd name="T24" fmla="*/ 35 w 74"/>
                <a:gd name="T25" fmla="*/ 124 h 69"/>
                <a:gd name="T26" fmla="*/ 31 w 74"/>
                <a:gd name="T27" fmla="*/ 127 h 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69"/>
                <a:gd name="T44" fmla="*/ 74 w 74"/>
                <a:gd name="T45" fmla="*/ 69 h 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69">
                  <a:moveTo>
                    <a:pt x="17" y="68"/>
                  </a:moveTo>
                  <a:cubicBezTo>
                    <a:pt x="17" y="68"/>
                    <a:pt x="17" y="68"/>
                    <a:pt x="16" y="68"/>
                  </a:cubicBezTo>
                  <a:cubicBezTo>
                    <a:pt x="6" y="61"/>
                    <a:pt x="0" y="49"/>
                    <a:pt x="0" y="37"/>
                  </a:cubicBezTo>
                  <a:cubicBezTo>
                    <a:pt x="0" y="17"/>
                    <a:pt x="17" y="0"/>
                    <a:pt x="37" y="0"/>
                  </a:cubicBezTo>
                  <a:cubicBezTo>
                    <a:pt x="58" y="0"/>
                    <a:pt x="74" y="17"/>
                    <a:pt x="74" y="37"/>
                  </a:cubicBezTo>
                  <a:cubicBezTo>
                    <a:pt x="74" y="49"/>
                    <a:pt x="69" y="61"/>
                    <a:pt x="59" y="68"/>
                  </a:cubicBezTo>
                  <a:cubicBezTo>
                    <a:pt x="58" y="69"/>
                    <a:pt x="57" y="68"/>
                    <a:pt x="56" y="67"/>
                  </a:cubicBezTo>
                  <a:cubicBezTo>
                    <a:pt x="55" y="66"/>
                    <a:pt x="55" y="65"/>
                    <a:pt x="56" y="64"/>
                  </a:cubicBezTo>
                  <a:cubicBezTo>
                    <a:pt x="65" y="58"/>
                    <a:pt x="70" y="48"/>
                    <a:pt x="70" y="37"/>
                  </a:cubicBezTo>
                  <a:cubicBezTo>
                    <a:pt x="70" y="19"/>
                    <a:pt x="55" y="4"/>
                    <a:pt x="37" y="4"/>
                  </a:cubicBezTo>
                  <a:cubicBezTo>
                    <a:pt x="20" y="4"/>
                    <a:pt x="5" y="19"/>
                    <a:pt x="5" y="37"/>
                  </a:cubicBezTo>
                  <a:cubicBezTo>
                    <a:pt x="5" y="48"/>
                    <a:pt x="10" y="58"/>
                    <a:pt x="19" y="64"/>
                  </a:cubicBezTo>
                  <a:cubicBezTo>
                    <a:pt x="20" y="65"/>
                    <a:pt x="20" y="66"/>
                    <a:pt x="19" y="67"/>
                  </a:cubicBezTo>
                  <a:cubicBezTo>
                    <a:pt x="19" y="68"/>
                    <a:pt x="18" y="68"/>
                    <a:pt x="17" y="68"/>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8" name="Freeform 168">
              <a:extLst>
                <a:ext uri="{FF2B5EF4-FFF2-40B4-BE49-F238E27FC236}">
                  <a16:creationId xmlns:a16="http://schemas.microsoft.com/office/drawing/2014/main" id="{B9203B37-37CD-8148-BBB5-088E7511C54B}"/>
                </a:ext>
              </a:extLst>
            </p:cNvPr>
            <p:cNvSpPr>
              <a:spLocks/>
            </p:cNvSpPr>
            <p:nvPr/>
          </p:nvSpPr>
          <p:spPr bwMode="auto">
            <a:xfrm>
              <a:off x="621" y="1855"/>
              <a:ext cx="78" cy="73"/>
            </a:xfrm>
            <a:custGeom>
              <a:avLst/>
              <a:gdLst>
                <a:gd name="T0" fmla="*/ 22 w 57"/>
                <a:gd name="T1" fmla="*/ 99 h 53"/>
                <a:gd name="T2" fmla="*/ 21 w 57"/>
                <a:gd name="T3" fmla="*/ 99 h 53"/>
                <a:gd name="T4" fmla="*/ 0 w 57"/>
                <a:gd name="T5" fmla="*/ 55 h 53"/>
                <a:gd name="T6" fmla="*/ 52 w 57"/>
                <a:gd name="T7" fmla="*/ 0 h 53"/>
                <a:gd name="T8" fmla="*/ 107 w 57"/>
                <a:gd name="T9" fmla="*/ 55 h 53"/>
                <a:gd name="T10" fmla="*/ 86 w 57"/>
                <a:gd name="T11" fmla="*/ 99 h 53"/>
                <a:gd name="T12" fmla="*/ 81 w 57"/>
                <a:gd name="T13" fmla="*/ 96 h 53"/>
                <a:gd name="T14" fmla="*/ 82 w 57"/>
                <a:gd name="T15" fmla="*/ 91 h 53"/>
                <a:gd name="T16" fmla="*/ 100 w 57"/>
                <a:gd name="T17" fmla="*/ 55 h 53"/>
                <a:gd name="T18" fmla="*/ 52 w 57"/>
                <a:gd name="T19" fmla="*/ 8 h 53"/>
                <a:gd name="T20" fmla="*/ 7 w 57"/>
                <a:gd name="T21" fmla="*/ 55 h 53"/>
                <a:gd name="T22" fmla="*/ 26 w 57"/>
                <a:gd name="T23" fmla="*/ 91 h 53"/>
                <a:gd name="T24" fmla="*/ 26 w 57"/>
                <a:gd name="T25" fmla="*/ 99 h 53"/>
                <a:gd name="T26" fmla="*/ 22 w 57"/>
                <a:gd name="T27" fmla="*/ 99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53"/>
                <a:gd name="T44" fmla="*/ 57 w 5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53">
                  <a:moveTo>
                    <a:pt x="12" y="52"/>
                  </a:moveTo>
                  <a:cubicBezTo>
                    <a:pt x="12" y="52"/>
                    <a:pt x="11" y="52"/>
                    <a:pt x="11" y="52"/>
                  </a:cubicBezTo>
                  <a:cubicBezTo>
                    <a:pt x="4" y="46"/>
                    <a:pt x="0" y="38"/>
                    <a:pt x="0" y="29"/>
                  </a:cubicBezTo>
                  <a:cubicBezTo>
                    <a:pt x="0" y="13"/>
                    <a:pt x="13" y="0"/>
                    <a:pt x="28" y="0"/>
                  </a:cubicBezTo>
                  <a:cubicBezTo>
                    <a:pt x="44" y="0"/>
                    <a:pt x="57" y="13"/>
                    <a:pt x="57" y="29"/>
                  </a:cubicBezTo>
                  <a:cubicBezTo>
                    <a:pt x="57" y="38"/>
                    <a:pt x="53" y="46"/>
                    <a:pt x="46" y="52"/>
                  </a:cubicBezTo>
                  <a:cubicBezTo>
                    <a:pt x="45" y="53"/>
                    <a:pt x="44" y="52"/>
                    <a:pt x="43" y="51"/>
                  </a:cubicBezTo>
                  <a:cubicBezTo>
                    <a:pt x="42" y="50"/>
                    <a:pt x="43" y="49"/>
                    <a:pt x="44" y="48"/>
                  </a:cubicBezTo>
                  <a:cubicBezTo>
                    <a:pt x="49" y="43"/>
                    <a:pt x="53" y="36"/>
                    <a:pt x="53" y="29"/>
                  </a:cubicBezTo>
                  <a:cubicBezTo>
                    <a:pt x="53" y="15"/>
                    <a:pt x="42" y="4"/>
                    <a:pt x="28" y="4"/>
                  </a:cubicBezTo>
                  <a:cubicBezTo>
                    <a:pt x="15" y="4"/>
                    <a:pt x="4" y="15"/>
                    <a:pt x="4" y="29"/>
                  </a:cubicBezTo>
                  <a:cubicBezTo>
                    <a:pt x="4" y="37"/>
                    <a:pt x="8" y="44"/>
                    <a:pt x="14" y="48"/>
                  </a:cubicBezTo>
                  <a:cubicBezTo>
                    <a:pt x="15" y="49"/>
                    <a:pt x="15" y="51"/>
                    <a:pt x="14" y="52"/>
                  </a:cubicBezTo>
                  <a:cubicBezTo>
                    <a:pt x="14" y="52"/>
                    <a:pt x="13" y="52"/>
                    <a:pt x="12" y="52"/>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89" name="Freeform 169">
              <a:extLst>
                <a:ext uri="{FF2B5EF4-FFF2-40B4-BE49-F238E27FC236}">
                  <a16:creationId xmlns:a16="http://schemas.microsoft.com/office/drawing/2014/main" id="{E3A6F9AE-18CF-9F46-8A69-E38EECA47139}"/>
                </a:ext>
              </a:extLst>
            </p:cNvPr>
            <p:cNvSpPr>
              <a:spLocks/>
            </p:cNvSpPr>
            <p:nvPr/>
          </p:nvSpPr>
          <p:spPr bwMode="auto">
            <a:xfrm>
              <a:off x="632" y="1868"/>
              <a:ext cx="56" cy="49"/>
            </a:xfrm>
            <a:custGeom>
              <a:avLst/>
              <a:gdLst>
                <a:gd name="T0" fmla="*/ 15 w 41"/>
                <a:gd name="T1" fmla="*/ 67 h 36"/>
                <a:gd name="T2" fmla="*/ 14 w 41"/>
                <a:gd name="T3" fmla="*/ 65 h 36"/>
                <a:gd name="T4" fmla="*/ 0 w 41"/>
                <a:gd name="T5" fmla="*/ 37 h 36"/>
                <a:gd name="T6" fmla="*/ 37 w 41"/>
                <a:gd name="T7" fmla="*/ 0 h 36"/>
                <a:gd name="T8" fmla="*/ 76 w 41"/>
                <a:gd name="T9" fmla="*/ 37 h 36"/>
                <a:gd name="T10" fmla="*/ 63 w 41"/>
                <a:gd name="T11" fmla="*/ 65 h 36"/>
                <a:gd name="T12" fmla="*/ 57 w 41"/>
                <a:gd name="T13" fmla="*/ 65 h 36"/>
                <a:gd name="T14" fmla="*/ 57 w 41"/>
                <a:gd name="T15" fmla="*/ 60 h 36"/>
                <a:gd name="T16" fmla="*/ 67 w 41"/>
                <a:gd name="T17" fmla="*/ 37 h 36"/>
                <a:gd name="T18" fmla="*/ 37 w 41"/>
                <a:gd name="T19" fmla="*/ 7 h 36"/>
                <a:gd name="T20" fmla="*/ 10 w 41"/>
                <a:gd name="T21" fmla="*/ 37 h 36"/>
                <a:gd name="T22" fmla="*/ 19 w 41"/>
                <a:gd name="T23" fmla="*/ 60 h 36"/>
                <a:gd name="T24" fmla="*/ 19 w 41"/>
                <a:gd name="T25" fmla="*/ 65 h 36"/>
                <a:gd name="T26" fmla="*/ 15 w 41"/>
                <a:gd name="T27" fmla="*/ 67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
                <a:gd name="T43" fmla="*/ 0 h 36"/>
                <a:gd name="T44" fmla="*/ 41 w 41"/>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 h="36">
                  <a:moveTo>
                    <a:pt x="8" y="36"/>
                  </a:moveTo>
                  <a:cubicBezTo>
                    <a:pt x="8" y="36"/>
                    <a:pt x="7" y="36"/>
                    <a:pt x="7" y="35"/>
                  </a:cubicBezTo>
                  <a:cubicBezTo>
                    <a:pt x="2" y="32"/>
                    <a:pt x="0" y="26"/>
                    <a:pt x="0" y="20"/>
                  </a:cubicBezTo>
                  <a:cubicBezTo>
                    <a:pt x="0" y="9"/>
                    <a:pt x="9" y="0"/>
                    <a:pt x="20" y="0"/>
                  </a:cubicBezTo>
                  <a:cubicBezTo>
                    <a:pt x="32" y="0"/>
                    <a:pt x="41" y="9"/>
                    <a:pt x="41" y="20"/>
                  </a:cubicBezTo>
                  <a:cubicBezTo>
                    <a:pt x="41" y="26"/>
                    <a:pt x="39" y="31"/>
                    <a:pt x="34" y="35"/>
                  </a:cubicBezTo>
                  <a:cubicBezTo>
                    <a:pt x="34" y="36"/>
                    <a:pt x="32" y="36"/>
                    <a:pt x="31" y="35"/>
                  </a:cubicBezTo>
                  <a:cubicBezTo>
                    <a:pt x="31" y="34"/>
                    <a:pt x="31" y="33"/>
                    <a:pt x="31" y="32"/>
                  </a:cubicBezTo>
                  <a:cubicBezTo>
                    <a:pt x="35" y="29"/>
                    <a:pt x="36" y="25"/>
                    <a:pt x="36" y="20"/>
                  </a:cubicBezTo>
                  <a:cubicBezTo>
                    <a:pt x="36" y="11"/>
                    <a:pt x="29" y="4"/>
                    <a:pt x="20" y="4"/>
                  </a:cubicBezTo>
                  <a:cubicBezTo>
                    <a:pt x="12" y="4"/>
                    <a:pt x="5" y="11"/>
                    <a:pt x="5" y="20"/>
                  </a:cubicBezTo>
                  <a:cubicBezTo>
                    <a:pt x="5" y="25"/>
                    <a:pt x="6" y="29"/>
                    <a:pt x="10" y="32"/>
                  </a:cubicBezTo>
                  <a:cubicBezTo>
                    <a:pt x="11" y="33"/>
                    <a:pt x="11" y="34"/>
                    <a:pt x="10" y="35"/>
                  </a:cubicBezTo>
                  <a:cubicBezTo>
                    <a:pt x="9" y="36"/>
                    <a:pt x="9" y="36"/>
                    <a:pt x="8" y="36"/>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0" name="Line 170">
              <a:extLst>
                <a:ext uri="{FF2B5EF4-FFF2-40B4-BE49-F238E27FC236}">
                  <a16:creationId xmlns:a16="http://schemas.microsoft.com/office/drawing/2014/main" id="{A0912033-3078-5E4C-B542-B06C72B747D7}"/>
                </a:ext>
              </a:extLst>
            </p:cNvPr>
            <p:cNvSpPr>
              <a:spLocks noChangeShapeType="1"/>
            </p:cNvSpPr>
            <p:nvPr/>
          </p:nvSpPr>
          <p:spPr bwMode="auto">
            <a:xfrm>
              <a:off x="643" y="1914"/>
              <a:ext cx="0" cy="0"/>
            </a:xfrm>
            <a:prstGeom prst="line">
              <a:avLst/>
            </a:pr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1" name="Line 171">
              <a:extLst>
                <a:ext uri="{FF2B5EF4-FFF2-40B4-BE49-F238E27FC236}">
                  <a16:creationId xmlns:a16="http://schemas.microsoft.com/office/drawing/2014/main" id="{F3E2A3B6-4379-A443-AA63-45AC7345021F}"/>
                </a:ext>
              </a:extLst>
            </p:cNvPr>
            <p:cNvSpPr>
              <a:spLocks noChangeShapeType="1"/>
            </p:cNvSpPr>
            <p:nvPr/>
          </p:nvSpPr>
          <p:spPr bwMode="auto">
            <a:xfrm>
              <a:off x="643" y="1914"/>
              <a:ext cx="0" cy="0"/>
            </a:xfrm>
            <a:prstGeom prst="line">
              <a:avLst/>
            </a:pr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2" name="Line 172">
              <a:extLst>
                <a:ext uri="{FF2B5EF4-FFF2-40B4-BE49-F238E27FC236}">
                  <a16:creationId xmlns:a16="http://schemas.microsoft.com/office/drawing/2014/main" id="{367ECC5A-CBC0-9A4C-973F-6BD0F4DAC642}"/>
                </a:ext>
              </a:extLst>
            </p:cNvPr>
            <p:cNvSpPr>
              <a:spLocks noChangeShapeType="1"/>
            </p:cNvSpPr>
            <p:nvPr/>
          </p:nvSpPr>
          <p:spPr bwMode="auto">
            <a:xfrm>
              <a:off x="677" y="1914"/>
              <a:ext cx="0" cy="0"/>
            </a:xfrm>
            <a:prstGeom prst="line">
              <a:avLst/>
            </a:pr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3" name="Line 173">
              <a:extLst>
                <a:ext uri="{FF2B5EF4-FFF2-40B4-BE49-F238E27FC236}">
                  <a16:creationId xmlns:a16="http://schemas.microsoft.com/office/drawing/2014/main" id="{2CD12CFF-7721-4941-995B-674C3FBBD107}"/>
                </a:ext>
              </a:extLst>
            </p:cNvPr>
            <p:cNvSpPr>
              <a:spLocks noChangeShapeType="1"/>
            </p:cNvSpPr>
            <p:nvPr/>
          </p:nvSpPr>
          <p:spPr bwMode="auto">
            <a:xfrm>
              <a:off x="677" y="1914"/>
              <a:ext cx="0" cy="0"/>
            </a:xfrm>
            <a:prstGeom prst="line">
              <a:avLst/>
            </a:pr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4" name="Freeform 174">
              <a:extLst>
                <a:ext uri="{FF2B5EF4-FFF2-40B4-BE49-F238E27FC236}">
                  <a16:creationId xmlns:a16="http://schemas.microsoft.com/office/drawing/2014/main" id="{D034EA12-F2F3-9249-8D1A-F7CE06058148}"/>
                </a:ext>
              </a:extLst>
            </p:cNvPr>
            <p:cNvSpPr>
              <a:spLocks/>
            </p:cNvSpPr>
            <p:nvPr/>
          </p:nvSpPr>
          <p:spPr bwMode="auto">
            <a:xfrm>
              <a:off x="657" y="1894"/>
              <a:ext cx="6" cy="187"/>
            </a:xfrm>
            <a:custGeom>
              <a:avLst/>
              <a:gdLst>
                <a:gd name="T0" fmla="*/ 7 w 5"/>
                <a:gd name="T1" fmla="*/ 244 h 138"/>
                <a:gd name="T2" fmla="*/ 2 w 5"/>
                <a:gd name="T3" fmla="*/ 253 h 138"/>
                <a:gd name="T4" fmla="*/ 0 w 5"/>
                <a:gd name="T5" fmla="*/ 244 h 138"/>
                <a:gd name="T6" fmla="*/ 0 w 5"/>
                <a:gd name="T7" fmla="*/ 9 h 138"/>
                <a:gd name="T8" fmla="*/ 2 w 5"/>
                <a:gd name="T9" fmla="*/ 0 h 138"/>
                <a:gd name="T10" fmla="*/ 7 w 5"/>
                <a:gd name="T11" fmla="*/ 9 h 138"/>
                <a:gd name="T12" fmla="*/ 7 w 5"/>
                <a:gd name="T13" fmla="*/ 244 h 138"/>
                <a:gd name="T14" fmla="*/ 0 60000 65536"/>
                <a:gd name="T15" fmla="*/ 0 60000 65536"/>
                <a:gd name="T16" fmla="*/ 0 60000 65536"/>
                <a:gd name="T17" fmla="*/ 0 60000 65536"/>
                <a:gd name="T18" fmla="*/ 0 60000 65536"/>
                <a:gd name="T19" fmla="*/ 0 60000 65536"/>
                <a:gd name="T20" fmla="*/ 0 60000 65536"/>
                <a:gd name="T21" fmla="*/ 0 w 5"/>
                <a:gd name="T22" fmla="*/ 0 h 138"/>
                <a:gd name="T23" fmla="*/ 5 w 5"/>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8">
                  <a:moveTo>
                    <a:pt x="5" y="133"/>
                  </a:moveTo>
                  <a:cubicBezTo>
                    <a:pt x="5" y="136"/>
                    <a:pt x="4" y="138"/>
                    <a:pt x="2" y="138"/>
                  </a:cubicBezTo>
                  <a:cubicBezTo>
                    <a:pt x="1" y="138"/>
                    <a:pt x="0" y="136"/>
                    <a:pt x="0" y="133"/>
                  </a:cubicBezTo>
                  <a:cubicBezTo>
                    <a:pt x="0" y="5"/>
                    <a:pt x="0" y="5"/>
                    <a:pt x="0" y="5"/>
                  </a:cubicBezTo>
                  <a:cubicBezTo>
                    <a:pt x="0" y="2"/>
                    <a:pt x="1" y="0"/>
                    <a:pt x="2" y="0"/>
                  </a:cubicBezTo>
                  <a:cubicBezTo>
                    <a:pt x="4" y="0"/>
                    <a:pt x="5" y="2"/>
                    <a:pt x="5" y="5"/>
                  </a:cubicBezTo>
                  <a:lnTo>
                    <a:pt x="5" y="133"/>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5" name="Freeform 175">
              <a:extLst>
                <a:ext uri="{FF2B5EF4-FFF2-40B4-BE49-F238E27FC236}">
                  <a16:creationId xmlns:a16="http://schemas.microsoft.com/office/drawing/2014/main" id="{43B09308-1F79-A64F-8177-DD78975159BE}"/>
                </a:ext>
              </a:extLst>
            </p:cNvPr>
            <p:cNvSpPr>
              <a:spLocks noEditPoints="1"/>
            </p:cNvSpPr>
            <p:nvPr/>
          </p:nvSpPr>
          <p:spPr bwMode="auto">
            <a:xfrm>
              <a:off x="812" y="1830"/>
              <a:ext cx="72" cy="148"/>
            </a:xfrm>
            <a:custGeom>
              <a:avLst/>
              <a:gdLst>
                <a:gd name="T0" fmla="*/ 15 w 53"/>
                <a:gd name="T1" fmla="*/ 136 h 109"/>
                <a:gd name="T2" fmla="*/ 15 w 53"/>
                <a:gd name="T3" fmla="*/ 148 h 109"/>
                <a:gd name="T4" fmla="*/ 22 w 53"/>
                <a:gd name="T5" fmla="*/ 138 h 109"/>
                <a:gd name="T6" fmla="*/ 14 w 53"/>
                <a:gd name="T7" fmla="*/ 113 h 109"/>
                <a:gd name="T8" fmla="*/ 14 w 53"/>
                <a:gd name="T9" fmla="*/ 129 h 109"/>
                <a:gd name="T10" fmla="*/ 26 w 53"/>
                <a:gd name="T11" fmla="*/ 117 h 109"/>
                <a:gd name="T12" fmla="*/ 77 w 53"/>
                <a:gd name="T13" fmla="*/ 136 h 109"/>
                <a:gd name="T14" fmla="*/ 77 w 53"/>
                <a:gd name="T15" fmla="*/ 148 h 109"/>
                <a:gd name="T16" fmla="*/ 84 w 53"/>
                <a:gd name="T17" fmla="*/ 138 h 109"/>
                <a:gd name="T18" fmla="*/ 76 w 53"/>
                <a:gd name="T19" fmla="*/ 113 h 109"/>
                <a:gd name="T20" fmla="*/ 76 w 53"/>
                <a:gd name="T21" fmla="*/ 129 h 109"/>
                <a:gd name="T22" fmla="*/ 88 w 53"/>
                <a:gd name="T23" fmla="*/ 117 h 109"/>
                <a:gd name="T24" fmla="*/ 48 w 53"/>
                <a:gd name="T25" fmla="*/ 136 h 109"/>
                <a:gd name="T26" fmla="*/ 65 w 53"/>
                <a:gd name="T27" fmla="*/ 128 h 109"/>
                <a:gd name="T28" fmla="*/ 48 w 53"/>
                <a:gd name="T29" fmla="*/ 113 h 109"/>
                <a:gd name="T30" fmla="*/ 88 w 53"/>
                <a:gd name="T31" fmla="*/ 182 h 109"/>
                <a:gd name="T32" fmla="*/ 67 w 53"/>
                <a:gd name="T33" fmla="*/ 185 h 109"/>
                <a:gd name="T34" fmla="*/ 88 w 53"/>
                <a:gd name="T35" fmla="*/ 185 h 109"/>
                <a:gd name="T36" fmla="*/ 61 w 53"/>
                <a:gd name="T37" fmla="*/ 182 h 109"/>
                <a:gd name="T38" fmla="*/ 39 w 53"/>
                <a:gd name="T39" fmla="*/ 185 h 109"/>
                <a:gd name="T40" fmla="*/ 61 w 53"/>
                <a:gd name="T41" fmla="*/ 185 h 109"/>
                <a:gd name="T42" fmla="*/ 31 w 53"/>
                <a:gd name="T43" fmla="*/ 182 h 109"/>
                <a:gd name="T44" fmla="*/ 10 w 53"/>
                <a:gd name="T45" fmla="*/ 185 h 109"/>
                <a:gd name="T46" fmla="*/ 33 w 53"/>
                <a:gd name="T47" fmla="*/ 185 h 109"/>
                <a:gd name="T48" fmla="*/ 88 w 53"/>
                <a:gd name="T49" fmla="*/ 171 h 109"/>
                <a:gd name="T50" fmla="*/ 67 w 53"/>
                <a:gd name="T51" fmla="*/ 175 h 109"/>
                <a:gd name="T52" fmla="*/ 88 w 53"/>
                <a:gd name="T53" fmla="*/ 175 h 109"/>
                <a:gd name="T54" fmla="*/ 61 w 53"/>
                <a:gd name="T55" fmla="*/ 171 h 109"/>
                <a:gd name="T56" fmla="*/ 39 w 53"/>
                <a:gd name="T57" fmla="*/ 175 h 109"/>
                <a:gd name="T58" fmla="*/ 61 w 53"/>
                <a:gd name="T59" fmla="*/ 175 h 109"/>
                <a:gd name="T60" fmla="*/ 31 w 53"/>
                <a:gd name="T61" fmla="*/ 171 h 109"/>
                <a:gd name="T62" fmla="*/ 10 w 53"/>
                <a:gd name="T63" fmla="*/ 175 h 109"/>
                <a:gd name="T64" fmla="*/ 33 w 53"/>
                <a:gd name="T65" fmla="*/ 175 h 109"/>
                <a:gd name="T66" fmla="*/ 88 w 53"/>
                <a:gd name="T67" fmla="*/ 162 h 109"/>
                <a:gd name="T68" fmla="*/ 67 w 53"/>
                <a:gd name="T69" fmla="*/ 166 h 109"/>
                <a:gd name="T70" fmla="*/ 88 w 53"/>
                <a:gd name="T71" fmla="*/ 166 h 109"/>
                <a:gd name="T72" fmla="*/ 61 w 53"/>
                <a:gd name="T73" fmla="*/ 162 h 109"/>
                <a:gd name="T74" fmla="*/ 39 w 53"/>
                <a:gd name="T75" fmla="*/ 166 h 109"/>
                <a:gd name="T76" fmla="*/ 61 w 53"/>
                <a:gd name="T77" fmla="*/ 166 h 109"/>
                <a:gd name="T78" fmla="*/ 31 w 53"/>
                <a:gd name="T79" fmla="*/ 162 h 109"/>
                <a:gd name="T80" fmla="*/ 10 w 53"/>
                <a:gd name="T81" fmla="*/ 166 h 109"/>
                <a:gd name="T82" fmla="*/ 33 w 53"/>
                <a:gd name="T83" fmla="*/ 166 h 109"/>
                <a:gd name="T84" fmla="*/ 88 w 53"/>
                <a:gd name="T85" fmla="*/ 153 h 109"/>
                <a:gd name="T86" fmla="*/ 67 w 53"/>
                <a:gd name="T87" fmla="*/ 155 h 109"/>
                <a:gd name="T88" fmla="*/ 88 w 53"/>
                <a:gd name="T89" fmla="*/ 155 h 109"/>
                <a:gd name="T90" fmla="*/ 61 w 53"/>
                <a:gd name="T91" fmla="*/ 153 h 109"/>
                <a:gd name="T92" fmla="*/ 39 w 53"/>
                <a:gd name="T93" fmla="*/ 155 h 109"/>
                <a:gd name="T94" fmla="*/ 61 w 53"/>
                <a:gd name="T95" fmla="*/ 155 h 109"/>
                <a:gd name="T96" fmla="*/ 31 w 53"/>
                <a:gd name="T97" fmla="*/ 153 h 109"/>
                <a:gd name="T98" fmla="*/ 10 w 53"/>
                <a:gd name="T99" fmla="*/ 155 h 109"/>
                <a:gd name="T100" fmla="*/ 33 w 53"/>
                <a:gd name="T101" fmla="*/ 155 h 109"/>
                <a:gd name="T102" fmla="*/ 10 w 53"/>
                <a:gd name="T103" fmla="*/ 15 h 109"/>
                <a:gd name="T104" fmla="*/ 88 w 53"/>
                <a:gd name="T105" fmla="*/ 15 h 109"/>
                <a:gd name="T106" fmla="*/ 98 w 53"/>
                <a:gd name="T107" fmla="*/ 190 h 109"/>
                <a:gd name="T108" fmla="*/ 10 w 53"/>
                <a:gd name="T109" fmla="*/ 201 h 109"/>
                <a:gd name="T110" fmla="*/ 0 w 53"/>
                <a:gd name="T111" fmla="*/ 153 h 109"/>
                <a:gd name="T112" fmla="*/ 10 w 53"/>
                <a:gd name="T113" fmla="*/ 0 h 1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
                <a:gd name="T172" fmla="*/ 0 h 109"/>
                <a:gd name="T173" fmla="*/ 53 w 53"/>
                <a:gd name="T174" fmla="*/ 109 h 10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 h="109">
                  <a:moveTo>
                    <a:pt x="12" y="75"/>
                  </a:moveTo>
                  <a:cubicBezTo>
                    <a:pt x="12" y="75"/>
                    <a:pt x="12" y="74"/>
                    <a:pt x="11" y="74"/>
                  </a:cubicBezTo>
                  <a:cubicBezTo>
                    <a:pt x="8" y="74"/>
                    <a:pt x="8" y="74"/>
                    <a:pt x="8" y="74"/>
                  </a:cubicBezTo>
                  <a:cubicBezTo>
                    <a:pt x="7" y="74"/>
                    <a:pt x="7" y="75"/>
                    <a:pt x="7" y="75"/>
                  </a:cubicBezTo>
                  <a:cubicBezTo>
                    <a:pt x="7" y="79"/>
                    <a:pt x="7" y="79"/>
                    <a:pt x="7" y="79"/>
                  </a:cubicBezTo>
                  <a:cubicBezTo>
                    <a:pt x="7" y="79"/>
                    <a:pt x="7" y="80"/>
                    <a:pt x="8" y="80"/>
                  </a:cubicBezTo>
                  <a:cubicBezTo>
                    <a:pt x="11" y="80"/>
                    <a:pt x="11" y="80"/>
                    <a:pt x="11" y="80"/>
                  </a:cubicBezTo>
                  <a:cubicBezTo>
                    <a:pt x="12" y="80"/>
                    <a:pt x="12" y="79"/>
                    <a:pt x="12" y="79"/>
                  </a:cubicBezTo>
                  <a:lnTo>
                    <a:pt x="12" y="75"/>
                  </a:lnTo>
                  <a:close/>
                  <a:moveTo>
                    <a:pt x="14" y="63"/>
                  </a:moveTo>
                  <a:cubicBezTo>
                    <a:pt x="14" y="62"/>
                    <a:pt x="13" y="61"/>
                    <a:pt x="12" y="61"/>
                  </a:cubicBezTo>
                  <a:cubicBezTo>
                    <a:pt x="7" y="61"/>
                    <a:pt x="7" y="61"/>
                    <a:pt x="7" y="61"/>
                  </a:cubicBezTo>
                  <a:cubicBezTo>
                    <a:pt x="6" y="61"/>
                    <a:pt x="5" y="62"/>
                    <a:pt x="5" y="63"/>
                  </a:cubicBezTo>
                  <a:cubicBezTo>
                    <a:pt x="5" y="68"/>
                    <a:pt x="5" y="68"/>
                    <a:pt x="5" y="68"/>
                  </a:cubicBezTo>
                  <a:cubicBezTo>
                    <a:pt x="5" y="69"/>
                    <a:pt x="6" y="70"/>
                    <a:pt x="7" y="70"/>
                  </a:cubicBezTo>
                  <a:cubicBezTo>
                    <a:pt x="12" y="70"/>
                    <a:pt x="12" y="70"/>
                    <a:pt x="12" y="70"/>
                  </a:cubicBezTo>
                  <a:cubicBezTo>
                    <a:pt x="13" y="70"/>
                    <a:pt x="14" y="69"/>
                    <a:pt x="14" y="68"/>
                  </a:cubicBezTo>
                  <a:lnTo>
                    <a:pt x="14" y="63"/>
                  </a:lnTo>
                  <a:close/>
                  <a:moveTo>
                    <a:pt x="46" y="75"/>
                  </a:moveTo>
                  <a:cubicBezTo>
                    <a:pt x="46" y="75"/>
                    <a:pt x="46" y="74"/>
                    <a:pt x="45" y="74"/>
                  </a:cubicBezTo>
                  <a:cubicBezTo>
                    <a:pt x="42" y="74"/>
                    <a:pt x="42" y="74"/>
                    <a:pt x="42" y="74"/>
                  </a:cubicBezTo>
                  <a:cubicBezTo>
                    <a:pt x="41" y="74"/>
                    <a:pt x="41" y="75"/>
                    <a:pt x="41" y="75"/>
                  </a:cubicBezTo>
                  <a:cubicBezTo>
                    <a:pt x="41" y="79"/>
                    <a:pt x="41" y="79"/>
                    <a:pt x="41" y="79"/>
                  </a:cubicBezTo>
                  <a:cubicBezTo>
                    <a:pt x="41" y="79"/>
                    <a:pt x="41" y="80"/>
                    <a:pt x="42" y="80"/>
                  </a:cubicBezTo>
                  <a:cubicBezTo>
                    <a:pt x="45" y="80"/>
                    <a:pt x="45" y="80"/>
                    <a:pt x="45" y="80"/>
                  </a:cubicBezTo>
                  <a:cubicBezTo>
                    <a:pt x="46" y="80"/>
                    <a:pt x="46" y="79"/>
                    <a:pt x="46" y="79"/>
                  </a:cubicBezTo>
                  <a:lnTo>
                    <a:pt x="46" y="75"/>
                  </a:lnTo>
                  <a:close/>
                  <a:moveTo>
                    <a:pt x="48" y="63"/>
                  </a:moveTo>
                  <a:cubicBezTo>
                    <a:pt x="48" y="62"/>
                    <a:pt x="47" y="61"/>
                    <a:pt x="46" y="61"/>
                  </a:cubicBezTo>
                  <a:cubicBezTo>
                    <a:pt x="41" y="61"/>
                    <a:pt x="41" y="61"/>
                    <a:pt x="41" y="61"/>
                  </a:cubicBezTo>
                  <a:cubicBezTo>
                    <a:pt x="40" y="61"/>
                    <a:pt x="39" y="62"/>
                    <a:pt x="39" y="63"/>
                  </a:cubicBezTo>
                  <a:cubicBezTo>
                    <a:pt x="39" y="68"/>
                    <a:pt x="39" y="68"/>
                    <a:pt x="39" y="68"/>
                  </a:cubicBezTo>
                  <a:cubicBezTo>
                    <a:pt x="39" y="69"/>
                    <a:pt x="40" y="70"/>
                    <a:pt x="41" y="70"/>
                  </a:cubicBezTo>
                  <a:cubicBezTo>
                    <a:pt x="46" y="70"/>
                    <a:pt x="46" y="70"/>
                    <a:pt x="46" y="70"/>
                  </a:cubicBezTo>
                  <a:cubicBezTo>
                    <a:pt x="47" y="70"/>
                    <a:pt x="48" y="69"/>
                    <a:pt x="48" y="68"/>
                  </a:cubicBezTo>
                  <a:lnTo>
                    <a:pt x="48" y="63"/>
                  </a:lnTo>
                  <a:close/>
                  <a:moveTo>
                    <a:pt x="26" y="65"/>
                  </a:moveTo>
                  <a:cubicBezTo>
                    <a:pt x="24" y="65"/>
                    <a:pt x="22" y="67"/>
                    <a:pt x="22" y="69"/>
                  </a:cubicBezTo>
                  <a:cubicBezTo>
                    <a:pt x="22" y="72"/>
                    <a:pt x="24" y="74"/>
                    <a:pt x="26" y="74"/>
                  </a:cubicBezTo>
                  <a:cubicBezTo>
                    <a:pt x="29" y="74"/>
                    <a:pt x="31" y="72"/>
                    <a:pt x="31" y="69"/>
                  </a:cubicBezTo>
                  <a:cubicBezTo>
                    <a:pt x="31" y="67"/>
                    <a:pt x="29" y="65"/>
                    <a:pt x="26" y="65"/>
                  </a:cubicBezTo>
                  <a:moveTo>
                    <a:pt x="35" y="69"/>
                  </a:moveTo>
                  <a:cubicBezTo>
                    <a:pt x="35" y="74"/>
                    <a:pt x="31" y="78"/>
                    <a:pt x="26" y="78"/>
                  </a:cubicBezTo>
                  <a:cubicBezTo>
                    <a:pt x="22" y="78"/>
                    <a:pt x="18" y="74"/>
                    <a:pt x="18" y="69"/>
                  </a:cubicBezTo>
                  <a:cubicBezTo>
                    <a:pt x="18" y="65"/>
                    <a:pt x="22" y="61"/>
                    <a:pt x="26" y="61"/>
                  </a:cubicBezTo>
                  <a:cubicBezTo>
                    <a:pt x="31" y="61"/>
                    <a:pt x="35" y="65"/>
                    <a:pt x="35" y="69"/>
                  </a:cubicBezTo>
                  <a:moveTo>
                    <a:pt x="48" y="99"/>
                  </a:moveTo>
                  <a:cubicBezTo>
                    <a:pt x="48" y="99"/>
                    <a:pt x="48" y="99"/>
                    <a:pt x="48" y="99"/>
                  </a:cubicBezTo>
                  <a:cubicBezTo>
                    <a:pt x="36" y="99"/>
                    <a:pt x="36" y="99"/>
                    <a:pt x="36" y="99"/>
                  </a:cubicBezTo>
                  <a:cubicBezTo>
                    <a:pt x="36" y="99"/>
                    <a:pt x="36" y="99"/>
                    <a:pt x="36" y="99"/>
                  </a:cubicBezTo>
                  <a:cubicBezTo>
                    <a:pt x="36" y="100"/>
                    <a:pt x="36" y="100"/>
                    <a:pt x="36" y="100"/>
                  </a:cubicBezTo>
                  <a:cubicBezTo>
                    <a:pt x="36" y="100"/>
                    <a:pt x="36" y="100"/>
                    <a:pt x="36" y="100"/>
                  </a:cubicBezTo>
                  <a:cubicBezTo>
                    <a:pt x="48" y="100"/>
                    <a:pt x="48" y="100"/>
                    <a:pt x="48" y="100"/>
                  </a:cubicBezTo>
                  <a:cubicBezTo>
                    <a:pt x="48" y="100"/>
                    <a:pt x="48" y="100"/>
                    <a:pt x="48" y="100"/>
                  </a:cubicBezTo>
                  <a:lnTo>
                    <a:pt x="48" y="99"/>
                  </a:lnTo>
                  <a:close/>
                  <a:moveTo>
                    <a:pt x="33" y="99"/>
                  </a:moveTo>
                  <a:cubicBezTo>
                    <a:pt x="33" y="99"/>
                    <a:pt x="33" y="99"/>
                    <a:pt x="33" y="99"/>
                  </a:cubicBezTo>
                  <a:cubicBezTo>
                    <a:pt x="21" y="99"/>
                    <a:pt x="21" y="99"/>
                    <a:pt x="21" y="99"/>
                  </a:cubicBezTo>
                  <a:cubicBezTo>
                    <a:pt x="21" y="99"/>
                    <a:pt x="21" y="99"/>
                    <a:pt x="21" y="99"/>
                  </a:cubicBezTo>
                  <a:cubicBezTo>
                    <a:pt x="21" y="100"/>
                    <a:pt x="21" y="100"/>
                    <a:pt x="21" y="100"/>
                  </a:cubicBezTo>
                  <a:cubicBezTo>
                    <a:pt x="21" y="100"/>
                    <a:pt x="21" y="100"/>
                    <a:pt x="21" y="100"/>
                  </a:cubicBezTo>
                  <a:cubicBezTo>
                    <a:pt x="33" y="100"/>
                    <a:pt x="33" y="100"/>
                    <a:pt x="33" y="100"/>
                  </a:cubicBezTo>
                  <a:cubicBezTo>
                    <a:pt x="33" y="100"/>
                    <a:pt x="33" y="100"/>
                    <a:pt x="33" y="100"/>
                  </a:cubicBezTo>
                  <a:lnTo>
                    <a:pt x="33" y="99"/>
                  </a:lnTo>
                  <a:close/>
                  <a:moveTo>
                    <a:pt x="18" y="99"/>
                  </a:moveTo>
                  <a:cubicBezTo>
                    <a:pt x="18" y="99"/>
                    <a:pt x="17" y="99"/>
                    <a:pt x="17" y="99"/>
                  </a:cubicBezTo>
                  <a:cubicBezTo>
                    <a:pt x="6" y="99"/>
                    <a:pt x="6" y="99"/>
                    <a:pt x="6" y="99"/>
                  </a:cubicBezTo>
                  <a:cubicBezTo>
                    <a:pt x="6" y="99"/>
                    <a:pt x="5" y="99"/>
                    <a:pt x="5" y="99"/>
                  </a:cubicBezTo>
                  <a:cubicBezTo>
                    <a:pt x="5" y="100"/>
                    <a:pt x="5" y="100"/>
                    <a:pt x="5" y="100"/>
                  </a:cubicBezTo>
                  <a:cubicBezTo>
                    <a:pt x="5" y="100"/>
                    <a:pt x="6" y="100"/>
                    <a:pt x="6" y="100"/>
                  </a:cubicBezTo>
                  <a:cubicBezTo>
                    <a:pt x="17" y="100"/>
                    <a:pt x="17" y="100"/>
                    <a:pt x="17" y="100"/>
                  </a:cubicBezTo>
                  <a:cubicBezTo>
                    <a:pt x="17" y="100"/>
                    <a:pt x="18" y="100"/>
                    <a:pt x="18" y="100"/>
                  </a:cubicBezTo>
                  <a:lnTo>
                    <a:pt x="18" y="99"/>
                  </a:lnTo>
                  <a:close/>
                  <a:moveTo>
                    <a:pt x="48" y="94"/>
                  </a:moveTo>
                  <a:cubicBezTo>
                    <a:pt x="48" y="94"/>
                    <a:pt x="48" y="93"/>
                    <a:pt x="48" y="93"/>
                  </a:cubicBezTo>
                  <a:cubicBezTo>
                    <a:pt x="36" y="93"/>
                    <a:pt x="36" y="93"/>
                    <a:pt x="36" y="93"/>
                  </a:cubicBezTo>
                  <a:cubicBezTo>
                    <a:pt x="36" y="93"/>
                    <a:pt x="36" y="94"/>
                    <a:pt x="36" y="94"/>
                  </a:cubicBezTo>
                  <a:cubicBezTo>
                    <a:pt x="36" y="95"/>
                    <a:pt x="36" y="95"/>
                    <a:pt x="36" y="95"/>
                  </a:cubicBezTo>
                  <a:cubicBezTo>
                    <a:pt x="36" y="95"/>
                    <a:pt x="36" y="95"/>
                    <a:pt x="36" y="95"/>
                  </a:cubicBezTo>
                  <a:cubicBezTo>
                    <a:pt x="48" y="95"/>
                    <a:pt x="48" y="95"/>
                    <a:pt x="48" y="95"/>
                  </a:cubicBezTo>
                  <a:cubicBezTo>
                    <a:pt x="48" y="95"/>
                    <a:pt x="48" y="95"/>
                    <a:pt x="48" y="95"/>
                  </a:cubicBezTo>
                  <a:lnTo>
                    <a:pt x="48" y="94"/>
                  </a:lnTo>
                  <a:close/>
                  <a:moveTo>
                    <a:pt x="33" y="94"/>
                  </a:moveTo>
                  <a:cubicBezTo>
                    <a:pt x="33" y="94"/>
                    <a:pt x="33" y="93"/>
                    <a:pt x="33" y="93"/>
                  </a:cubicBezTo>
                  <a:cubicBezTo>
                    <a:pt x="21" y="93"/>
                    <a:pt x="21" y="93"/>
                    <a:pt x="21" y="93"/>
                  </a:cubicBezTo>
                  <a:cubicBezTo>
                    <a:pt x="21" y="93"/>
                    <a:pt x="21" y="94"/>
                    <a:pt x="21" y="94"/>
                  </a:cubicBezTo>
                  <a:cubicBezTo>
                    <a:pt x="21" y="95"/>
                    <a:pt x="21" y="95"/>
                    <a:pt x="21" y="95"/>
                  </a:cubicBezTo>
                  <a:cubicBezTo>
                    <a:pt x="21" y="95"/>
                    <a:pt x="21" y="95"/>
                    <a:pt x="21" y="95"/>
                  </a:cubicBezTo>
                  <a:cubicBezTo>
                    <a:pt x="33" y="95"/>
                    <a:pt x="33" y="95"/>
                    <a:pt x="33" y="95"/>
                  </a:cubicBezTo>
                  <a:cubicBezTo>
                    <a:pt x="33" y="95"/>
                    <a:pt x="33" y="95"/>
                    <a:pt x="33" y="95"/>
                  </a:cubicBezTo>
                  <a:lnTo>
                    <a:pt x="33" y="94"/>
                  </a:lnTo>
                  <a:close/>
                  <a:moveTo>
                    <a:pt x="18" y="94"/>
                  </a:moveTo>
                  <a:cubicBezTo>
                    <a:pt x="18" y="94"/>
                    <a:pt x="17" y="93"/>
                    <a:pt x="17" y="93"/>
                  </a:cubicBezTo>
                  <a:cubicBezTo>
                    <a:pt x="6" y="93"/>
                    <a:pt x="6" y="93"/>
                    <a:pt x="6" y="93"/>
                  </a:cubicBezTo>
                  <a:cubicBezTo>
                    <a:pt x="6" y="93"/>
                    <a:pt x="5" y="94"/>
                    <a:pt x="5" y="94"/>
                  </a:cubicBezTo>
                  <a:cubicBezTo>
                    <a:pt x="5" y="95"/>
                    <a:pt x="5" y="95"/>
                    <a:pt x="5" y="95"/>
                  </a:cubicBezTo>
                  <a:cubicBezTo>
                    <a:pt x="5" y="95"/>
                    <a:pt x="6" y="95"/>
                    <a:pt x="6" y="95"/>
                  </a:cubicBezTo>
                  <a:cubicBezTo>
                    <a:pt x="17" y="95"/>
                    <a:pt x="17" y="95"/>
                    <a:pt x="17" y="95"/>
                  </a:cubicBezTo>
                  <a:cubicBezTo>
                    <a:pt x="17" y="95"/>
                    <a:pt x="18" y="95"/>
                    <a:pt x="18" y="95"/>
                  </a:cubicBezTo>
                  <a:lnTo>
                    <a:pt x="18" y="94"/>
                  </a:lnTo>
                  <a:close/>
                  <a:moveTo>
                    <a:pt x="48" y="88"/>
                  </a:moveTo>
                  <a:cubicBezTo>
                    <a:pt x="48" y="88"/>
                    <a:pt x="48" y="88"/>
                    <a:pt x="48" y="88"/>
                  </a:cubicBezTo>
                  <a:cubicBezTo>
                    <a:pt x="36" y="88"/>
                    <a:pt x="36" y="88"/>
                    <a:pt x="36" y="88"/>
                  </a:cubicBezTo>
                  <a:cubicBezTo>
                    <a:pt x="36" y="88"/>
                    <a:pt x="36" y="88"/>
                    <a:pt x="36" y="88"/>
                  </a:cubicBezTo>
                  <a:cubicBezTo>
                    <a:pt x="36" y="90"/>
                    <a:pt x="36" y="90"/>
                    <a:pt x="36" y="90"/>
                  </a:cubicBezTo>
                  <a:cubicBezTo>
                    <a:pt x="36" y="90"/>
                    <a:pt x="36" y="90"/>
                    <a:pt x="36" y="90"/>
                  </a:cubicBezTo>
                  <a:cubicBezTo>
                    <a:pt x="48" y="90"/>
                    <a:pt x="48" y="90"/>
                    <a:pt x="48" y="90"/>
                  </a:cubicBezTo>
                  <a:cubicBezTo>
                    <a:pt x="48" y="90"/>
                    <a:pt x="48" y="90"/>
                    <a:pt x="48" y="90"/>
                  </a:cubicBezTo>
                  <a:lnTo>
                    <a:pt x="48" y="88"/>
                  </a:lnTo>
                  <a:close/>
                  <a:moveTo>
                    <a:pt x="33" y="88"/>
                  </a:moveTo>
                  <a:cubicBezTo>
                    <a:pt x="33" y="88"/>
                    <a:pt x="33" y="88"/>
                    <a:pt x="33" y="88"/>
                  </a:cubicBezTo>
                  <a:cubicBezTo>
                    <a:pt x="21" y="88"/>
                    <a:pt x="21" y="88"/>
                    <a:pt x="21" y="88"/>
                  </a:cubicBezTo>
                  <a:cubicBezTo>
                    <a:pt x="21" y="88"/>
                    <a:pt x="21" y="88"/>
                    <a:pt x="21" y="88"/>
                  </a:cubicBezTo>
                  <a:cubicBezTo>
                    <a:pt x="21" y="90"/>
                    <a:pt x="21" y="90"/>
                    <a:pt x="21" y="90"/>
                  </a:cubicBezTo>
                  <a:cubicBezTo>
                    <a:pt x="21" y="90"/>
                    <a:pt x="21" y="90"/>
                    <a:pt x="21" y="90"/>
                  </a:cubicBezTo>
                  <a:cubicBezTo>
                    <a:pt x="33" y="90"/>
                    <a:pt x="33" y="90"/>
                    <a:pt x="33" y="90"/>
                  </a:cubicBezTo>
                  <a:cubicBezTo>
                    <a:pt x="33" y="90"/>
                    <a:pt x="33" y="90"/>
                    <a:pt x="33" y="90"/>
                  </a:cubicBezTo>
                  <a:lnTo>
                    <a:pt x="33" y="88"/>
                  </a:lnTo>
                  <a:close/>
                  <a:moveTo>
                    <a:pt x="18" y="88"/>
                  </a:moveTo>
                  <a:cubicBezTo>
                    <a:pt x="18" y="88"/>
                    <a:pt x="17" y="88"/>
                    <a:pt x="17" y="88"/>
                  </a:cubicBezTo>
                  <a:cubicBezTo>
                    <a:pt x="6" y="88"/>
                    <a:pt x="6" y="88"/>
                    <a:pt x="6" y="88"/>
                  </a:cubicBezTo>
                  <a:cubicBezTo>
                    <a:pt x="6" y="88"/>
                    <a:pt x="5" y="88"/>
                    <a:pt x="5" y="88"/>
                  </a:cubicBezTo>
                  <a:cubicBezTo>
                    <a:pt x="5" y="90"/>
                    <a:pt x="5" y="90"/>
                    <a:pt x="5" y="90"/>
                  </a:cubicBezTo>
                  <a:cubicBezTo>
                    <a:pt x="5" y="90"/>
                    <a:pt x="6" y="90"/>
                    <a:pt x="6" y="90"/>
                  </a:cubicBezTo>
                  <a:cubicBezTo>
                    <a:pt x="17" y="90"/>
                    <a:pt x="17" y="90"/>
                    <a:pt x="17" y="90"/>
                  </a:cubicBezTo>
                  <a:cubicBezTo>
                    <a:pt x="17" y="90"/>
                    <a:pt x="18" y="90"/>
                    <a:pt x="18" y="90"/>
                  </a:cubicBezTo>
                  <a:lnTo>
                    <a:pt x="18" y="88"/>
                  </a:lnTo>
                  <a:close/>
                  <a:moveTo>
                    <a:pt x="48" y="83"/>
                  </a:moveTo>
                  <a:cubicBezTo>
                    <a:pt x="48" y="83"/>
                    <a:pt x="48" y="83"/>
                    <a:pt x="48" y="83"/>
                  </a:cubicBezTo>
                  <a:cubicBezTo>
                    <a:pt x="36" y="83"/>
                    <a:pt x="36" y="83"/>
                    <a:pt x="36" y="83"/>
                  </a:cubicBezTo>
                  <a:cubicBezTo>
                    <a:pt x="36" y="83"/>
                    <a:pt x="36" y="83"/>
                    <a:pt x="36" y="83"/>
                  </a:cubicBezTo>
                  <a:cubicBezTo>
                    <a:pt x="36" y="84"/>
                    <a:pt x="36" y="84"/>
                    <a:pt x="36" y="84"/>
                  </a:cubicBezTo>
                  <a:cubicBezTo>
                    <a:pt x="36" y="85"/>
                    <a:pt x="36" y="85"/>
                    <a:pt x="36" y="85"/>
                  </a:cubicBezTo>
                  <a:cubicBezTo>
                    <a:pt x="48" y="85"/>
                    <a:pt x="48" y="85"/>
                    <a:pt x="48" y="85"/>
                  </a:cubicBezTo>
                  <a:cubicBezTo>
                    <a:pt x="48" y="85"/>
                    <a:pt x="48" y="85"/>
                    <a:pt x="48" y="84"/>
                  </a:cubicBezTo>
                  <a:lnTo>
                    <a:pt x="48" y="83"/>
                  </a:lnTo>
                  <a:close/>
                  <a:moveTo>
                    <a:pt x="33" y="83"/>
                  </a:moveTo>
                  <a:cubicBezTo>
                    <a:pt x="33" y="83"/>
                    <a:pt x="33" y="83"/>
                    <a:pt x="33" y="83"/>
                  </a:cubicBezTo>
                  <a:cubicBezTo>
                    <a:pt x="21" y="83"/>
                    <a:pt x="21" y="83"/>
                    <a:pt x="21" y="83"/>
                  </a:cubicBezTo>
                  <a:cubicBezTo>
                    <a:pt x="21" y="83"/>
                    <a:pt x="21" y="83"/>
                    <a:pt x="21" y="83"/>
                  </a:cubicBezTo>
                  <a:cubicBezTo>
                    <a:pt x="21" y="84"/>
                    <a:pt x="21" y="84"/>
                    <a:pt x="21" y="84"/>
                  </a:cubicBezTo>
                  <a:cubicBezTo>
                    <a:pt x="21" y="85"/>
                    <a:pt x="21" y="85"/>
                    <a:pt x="21" y="85"/>
                  </a:cubicBezTo>
                  <a:cubicBezTo>
                    <a:pt x="33" y="85"/>
                    <a:pt x="33" y="85"/>
                    <a:pt x="33" y="85"/>
                  </a:cubicBezTo>
                  <a:cubicBezTo>
                    <a:pt x="33" y="85"/>
                    <a:pt x="33" y="85"/>
                    <a:pt x="33" y="84"/>
                  </a:cubicBezTo>
                  <a:lnTo>
                    <a:pt x="33" y="83"/>
                  </a:lnTo>
                  <a:close/>
                  <a:moveTo>
                    <a:pt x="18" y="83"/>
                  </a:moveTo>
                  <a:cubicBezTo>
                    <a:pt x="18" y="83"/>
                    <a:pt x="17" y="83"/>
                    <a:pt x="17" y="83"/>
                  </a:cubicBezTo>
                  <a:cubicBezTo>
                    <a:pt x="6" y="83"/>
                    <a:pt x="6" y="83"/>
                    <a:pt x="6" y="83"/>
                  </a:cubicBezTo>
                  <a:cubicBezTo>
                    <a:pt x="6" y="83"/>
                    <a:pt x="5" y="83"/>
                    <a:pt x="5" y="83"/>
                  </a:cubicBezTo>
                  <a:cubicBezTo>
                    <a:pt x="5" y="84"/>
                    <a:pt x="5" y="84"/>
                    <a:pt x="5" y="84"/>
                  </a:cubicBezTo>
                  <a:cubicBezTo>
                    <a:pt x="5" y="85"/>
                    <a:pt x="6" y="85"/>
                    <a:pt x="6" y="85"/>
                  </a:cubicBezTo>
                  <a:cubicBezTo>
                    <a:pt x="17" y="85"/>
                    <a:pt x="17" y="85"/>
                    <a:pt x="17" y="85"/>
                  </a:cubicBezTo>
                  <a:cubicBezTo>
                    <a:pt x="17" y="85"/>
                    <a:pt x="18" y="85"/>
                    <a:pt x="18" y="84"/>
                  </a:cubicBezTo>
                  <a:lnTo>
                    <a:pt x="18" y="83"/>
                  </a:lnTo>
                  <a:close/>
                  <a:moveTo>
                    <a:pt x="48" y="8"/>
                  </a:moveTo>
                  <a:cubicBezTo>
                    <a:pt x="5" y="8"/>
                    <a:pt x="5" y="8"/>
                    <a:pt x="5" y="8"/>
                  </a:cubicBezTo>
                  <a:cubicBezTo>
                    <a:pt x="5" y="58"/>
                    <a:pt x="5" y="58"/>
                    <a:pt x="5" y="58"/>
                  </a:cubicBezTo>
                  <a:cubicBezTo>
                    <a:pt x="48" y="58"/>
                    <a:pt x="48" y="58"/>
                    <a:pt x="48" y="58"/>
                  </a:cubicBezTo>
                  <a:lnTo>
                    <a:pt x="48" y="8"/>
                  </a:lnTo>
                  <a:close/>
                  <a:moveTo>
                    <a:pt x="48" y="0"/>
                  </a:moveTo>
                  <a:cubicBezTo>
                    <a:pt x="52" y="0"/>
                    <a:pt x="53" y="5"/>
                    <a:pt x="53" y="5"/>
                  </a:cubicBezTo>
                  <a:cubicBezTo>
                    <a:pt x="53" y="5"/>
                    <a:pt x="53" y="95"/>
                    <a:pt x="53" y="103"/>
                  </a:cubicBezTo>
                  <a:cubicBezTo>
                    <a:pt x="53" y="106"/>
                    <a:pt x="50" y="108"/>
                    <a:pt x="49" y="109"/>
                  </a:cubicBezTo>
                  <a:cubicBezTo>
                    <a:pt x="48" y="109"/>
                    <a:pt x="47" y="109"/>
                    <a:pt x="47" y="109"/>
                  </a:cubicBezTo>
                  <a:cubicBezTo>
                    <a:pt x="5" y="109"/>
                    <a:pt x="5" y="109"/>
                    <a:pt x="5" y="109"/>
                  </a:cubicBezTo>
                  <a:cubicBezTo>
                    <a:pt x="2" y="108"/>
                    <a:pt x="1" y="106"/>
                    <a:pt x="0" y="105"/>
                  </a:cubicBezTo>
                  <a:cubicBezTo>
                    <a:pt x="0" y="105"/>
                    <a:pt x="0" y="103"/>
                    <a:pt x="0" y="103"/>
                  </a:cubicBezTo>
                  <a:cubicBezTo>
                    <a:pt x="0" y="83"/>
                    <a:pt x="0" y="83"/>
                    <a:pt x="0" y="83"/>
                  </a:cubicBezTo>
                  <a:cubicBezTo>
                    <a:pt x="0" y="33"/>
                    <a:pt x="0" y="33"/>
                    <a:pt x="0" y="33"/>
                  </a:cubicBezTo>
                  <a:cubicBezTo>
                    <a:pt x="0" y="5"/>
                    <a:pt x="0" y="5"/>
                    <a:pt x="0" y="5"/>
                  </a:cubicBezTo>
                  <a:cubicBezTo>
                    <a:pt x="0" y="5"/>
                    <a:pt x="0" y="0"/>
                    <a:pt x="5" y="0"/>
                  </a:cubicBezTo>
                  <a:lnTo>
                    <a:pt x="48"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6" name="Freeform 176">
              <a:extLst>
                <a:ext uri="{FF2B5EF4-FFF2-40B4-BE49-F238E27FC236}">
                  <a16:creationId xmlns:a16="http://schemas.microsoft.com/office/drawing/2014/main" id="{97EB2DDF-A8DF-2F43-AB58-E940A5507949}"/>
                </a:ext>
              </a:extLst>
            </p:cNvPr>
            <p:cNvSpPr>
              <a:spLocks/>
            </p:cNvSpPr>
            <p:nvPr/>
          </p:nvSpPr>
          <p:spPr bwMode="auto">
            <a:xfrm>
              <a:off x="786" y="2385"/>
              <a:ext cx="158" cy="101"/>
            </a:xfrm>
            <a:custGeom>
              <a:avLst/>
              <a:gdLst>
                <a:gd name="T0" fmla="*/ 193 w 117"/>
                <a:gd name="T1" fmla="*/ 0 h 74"/>
                <a:gd name="T2" fmla="*/ 140 w 117"/>
                <a:gd name="T3" fmla="*/ 0 h 74"/>
                <a:gd name="T4" fmla="*/ 135 w 117"/>
                <a:gd name="T5" fmla="*/ 14 h 74"/>
                <a:gd name="T6" fmla="*/ 192 w 117"/>
                <a:gd name="T7" fmla="*/ 14 h 74"/>
                <a:gd name="T8" fmla="*/ 192 w 117"/>
                <a:gd name="T9" fmla="*/ 124 h 74"/>
                <a:gd name="T10" fmla="*/ 20 w 117"/>
                <a:gd name="T11" fmla="*/ 124 h 74"/>
                <a:gd name="T12" fmla="*/ 20 w 117"/>
                <a:gd name="T13" fmla="*/ 14 h 74"/>
                <a:gd name="T14" fmla="*/ 68 w 117"/>
                <a:gd name="T15" fmla="*/ 14 h 74"/>
                <a:gd name="T16" fmla="*/ 62 w 117"/>
                <a:gd name="T17" fmla="*/ 0 h 74"/>
                <a:gd name="T18" fmla="*/ 20 w 117"/>
                <a:gd name="T19" fmla="*/ 0 h 74"/>
                <a:gd name="T20" fmla="*/ 0 w 117"/>
                <a:gd name="T21" fmla="*/ 19 h 74"/>
                <a:gd name="T22" fmla="*/ 0 w 117"/>
                <a:gd name="T23" fmla="*/ 119 h 74"/>
                <a:gd name="T24" fmla="*/ 20 w 117"/>
                <a:gd name="T25" fmla="*/ 138 h 74"/>
                <a:gd name="T26" fmla="*/ 193 w 117"/>
                <a:gd name="T27" fmla="*/ 138 h 74"/>
                <a:gd name="T28" fmla="*/ 213 w 117"/>
                <a:gd name="T29" fmla="*/ 119 h 74"/>
                <a:gd name="T30" fmla="*/ 213 w 117"/>
                <a:gd name="T31" fmla="*/ 19 h 74"/>
                <a:gd name="T32" fmla="*/ 193 w 117"/>
                <a:gd name="T33" fmla="*/ 0 h 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7"/>
                <a:gd name="T52" fmla="*/ 0 h 74"/>
                <a:gd name="T53" fmla="*/ 117 w 117"/>
                <a:gd name="T54" fmla="*/ 74 h 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7" h="74">
                  <a:moveTo>
                    <a:pt x="106" y="0"/>
                  </a:moveTo>
                  <a:cubicBezTo>
                    <a:pt x="77" y="0"/>
                    <a:pt x="77" y="0"/>
                    <a:pt x="77" y="0"/>
                  </a:cubicBezTo>
                  <a:cubicBezTo>
                    <a:pt x="74" y="7"/>
                    <a:pt x="74" y="7"/>
                    <a:pt x="74" y="7"/>
                  </a:cubicBezTo>
                  <a:cubicBezTo>
                    <a:pt x="105" y="7"/>
                    <a:pt x="105" y="7"/>
                    <a:pt x="105" y="7"/>
                  </a:cubicBezTo>
                  <a:cubicBezTo>
                    <a:pt x="105" y="67"/>
                    <a:pt x="105" y="67"/>
                    <a:pt x="105" y="67"/>
                  </a:cubicBezTo>
                  <a:cubicBezTo>
                    <a:pt x="11" y="67"/>
                    <a:pt x="11" y="67"/>
                    <a:pt x="11" y="67"/>
                  </a:cubicBezTo>
                  <a:cubicBezTo>
                    <a:pt x="11" y="7"/>
                    <a:pt x="11" y="7"/>
                    <a:pt x="11" y="7"/>
                  </a:cubicBezTo>
                  <a:cubicBezTo>
                    <a:pt x="37" y="7"/>
                    <a:pt x="37" y="7"/>
                    <a:pt x="37" y="7"/>
                  </a:cubicBezTo>
                  <a:cubicBezTo>
                    <a:pt x="34" y="0"/>
                    <a:pt x="34" y="0"/>
                    <a:pt x="34" y="0"/>
                  </a:cubicBezTo>
                  <a:cubicBezTo>
                    <a:pt x="11" y="0"/>
                    <a:pt x="11" y="0"/>
                    <a:pt x="11" y="0"/>
                  </a:cubicBezTo>
                  <a:cubicBezTo>
                    <a:pt x="5" y="0"/>
                    <a:pt x="0" y="4"/>
                    <a:pt x="0" y="10"/>
                  </a:cubicBezTo>
                  <a:cubicBezTo>
                    <a:pt x="0" y="64"/>
                    <a:pt x="0" y="64"/>
                    <a:pt x="0" y="64"/>
                  </a:cubicBezTo>
                  <a:cubicBezTo>
                    <a:pt x="0" y="69"/>
                    <a:pt x="5" y="74"/>
                    <a:pt x="11" y="74"/>
                  </a:cubicBezTo>
                  <a:cubicBezTo>
                    <a:pt x="106" y="74"/>
                    <a:pt x="106" y="74"/>
                    <a:pt x="106" y="74"/>
                  </a:cubicBezTo>
                  <a:cubicBezTo>
                    <a:pt x="112" y="74"/>
                    <a:pt x="117" y="69"/>
                    <a:pt x="117" y="64"/>
                  </a:cubicBezTo>
                  <a:cubicBezTo>
                    <a:pt x="117" y="10"/>
                    <a:pt x="117" y="10"/>
                    <a:pt x="117" y="10"/>
                  </a:cubicBezTo>
                  <a:cubicBezTo>
                    <a:pt x="117" y="4"/>
                    <a:pt x="112" y="0"/>
                    <a:pt x="106"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7" name="Freeform 177">
              <a:extLst>
                <a:ext uri="{FF2B5EF4-FFF2-40B4-BE49-F238E27FC236}">
                  <a16:creationId xmlns:a16="http://schemas.microsoft.com/office/drawing/2014/main" id="{E84BFB3D-4BDB-044C-B5C9-D7482DC99C12}"/>
                </a:ext>
              </a:extLst>
            </p:cNvPr>
            <p:cNvSpPr>
              <a:spLocks noEditPoints="1"/>
            </p:cNvSpPr>
            <p:nvPr/>
          </p:nvSpPr>
          <p:spPr bwMode="auto">
            <a:xfrm>
              <a:off x="808" y="2272"/>
              <a:ext cx="106" cy="160"/>
            </a:xfrm>
            <a:custGeom>
              <a:avLst/>
              <a:gdLst>
                <a:gd name="T0" fmla="*/ 72 w 79"/>
                <a:gd name="T1" fmla="*/ 0 h 117"/>
                <a:gd name="T2" fmla="*/ 0 w 79"/>
                <a:gd name="T3" fmla="*/ 72 h 117"/>
                <a:gd name="T4" fmla="*/ 38 w 79"/>
                <a:gd name="T5" fmla="*/ 138 h 117"/>
                <a:gd name="T6" fmla="*/ 72 w 79"/>
                <a:gd name="T7" fmla="*/ 219 h 117"/>
                <a:gd name="T8" fmla="*/ 106 w 79"/>
                <a:gd name="T9" fmla="*/ 138 h 117"/>
                <a:gd name="T10" fmla="*/ 142 w 79"/>
                <a:gd name="T11" fmla="*/ 72 h 117"/>
                <a:gd name="T12" fmla="*/ 72 w 79"/>
                <a:gd name="T13" fmla="*/ 0 h 117"/>
                <a:gd name="T14" fmla="*/ 90 w 79"/>
                <a:gd name="T15" fmla="*/ 75 h 117"/>
                <a:gd name="T16" fmla="*/ 99 w 79"/>
                <a:gd name="T17" fmla="*/ 111 h 117"/>
                <a:gd name="T18" fmla="*/ 72 w 79"/>
                <a:gd name="T19" fmla="*/ 90 h 117"/>
                <a:gd name="T20" fmla="*/ 43 w 79"/>
                <a:gd name="T21" fmla="*/ 111 h 117"/>
                <a:gd name="T22" fmla="*/ 54 w 79"/>
                <a:gd name="T23" fmla="*/ 75 h 117"/>
                <a:gd name="T24" fmla="*/ 25 w 79"/>
                <a:gd name="T25" fmla="*/ 55 h 117"/>
                <a:gd name="T26" fmla="*/ 59 w 79"/>
                <a:gd name="T27" fmla="*/ 52 h 117"/>
                <a:gd name="T28" fmla="*/ 72 w 79"/>
                <a:gd name="T29" fmla="*/ 19 h 117"/>
                <a:gd name="T30" fmla="*/ 83 w 79"/>
                <a:gd name="T31" fmla="*/ 52 h 117"/>
                <a:gd name="T32" fmla="*/ 117 w 79"/>
                <a:gd name="T33" fmla="*/ 55 h 117"/>
                <a:gd name="T34" fmla="*/ 90 w 79"/>
                <a:gd name="T35" fmla="*/ 75 h 1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
                <a:gd name="T55" fmla="*/ 0 h 117"/>
                <a:gd name="T56" fmla="*/ 79 w 79"/>
                <a:gd name="T57" fmla="*/ 117 h 1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 h="117">
                  <a:moveTo>
                    <a:pt x="40" y="0"/>
                  </a:moveTo>
                  <a:cubicBezTo>
                    <a:pt x="18" y="0"/>
                    <a:pt x="0" y="17"/>
                    <a:pt x="0" y="39"/>
                  </a:cubicBezTo>
                  <a:cubicBezTo>
                    <a:pt x="0" y="54"/>
                    <a:pt x="8" y="67"/>
                    <a:pt x="21" y="74"/>
                  </a:cubicBezTo>
                  <a:cubicBezTo>
                    <a:pt x="40" y="117"/>
                    <a:pt x="40" y="117"/>
                    <a:pt x="40" y="117"/>
                  </a:cubicBezTo>
                  <a:cubicBezTo>
                    <a:pt x="59" y="74"/>
                    <a:pt x="59" y="74"/>
                    <a:pt x="59" y="74"/>
                  </a:cubicBezTo>
                  <a:cubicBezTo>
                    <a:pt x="71" y="67"/>
                    <a:pt x="79" y="54"/>
                    <a:pt x="79" y="39"/>
                  </a:cubicBezTo>
                  <a:cubicBezTo>
                    <a:pt x="79" y="17"/>
                    <a:pt x="61" y="0"/>
                    <a:pt x="40" y="0"/>
                  </a:cubicBezTo>
                  <a:close/>
                  <a:moveTo>
                    <a:pt x="50" y="40"/>
                  </a:moveTo>
                  <a:cubicBezTo>
                    <a:pt x="55" y="59"/>
                    <a:pt x="55" y="59"/>
                    <a:pt x="55" y="59"/>
                  </a:cubicBezTo>
                  <a:cubicBezTo>
                    <a:pt x="40" y="48"/>
                    <a:pt x="40" y="48"/>
                    <a:pt x="40" y="48"/>
                  </a:cubicBezTo>
                  <a:cubicBezTo>
                    <a:pt x="24" y="59"/>
                    <a:pt x="24" y="59"/>
                    <a:pt x="24" y="59"/>
                  </a:cubicBezTo>
                  <a:cubicBezTo>
                    <a:pt x="30" y="40"/>
                    <a:pt x="30" y="40"/>
                    <a:pt x="30" y="40"/>
                  </a:cubicBezTo>
                  <a:cubicBezTo>
                    <a:pt x="14" y="29"/>
                    <a:pt x="14" y="29"/>
                    <a:pt x="14" y="29"/>
                  </a:cubicBezTo>
                  <a:cubicBezTo>
                    <a:pt x="33" y="28"/>
                    <a:pt x="33" y="28"/>
                    <a:pt x="33" y="28"/>
                  </a:cubicBezTo>
                  <a:cubicBezTo>
                    <a:pt x="40" y="10"/>
                    <a:pt x="40" y="10"/>
                    <a:pt x="40" y="10"/>
                  </a:cubicBezTo>
                  <a:cubicBezTo>
                    <a:pt x="46" y="28"/>
                    <a:pt x="46" y="28"/>
                    <a:pt x="46" y="28"/>
                  </a:cubicBezTo>
                  <a:cubicBezTo>
                    <a:pt x="65" y="29"/>
                    <a:pt x="65" y="29"/>
                    <a:pt x="65" y="29"/>
                  </a:cubicBezTo>
                  <a:lnTo>
                    <a:pt x="50" y="4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8" name="Freeform 178">
              <a:extLst>
                <a:ext uri="{FF2B5EF4-FFF2-40B4-BE49-F238E27FC236}">
                  <a16:creationId xmlns:a16="http://schemas.microsoft.com/office/drawing/2014/main" id="{9E6F1AE7-6789-E241-BFAD-4A536C1AE868}"/>
                </a:ext>
              </a:extLst>
            </p:cNvPr>
            <p:cNvSpPr>
              <a:spLocks/>
            </p:cNvSpPr>
            <p:nvPr/>
          </p:nvSpPr>
          <p:spPr bwMode="auto">
            <a:xfrm>
              <a:off x="809" y="2406"/>
              <a:ext cx="116" cy="66"/>
            </a:xfrm>
            <a:custGeom>
              <a:avLst/>
              <a:gdLst>
                <a:gd name="T0" fmla="*/ 139 w 86"/>
                <a:gd name="T1" fmla="*/ 5 h 49"/>
                <a:gd name="T2" fmla="*/ 136 w 86"/>
                <a:gd name="T3" fmla="*/ 7 h 49"/>
                <a:gd name="T4" fmla="*/ 115 w 86"/>
                <a:gd name="T5" fmla="*/ 43 h 49"/>
                <a:gd name="T6" fmla="*/ 85 w 86"/>
                <a:gd name="T7" fmla="*/ 53 h 49"/>
                <a:gd name="T8" fmla="*/ 69 w 86"/>
                <a:gd name="T9" fmla="*/ 48 h 49"/>
                <a:gd name="T10" fmla="*/ 46 w 86"/>
                <a:gd name="T11" fmla="*/ 62 h 49"/>
                <a:gd name="T12" fmla="*/ 47 w 86"/>
                <a:gd name="T13" fmla="*/ 63 h 49"/>
                <a:gd name="T14" fmla="*/ 11 w 86"/>
                <a:gd name="T15" fmla="*/ 74 h 49"/>
                <a:gd name="T16" fmla="*/ 7 w 86"/>
                <a:gd name="T17" fmla="*/ 77 h 49"/>
                <a:gd name="T18" fmla="*/ 0 w 86"/>
                <a:gd name="T19" fmla="*/ 89 h 49"/>
                <a:gd name="T20" fmla="*/ 11 w 86"/>
                <a:gd name="T21" fmla="*/ 89 h 49"/>
                <a:gd name="T22" fmla="*/ 15 w 86"/>
                <a:gd name="T23" fmla="*/ 84 h 49"/>
                <a:gd name="T24" fmla="*/ 54 w 86"/>
                <a:gd name="T25" fmla="*/ 71 h 49"/>
                <a:gd name="T26" fmla="*/ 69 w 86"/>
                <a:gd name="T27" fmla="*/ 74 h 49"/>
                <a:gd name="T28" fmla="*/ 93 w 86"/>
                <a:gd name="T29" fmla="*/ 62 h 49"/>
                <a:gd name="T30" fmla="*/ 93 w 86"/>
                <a:gd name="T31" fmla="*/ 59 h 49"/>
                <a:gd name="T32" fmla="*/ 119 w 86"/>
                <a:gd name="T33" fmla="*/ 53 h 49"/>
                <a:gd name="T34" fmla="*/ 120 w 86"/>
                <a:gd name="T35" fmla="*/ 51 h 49"/>
                <a:gd name="T36" fmla="*/ 144 w 86"/>
                <a:gd name="T37" fmla="*/ 12 h 49"/>
                <a:gd name="T38" fmla="*/ 156 w 86"/>
                <a:gd name="T39" fmla="*/ 9 h 49"/>
                <a:gd name="T40" fmla="*/ 156 w 86"/>
                <a:gd name="T41" fmla="*/ 0 h 49"/>
                <a:gd name="T42" fmla="*/ 139 w 86"/>
                <a:gd name="T43" fmla="*/ 5 h 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49"/>
                <a:gd name="T68" fmla="*/ 86 w 86"/>
                <a:gd name="T69" fmla="*/ 49 h 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49">
                  <a:moveTo>
                    <a:pt x="76" y="3"/>
                  </a:moveTo>
                  <a:cubicBezTo>
                    <a:pt x="76" y="3"/>
                    <a:pt x="75" y="3"/>
                    <a:pt x="75" y="4"/>
                  </a:cubicBezTo>
                  <a:cubicBezTo>
                    <a:pt x="63" y="24"/>
                    <a:pt x="63" y="24"/>
                    <a:pt x="63" y="24"/>
                  </a:cubicBezTo>
                  <a:cubicBezTo>
                    <a:pt x="47" y="29"/>
                    <a:pt x="47" y="29"/>
                    <a:pt x="47" y="29"/>
                  </a:cubicBezTo>
                  <a:cubicBezTo>
                    <a:pt x="45" y="28"/>
                    <a:pt x="42" y="27"/>
                    <a:pt x="38" y="27"/>
                  </a:cubicBezTo>
                  <a:cubicBezTo>
                    <a:pt x="31" y="27"/>
                    <a:pt x="25" y="30"/>
                    <a:pt x="25" y="34"/>
                  </a:cubicBezTo>
                  <a:cubicBezTo>
                    <a:pt x="25" y="35"/>
                    <a:pt x="26" y="35"/>
                    <a:pt x="26" y="35"/>
                  </a:cubicBezTo>
                  <a:cubicBezTo>
                    <a:pt x="6" y="41"/>
                    <a:pt x="6" y="41"/>
                    <a:pt x="6" y="41"/>
                  </a:cubicBezTo>
                  <a:cubicBezTo>
                    <a:pt x="5" y="41"/>
                    <a:pt x="5" y="42"/>
                    <a:pt x="4" y="42"/>
                  </a:cubicBezTo>
                  <a:cubicBezTo>
                    <a:pt x="0" y="49"/>
                    <a:pt x="0" y="49"/>
                    <a:pt x="0" y="49"/>
                  </a:cubicBezTo>
                  <a:cubicBezTo>
                    <a:pt x="6" y="49"/>
                    <a:pt x="6" y="49"/>
                    <a:pt x="6" y="49"/>
                  </a:cubicBezTo>
                  <a:cubicBezTo>
                    <a:pt x="8" y="46"/>
                    <a:pt x="8" y="46"/>
                    <a:pt x="8" y="46"/>
                  </a:cubicBezTo>
                  <a:cubicBezTo>
                    <a:pt x="30" y="39"/>
                    <a:pt x="30" y="39"/>
                    <a:pt x="30" y="39"/>
                  </a:cubicBezTo>
                  <a:cubicBezTo>
                    <a:pt x="32" y="40"/>
                    <a:pt x="35" y="41"/>
                    <a:pt x="38" y="41"/>
                  </a:cubicBezTo>
                  <a:cubicBezTo>
                    <a:pt x="45" y="41"/>
                    <a:pt x="51" y="38"/>
                    <a:pt x="51" y="34"/>
                  </a:cubicBezTo>
                  <a:cubicBezTo>
                    <a:pt x="51" y="34"/>
                    <a:pt x="51" y="33"/>
                    <a:pt x="51" y="33"/>
                  </a:cubicBezTo>
                  <a:cubicBezTo>
                    <a:pt x="65" y="29"/>
                    <a:pt x="65" y="29"/>
                    <a:pt x="65" y="29"/>
                  </a:cubicBezTo>
                  <a:cubicBezTo>
                    <a:pt x="66" y="29"/>
                    <a:pt x="66" y="28"/>
                    <a:pt x="66" y="28"/>
                  </a:cubicBezTo>
                  <a:cubicBezTo>
                    <a:pt x="79" y="7"/>
                    <a:pt x="79" y="7"/>
                    <a:pt x="79" y="7"/>
                  </a:cubicBezTo>
                  <a:cubicBezTo>
                    <a:pt x="86" y="5"/>
                    <a:pt x="86" y="5"/>
                    <a:pt x="86" y="5"/>
                  </a:cubicBezTo>
                  <a:cubicBezTo>
                    <a:pt x="86" y="0"/>
                    <a:pt x="86" y="0"/>
                    <a:pt x="86" y="0"/>
                  </a:cubicBezTo>
                  <a:lnTo>
                    <a:pt x="76" y="3"/>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399" name="Freeform 179">
              <a:extLst>
                <a:ext uri="{FF2B5EF4-FFF2-40B4-BE49-F238E27FC236}">
                  <a16:creationId xmlns:a16="http://schemas.microsoft.com/office/drawing/2014/main" id="{C17576B6-D504-144A-B115-732CD24DCA4F}"/>
                </a:ext>
              </a:extLst>
            </p:cNvPr>
            <p:cNvSpPr>
              <a:spLocks/>
            </p:cNvSpPr>
            <p:nvPr/>
          </p:nvSpPr>
          <p:spPr bwMode="auto">
            <a:xfrm>
              <a:off x="866" y="1663"/>
              <a:ext cx="93" cy="58"/>
            </a:xfrm>
            <a:custGeom>
              <a:avLst/>
              <a:gdLst>
                <a:gd name="T0" fmla="*/ 120 w 69"/>
                <a:gd name="T1" fmla="*/ 0 h 43"/>
                <a:gd name="T2" fmla="*/ 5 w 69"/>
                <a:gd name="T3" fmla="*/ 0 h 43"/>
                <a:gd name="T4" fmla="*/ 0 w 69"/>
                <a:gd name="T5" fmla="*/ 5 h 43"/>
                <a:gd name="T6" fmla="*/ 0 w 69"/>
                <a:gd name="T7" fmla="*/ 73 h 43"/>
                <a:gd name="T8" fmla="*/ 5 w 69"/>
                <a:gd name="T9" fmla="*/ 78 h 43"/>
                <a:gd name="T10" fmla="*/ 120 w 69"/>
                <a:gd name="T11" fmla="*/ 78 h 43"/>
                <a:gd name="T12" fmla="*/ 125 w 69"/>
                <a:gd name="T13" fmla="*/ 73 h 43"/>
                <a:gd name="T14" fmla="*/ 125 w 69"/>
                <a:gd name="T15" fmla="*/ 5 h 43"/>
                <a:gd name="T16" fmla="*/ 120 w 69"/>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43"/>
                <a:gd name="T29" fmla="*/ 69 w 69"/>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43">
                  <a:moveTo>
                    <a:pt x="66" y="0"/>
                  </a:moveTo>
                  <a:cubicBezTo>
                    <a:pt x="3" y="0"/>
                    <a:pt x="3" y="0"/>
                    <a:pt x="3" y="0"/>
                  </a:cubicBezTo>
                  <a:cubicBezTo>
                    <a:pt x="1" y="0"/>
                    <a:pt x="0" y="1"/>
                    <a:pt x="0" y="3"/>
                  </a:cubicBezTo>
                  <a:cubicBezTo>
                    <a:pt x="0" y="40"/>
                    <a:pt x="0" y="40"/>
                    <a:pt x="0" y="40"/>
                  </a:cubicBezTo>
                  <a:cubicBezTo>
                    <a:pt x="0" y="41"/>
                    <a:pt x="1" y="43"/>
                    <a:pt x="3" y="43"/>
                  </a:cubicBezTo>
                  <a:cubicBezTo>
                    <a:pt x="66" y="43"/>
                    <a:pt x="66" y="43"/>
                    <a:pt x="66" y="43"/>
                  </a:cubicBezTo>
                  <a:cubicBezTo>
                    <a:pt x="68" y="43"/>
                    <a:pt x="69" y="41"/>
                    <a:pt x="69" y="40"/>
                  </a:cubicBezTo>
                  <a:cubicBezTo>
                    <a:pt x="69" y="3"/>
                    <a:pt x="69" y="3"/>
                    <a:pt x="69" y="3"/>
                  </a:cubicBezTo>
                  <a:cubicBezTo>
                    <a:pt x="69" y="1"/>
                    <a:pt x="68" y="0"/>
                    <a:pt x="66"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0" name="Oval 180">
              <a:extLst>
                <a:ext uri="{FF2B5EF4-FFF2-40B4-BE49-F238E27FC236}">
                  <a16:creationId xmlns:a16="http://schemas.microsoft.com/office/drawing/2014/main" id="{7AD9C40B-9598-1D49-9DBA-0D2D5AD82A83}"/>
                </a:ext>
              </a:extLst>
            </p:cNvPr>
            <p:cNvSpPr>
              <a:spLocks noChangeArrowheads="1"/>
            </p:cNvSpPr>
            <p:nvPr/>
          </p:nvSpPr>
          <p:spPr bwMode="auto">
            <a:xfrm>
              <a:off x="877" y="1615"/>
              <a:ext cx="17" cy="17"/>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01" name="Oval 181">
              <a:extLst>
                <a:ext uri="{FF2B5EF4-FFF2-40B4-BE49-F238E27FC236}">
                  <a16:creationId xmlns:a16="http://schemas.microsoft.com/office/drawing/2014/main" id="{5748D0FC-D692-EC46-BD97-AA438B40FA7C}"/>
                </a:ext>
              </a:extLst>
            </p:cNvPr>
            <p:cNvSpPr>
              <a:spLocks noChangeArrowheads="1"/>
            </p:cNvSpPr>
            <p:nvPr/>
          </p:nvSpPr>
          <p:spPr bwMode="auto">
            <a:xfrm>
              <a:off x="931" y="1615"/>
              <a:ext cx="17" cy="17"/>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02" name="Freeform 182">
              <a:extLst>
                <a:ext uri="{FF2B5EF4-FFF2-40B4-BE49-F238E27FC236}">
                  <a16:creationId xmlns:a16="http://schemas.microsoft.com/office/drawing/2014/main" id="{BD7DA870-0C90-514E-9591-6A1B3953E870}"/>
                </a:ext>
              </a:extLst>
            </p:cNvPr>
            <p:cNvSpPr>
              <a:spLocks noEditPoints="1"/>
            </p:cNvSpPr>
            <p:nvPr/>
          </p:nvSpPr>
          <p:spPr bwMode="auto">
            <a:xfrm>
              <a:off x="851" y="1589"/>
              <a:ext cx="123" cy="68"/>
            </a:xfrm>
            <a:custGeom>
              <a:avLst/>
              <a:gdLst>
                <a:gd name="T0" fmla="*/ 120 w 91"/>
                <a:gd name="T1" fmla="*/ 0 h 50"/>
                <a:gd name="T2" fmla="*/ 84 w 91"/>
                <a:gd name="T3" fmla="*/ 16 h 50"/>
                <a:gd name="T4" fmla="*/ 47 w 91"/>
                <a:gd name="T5" fmla="*/ 0 h 50"/>
                <a:gd name="T6" fmla="*/ 0 w 91"/>
                <a:gd name="T7" fmla="*/ 46 h 50"/>
                <a:gd name="T8" fmla="*/ 47 w 91"/>
                <a:gd name="T9" fmla="*/ 92 h 50"/>
                <a:gd name="T10" fmla="*/ 120 w 91"/>
                <a:gd name="T11" fmla="*/ 92 h 50"/>
                <a:gd name="T12" fmla="*/ 166 w 91"/>
                <a:gd name="T13" fmla="*/ 46 h 50"/>
                <a:gd name="T14" fmla="*/ 120 w 91"/>
                <a:gd name="T15" fmla="*/ 0 h 50"/>
                <a:gd name="T16" fmla="*/ 47 w 91"/>
                <a:gd name="T17" fmla="*/ 71 h 50"/>
                <a:gd name="T18" fmla="*/ 24 w 91"/>
                <a:gd name="T19" fmla="*/ 46 h 50"/>
                <a:gd name="T20" fmla="*/ 47 w 91"/>
                <a:gd name="T21" fmla="*/ 22 h 50"/>
                <a:gd name="T22" fmla="*/ 69 w 91"/>
                <a:gd name="T23" fmla="*/ 46 h 50"/>
                <a:gd name="T24" fmla="*/ 47 w 91"/>
                <a:gd name="T25" fmla="*/ 71 h 50"/>
                <a:gd name="T26" fmla="*/ 120 w 91"/>
                <a:gd name="T27" fmla="*/ 71 h 50"/>
                <a:gd name="T28" fmla="*/ 97 w 91"/>
                <a:gd name="T29" fmla="*/ 46 h 50"/>
                <a:gd name="T30" fmla="*/ 120 w 91"/>
                <a:gd name="T31" fmla="*/ 22 h 50"/>
                <a:gd name="T32" fmla="*/ 142 w 91"/>
                <a:gd name="T33" fmla="*/ 46 h 50"/>
                <a:gd name="T34" fmla="*/ 120 w 91"/>
                <a:gd name="T35" fmla="*/ 71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1"/>
                <a:gd name="T55" fmla="*/ 0 h 50"/>
                <a:gd name="T56" fmla="*/ 91 w 91"/>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1" h="50">
                  <a:moveTo>
                    <a:pt x="66" y="0"/>
                  </a:moveTo>
                  <a:cubicBezTo>
                    <a:pt x="57" y="0"/>
                    <a:pt x="50" y="3"/>
                    <a:pt x="46" y="9"/>
                  </a:cubicBezTo>
                  <a:cubicBezTo>
                    <a:pt x="41" y="3"/>
                    <a:pt x="34" y="0"/>
                    <a:pt x="26" y="0"/>
                  </a:cubicBezTo>
                  <a:cubicBezTo>
                    <a:pt x="12" y="0"/>
                    <a:pt x="0" y="11"/>
                    <a:pt x="0" y="25"/>
                  </a:cubicBezTo>
                  <a:cubicBezTo>
                    <a:pt x="0" y="39"/>
                    <a:pt x="12" y="50"/>
                    <a:pt x="26" y="50"/>
                  </a:cubicBezTo>
                  <a:cubicBezTo>
                    <a:pt x="66" y="50"/>
                    <a:pt x="66" y="50"/>
                    <a:pt x="66" y="50"/>
                  </a:cubicBezTo>
                  <a:cubicBezTo>
                    <a:pt x="80" y="50"/>
                    <a:pt x="91" y="39"/>
                    <a:pt x="91" y="25"/>
                  </a:cubicBezTo>
                  <a:cubicBezTo>
                    <a:pt x="91" y="11"/>
                    <a:pt x="80" y="0"/>
                    <a:pt x="66" y="0"/>
                  </a:cubicBezTo>
                  <a:close/>
                  <a:moveTo>
                    <a:pt x="26" y="38"/>
                  </a:moveTo>
                  <a:cubicBezTo>
                    <a:pt x="19" y="38"/>
                    <a:pt x="13" y="32"/>
                    <a:pt x="13" y="25"/>
                  </a:cubicBezTo>
                  <a:cubicBezTo>
                    <a:pt x="13" y="18"/>
                    <a:pt x="19" y="12"/>
                    <a:pt x="26" y="12"/>
                  </a:cubicBezTo>
                  <a:cubicBezTo>
                    <a:pt x="33" y="12"/>
                    <a:pt x="38" y="18"/>
                    <a:pt x="38" y="25"/>
                  </a:cubicBezTo>
                  <a:cubicBezTo>
                    <a:pt x="38" y="32"/>
                    <a:pt x="33" y="38"/>
                    <a:pt x="26" y="38"/>
                  </a:cubicBezTo>
                  <a:close/>
                  <a:moveTo>
                    <a:pt x="66" y="38"/>
                  </a:moveTo>
                  <a:cubicBezTo>
                    <a:pt x="59" y="38"/>
                    <a:pt x="53" y="32"/>
                    <a:pt x="53" y="25"/>
                  </a:cubicBezTo>
                  <a:cubicBezTo>
                    <a:pt x="53" y="18"/>
                    <a:pt x="59" y="12"/>
                    <a:pt x="66" y="12"/>
                  </a:cubicBezTo>
                  <a:cubicBezTo>
                    <a:pt x="73" y="12"/>
                    <a:pt x="78" y="18"/>
                    <a:pt x="78" y="25"/>
                  </a:cubicBezTo>
                  <a:cubicBezTo>
                    <a:pt x="78" y="32"/>
                    <a:pt x="73" y="38"/>
                    <a:pt x="66" y="38"/>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3" name="Freeform 183">
              <a:extLst>
                <a:ext uri="{FF2B5EF4-FFF2-40B4-BE49-F238E27FC236}">
                  <a16:creationId xmlns:a16="http://schemas.microsoft.com/office/drawing/2014/main" id="{88B7AE30-2BE0-644A-AA4C-61E8EB0F2192}"/>
                </a:ext>
              </a:extLst>
            </p:cNvPr>
            <p:cNvSpPr>
              <a:spLocks/>
            </p:cNvSpPr>
            <p:nvPr/>
          </p:nvSpPr>
          <p:spPr bwMode="auto">
            <a:xfrm>
              <a:off x="965" y="1663"/>
              <a:ext cx="47" cy="58"/>
            </a:xfrm>
            <a:custGeom>
              <a:avLst/>
              <a:gdLst>
                <a:gd name="T0" fmla="*/ 59 w 35"/>
                <a:gd name="T1" fmla="*/ 0 h 43"/>
                <a:gd name="T2" fmla="*/ 5 w 35"/>
                <a:gd name="T3" fmla="*/ 18 h 43"/>
                <a:gd name="T4" fmla="*/ 0 w 35"/>
                <a:gd name="T5" fmla="*/ 24 h 43"/>
                <a:gd name="T6" fmla="*/ 0 w 35"/>
                <a:gd name="T7" fmla="*/ 54 h 43"/>
                <a:gd name="T8" fmla="*/ 5 w 35"/>
                <a:gd name="T9" fmla="*/ 61 h 43"/>
                <a:gd name="T10" fmla="*/ 59 w 35"/>
                <a:gd name="T11" fmla="*/ 78 h 43"/>
                <a:gd name="T12" fmla="*/ 63 w 35"/>
                <a:gd name="T13" fmla="*/ 74 h 43"/>
                <a:gd name="T14" fmla="*/ 63 w 35"/>
                <a:gd name="T15" fmla="*/ 51 h 43"/>
                <a:gd name="T16" fmla="*/ 63 w 35"/>
                <a:gd name="T17" fmla="*/ 43 h 43"/>
                <a:gd name="T18" fmla="*/ 63 w 35"/>
                <a:gd name="T19" fmla="*/ 35 h 43"/>
                <a:gd name="T20" fmla="*/ 63 w 35"/>
                <a:gd name="T21" fmla="*/ 26 h 43"/>
                <a:gd name="T22" fmla="*/ 63 w 35"/>
                <a:gd name="T23" fmla="*/ 4 h 43"/>
                <a:gd name="T24" fmla="*/ 59 w 35"/>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43"/>
                <a:gd name="T41" fmla="*/ 35 w 35"/>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43">
                  <a:moveTo>
                    <a:pt x="33" y="0"/>
                  </a:moveTo>
                  <a:cubicBezTo>
                    <a:pt x="3" y="10"/>
                    <a:pt x="3" y="10"/>
                    <a:pt x="3" y="10"/>
                  </a:cubicBezTo>
                  <a:cubicBezTo>
                    <a:pt x="1" y="10"/>
                    <a:pt x="0" y="11"/>
                    <a:pt x="0" y="13"/>
                  </a:cubicBezTo>
                  <a:cubicBezTo>
                    <a:pt x="0" y="30"/>
                    <a:pt x="0" y="30"/>
                    <a:pt x="0" y="30"/>
                  </a:cubicBezTo>
                  <a:cubicBezTo>
                    <a:pt x="0" y="31"/>
                    <a:pt x="1" y="33"/>
                    <a:pt x="3" y="33"/>
                  </a:cubicBezTo>
                  <a:cubicBezTo>
                    <a:pt x="33" y="43"/>
                    <a:pt x="33" y="43"/>
                    <a:pt x="33" y="43"/>
                  </a:cubicBezTo>
                  <a:cubicBezTo>
                    <a:pt x="34" y="43"/>
                    <a:pt x="35" y="42"/>
                    <a:pt x="35" y="41"/>
                  </a:cubicBezTo>
                  <a:cubicBezTo>
                    <a:pt x="35" y="28"/>
                    <a:pt x="35" y="28"/>
                    <a:pt x="35" y="28"/>
                  </a:cubicBezTo>
                  <a:cubicBezTo>
                    <a:pt x="35" y="27"/>
                    <a:pt x="35" y="25"/>
                    <a:pt x="35" y="24"/>
                  </a:cubicBezTo>
                  <a:cubicBezTo>
                    <a:pt x="35" y="19"/>
                    <a:pt x="35" y="19"/>
                    <a:pt x="35" y="19"/>
                  </a:cubicBezTo>
                  <a:cubicBezTo>
                    <a:pt x="35" y="18"/>
                    <a:pt x="35" y="15"/>
                    <a:pt x="35" y="14"/>
                  </a:cubicBezTo>
                  <a:cubicBezTo>
                    <a:pt x="35" y="2"/>
                    <a:pt x="35" y="2"/>
                    <a:pt x="35" y="2"/>
                  </a:cubicBezTo>
                  <a:cubicBezTo>
                    <a:pt x="35" y="0"/>
                    <a:pt x="34" y="0"/>
                    <a:pt x="33"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4" name="Freeform 184">
              <a:extLst>
                <a:ext uri="{FF2B5EF4-FFF2-40B4-BE49-F238E27FC236}">
                  <a16:creationId xmlns:a16="http://schemas.microsoft.com/office/drawing/2014/main" id="{85C7FA8A-7239-FB4F-8829-4F476C311742}"/>
                </a:ext>
              </a:extLst>
            </p:cNvPr>
            <p:cNvSpPr>
              <a:spLocks/>
            </p:cNvSpPr>
            <p:nvPr/>
          </p:nvSpPr>
          <p:spPr bwMode="auto">
            <a:xfrm>
              <a:off x="380" y="2274"/>
              <a:ext cx="88" cy="31"/>
            </a:xfrm>
            <a:custGeom>
              <a:avLst/>
              <a:gdLst>
                <a:gd name="T0" fmla="*/ 61 w 65"/>
                <a:gd name="T1" fmla="*/ 0 h 23"/>
                <a:gd name="T2" fmla="*/ 0 w 65"/>
                <a:gd name="T3" fmla="*/ 42 h 23"/>
                <a:gd name="T4" fmla="*/ 119 w 65"/>
                <a:gd name="T5" fmla="*/ 42 h 23"/>
                <a:gd name="T6" fmla="*/ 61 w 65"/>
                <a:gd name="T7" fmla="*/ 0 h 23"/>
                <a:gd name="T8" fmla="*/ 0 60000 65536"/>
                <a:gd name="T9" fmla="*/ 0 60000 65536"/>
                <a:gd name="T10" fmla="*/ 0 60000 65536"/>
                <a:gd name="T11" fmla="*/ 0 60000 65536"/>
                <a:gd name="T12" fmla="*/ 0 w 65"/>
                <a:gd name="T13" fmla="*/ 0 h 23"/>
                <a:gd name="T14" fmla="*/ 65 w 65"/>
                <a:gd name="T15" fmla="*/ 23 h 23"/>
              </a:gdLst>
              <a:ahLst/>
              <a:cxnLst>
                <a:cxn ang="T8">
                  <a:pos x="T0" y="T1"/>
                </a:cxn>
                <a:cxn ang="T9">
                  <a:pos x="T2" y="T3"/>
                </a:cxn>
                <a:cxn ang="T10">
                  <a:pos x="T4" y="T5"/>
                </a:cxn>
                <a:cxn ang="T11">
                  <a:pos x="T6" y="T7"/>
                </a:cxn>
              </a:cxnLst>
              <a:rect l="T12" t="T13" r="T14" b="T15"/>
              <a:pathLst>
                <a:path w="65" h="23">
                  <a:moveTo>
                    <a:pt x="33" y="0"/>
                  </a:moveTo>
                  <a:cubicBezTo>
                    <a:pt x="18" y="0"/>
                    <a:pt x="5" y="9"/>
                    <a:pt x="0" y="23"/>
                  </a:cubicBezTo>
                  <a:cubicBezTo>
                    <a:pt x="65" y="23"/>
                    <a:pt x="65" y="23"/>
                    <a:pt x="65" y="23"/>
                  </a:cubicBezTo>
                  <a:cubicBezTo>
                    <a:pt x="60" y="9"/>
                    <a:pt x="48" y="0"/>
                    <a:pt x="33"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5" name="Oval 185">
              <a:extLst>
                <a:ext uri="{FF2B5EF4-FFF2-40B4-BE49-F238E27FC236}">
                  <a16:creationId xmlns:a16="http://schemas.microsoft.com/office/drawing/2014/main" id="{734BF80B-7F62-1446-93D1-BBD226376FBE}"/>
                </a:ext>
              </a:extLst>
            </p:cNvPr>
            <p:cNvSpPr>
              <a:spLocks noChangeArrowheads="1"/>
            </p:cNvSpPr>
            <p:nvPr/>
          </p:nvSpPr>
          <p:spPr bwMode="auto">
            <a:xfrm>
              <a:off x="405" y="2232"/>
              <a:ext cx="37" cy="36"/>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06" name="Freeform 186">
              <a:extLst>
                <a:ext uri="{FF2B5EF4-FFF2-40B4-BE49-F238E27FC236}">
                  <a16:creationId xmlns:a16="http://schemas.microsoft.com/office/drawing/2014/main" id="{57110F96-6D6C-C948-95EA-B7A7982E7D83}"/>
                </a:ext>
              </a:extLst>
            </p:cNvPr>
            <p:cNvSpPr>
              <a:spLocks noEditPoints="1"/>
            </p:cNvSpPr>
            <p:nvPr/>
          </p:nvSpPr>
          <p:spPr bwMode="auto">
            <a:xfrm>
              <a:off x="359" y="2209"/>
              <a:ext cx="129" cy="130"/>
            </a:xfrm>
            <a:custGeom>
              <a:avLst/>
              <a:gdLst>
                <a:gd name="T0" fmla="*/ 0 w 189"/>
                <a:gd name="T1" fmla="*/ 0 h 192"/>
                <a:gd name="T2" fmla="*/ 0 w 189"/>
                <a:gd name="T3" fmla="*/ 88 h 192"/>
                <a:gd name="T4" fmla="*/ 88 w 189"/>
                <a:gd name="T5" fmla="*/ 88 h 192"/>
                <a:gd name="T6" fmla="*/ 88 w 189"/>
                <a:gd name="T7" fmla="*/ 0 h 192"/>
                <a:gd name="T8" fmla="*/ 0 w 189"/>
                <a:gd name="T9" fmla="*/ 0 h 192"/>
                <a:gd name="T10" fmla="*/ 80 w 189"/>
                <a:gd name="T11" fmla="*/ 70 h 192"/>
                <a:gd name="T12" fmla="*/ 8 w 189"/>
                <a:gd name="T13" fmla="*/ 70 h 192"/>
                <a:gd name="T14" fmla="*/ 8 w 189"/>
                <a:gd name="T15" fmla="*/ 8 h 192"/>
                <a:gd name="T16" fmla="*/ 80 w 189"/>
                <a:gd name="T17" fmla="*/ 8 h 192"/>
                <a:gd name="T18" fmla="*/ 80 w 189"/>
                <a:gd name="T19" fmla="*/ 7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9"/>
                <a:gd name="T31" fmla="*/ 0 h 192"/>
                <a:gd name="T32" fmla="*/ 189 w 189"/>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9" h="192">
                  <a:moveTo>
                    <a:pt x="0" y="0"/>
                  </a:moveTo>
                  <a:lnTo>
                    <a:pt x="0" y="192"/>
                  </a:lnTo>
                  <a:lnTo>
                    <a:pt x="189" y="192"/>
                  </a:lnTo>
                  <a:lnTo>
                    <a:pt x="189" y="0"/>
                  </a:lnTo>
                  <a:lnTo>
                    <a:pt x="0" y="0"/>
                  </a:lnTo>
                  <a:close/>
                  <a:moveTo>
                    <a:pt x="172" y="152"/>
                  </a:moveTo>
                  <a:lnTo>
                    <a:pt x="18" y="152"/>
                  </a:lnTo>
                  <a:lnTo>
                    <a:pt x="18" y="18"/>
                  </a:lnTo>
                  <a:lnTo>
                    <a:pt x="172" y="18"/>
                  </a:lnTo>
                  <a:lnTo>
                    <a:pt x="172" y="15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7" name="Freeform 187">
              <a:extLst>
                <a:ext uri="{FF2B5EF4-FFF2-40B4-BE49-F238E27FC236}">
                  <a16:creationId xmlns:a16="http://schemas.microsoft.com/office/drawing/2014/main" id="{7553CE21-80A0-FE4A-98F9-1A0751F3FC15}"/>
                </a:ext>
              </a:extLst>
            </p:cNvPr>
            <p:cNvSpPr>
              <a:spLocks/>
            </p:cNvSpPr>
            <p:nvPr/>
          </p:nvSpPr>
          <p:spPr bwMode="auto">
            <a:xfrm>
              <a:off x="1234" y="2428"/>
              <a:ext cx="61" cy="76"/>
            </a:xfrm>
            <a:custGeom>
              <a:avLst/>
              <a:gdLst>
                <a:gd name="T0" fmla="*/ 16 w 45"/>
                <a:gd name="T1" fmla="*/ 103 h 56"/>
                <a:gd name="T2" fmla="*/ 31 w 45"/>
                <a:gd name="T3" fmla="*/ 84 h 56"/>
                <a:gd name="T4" fmla="*/ 31 w 45"/>
                <a:gd name="T5" fmla="*/ 84 h 56"/>
                <a:gd name="T6" fmla="*/ 31 w 45"/>
                <a:gd name="T7" fmla="*/ 84 h 56"/>
                <a:gd name="T8" fmla="*/ 31 w 45"/>
                <a:gd name="T9" fmla="*/ 30 h 56"/>
                <a:gd name="T10" fmla="*/ 73 w 45"/>
                <a:gd name="T11" fmla="*/ 22 h 56"/>
                <a:gd name="T12" fmla="*/ 73 w 45"/>
                <a:gd name="T13" fmla="*/ 67 h 56"/>
                <a:gd name="T14" fmla="*/ 66 w 45"/>
                <a:gd name="T15" fmla="*/ 65 h 56"/>
                <a:gd name="T16" fmla="*/ 52 w 45"/>
                <a:gd name="T17" fmla="*/ 83 h 56"/>
                <a:gd name="T18" fmla="*/ 68 w 45"/>
                <a:gd name="T19" fmla="*/ 96 h 56"/>
                <a:gd name="T20" fmla="*/ 83 w 45"/>
                <a:gd name="T21" fmla="*/ 79 h 56"/>
                <a:gd name="T22" fmla="*/ 83 w 45"/>
                <a:gd name="T23" fmla="*/ 77 h 56"/>
                <a:gd name="T24" fmla="*/ 83 w 45"/>
                <a:gd name="T25" fmla="*/ 77 h 56"/>
                <a:gd name="T26" fmla="*/ 83 w 45"/>
                <a:gd name="T27" fmla="*/ 0 h 56"/>
                <a:gd name="T28" fmla="*/ 83 w 45"/>
                <a:gd name="T29" fmla="*/ 0 h 56"/>
                <a:gd name="T30" fmla="*/ 83 w 45"/>
                <a:gd name="T31" fmla="*/ 0 h 56"/>
                <a:gd name="T32" fmla="*/ 83 w 45"/>
                <a:gd name="T33" fmla="*/ 0 h 56"/>
                <a:gd name="T34" fmla="*/ 83 w 45"/>
                <a:gd name="T35" fmla="*/ 0 h 56"/>
                <a:gd name="T36" fmla="*/ 22 w 45"/>
                <a:gd name="T37" fmla="*/ 10 h 56"/>
                <a:gd name="T38" fmla="*/ 22 w 45"/>
                <a:gd name="T39" fmla="*/ 10 h 56"/>
                <a:gd name="T40" fmla="*/ 22 w 45"/>
                <a:gd name="T41" fmla="*/ 72 h 56"/>
                <a:gd name="T42" fmla="*/ 15 w 45"/>
                <a:gd name="T43" fmla="*/ 71 h 56"/>
                <a:gd name="T44" fmla="*/ 0 w 45"/>
                <a:gd name="T45" fmla="*/ 88 h 56"/>
                <a:gd name="T46" fmla="*/ 16 w 45"/>
                <a:gd name="T47" fmla="*/ 103 h 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
                <a:gd name="T73" fmla="*/ 0 h 56"/>
                <a:gd name="T74" fmla="*/ 45 w 45"/>
                <a:gd name="T75" fmla="*/ 56 h 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 h="56">
                  <a:moveTo>
                    <a:pt x="9" y="56"/>
                  </a:moveTo>
                  <a:cubicBezTo>
                    <a:pt x="14" y="55"/>
                    <a:pt x="18" y="51"/>
                    <a:pt x="17" y="46"/>
                  </a:cubicBezTo>
                  <a:cubicBezTo>
                    <a:pt x="17" y="46"/>
                    <a:pt x="17" y="46"/>
                    <a:pt x="17" y="46"/>
                  </a:cubicBezTo>
                  <a:cubicBezTo>
                    <a:pt x="17" y="46"/>
                    <a:pt x="17" y="46"/>
                    <a:pt x="17" y="46"/>
                  </a:cubicBezTo>
                  <a:cubicBezTo>
                    <a:pt x="17" y="16"/>
                    <a:pt x="17" y="16"/>
                    <a:pt x="17" y="16"/>
                  </a:cubicBezTo>
                  <a:cubicBezTo>
                    <a:pt x="40" y="12"/>
                    <a:pt x="40" y="12"/>
                    <a:pt x="40" y="12"/>
                  </a:cubicBezTo>
                  <a:cubicBezTo>
                    <a:pt x="40" y="36"/>
                    <a:pt x="40" y="36"/>
                    <a:pt x="40" y="36"/>
                  </a:cubicBezTo>
                  <a:cubicBezTo>
                    <a:pt x="38" y="35"/>
                    <a:pt x="37" y="35"/>
                    <a:pt x="36" y="35"/>
                  </a:cubicBezTo>
                  <a:cubicBezTo>
                    <a:pt x="31" y="36"/>
                    <a:pt x="27" y="40"/>
                    <a:pt x="28" y="45"/>
                  </a:cubicBezTo>
                  <a:cubicBezTo>
                    <a:pt x="28" y="50"/>
                    <a:pt x="32" y="53"/>
                    <a:pt x="37" y="52"/>
                  </a:cubicBezTo>
                  <a:cubicBezTo>
                    <a:pt x="42" y="52"/>
                    <a:pt x="45" y="47"/>
                    <a:pt x="45" y="43"/>
                  </a:cubicBezTo>
                  <a:cubicBezTo>
                    <a:pt x="45" y="43"/>
                    <a:pt x="45" y="42"/>
                    <a:pt x="45" y="42"/>
                  </a:cubicBezTo>
                  <a:cubicBezTo>
                    <a:pt x="45" y="42"/>
                    <a:pt x="45" y="42"/>
                    <a:pt x="45" y="42"/>
                  </a:cubicBezTo>
                  <a:cubicBezTo>
                    <a:pt x="45" y="0"/>
                    <a:pt x="45" y="0"/>
                    <a:pt x="45" y="0"/>
                  </a:cubicBezTo>
                  <a:cubicBezTo>
                    <a:pt x="45" y="0"/>
                    <a:pt x="45" y="0"/>
                    <a:pt x="45" y="0"/>
                  </a:cubicBezTo>
                  <a:cubicBezTo>
                    <a:pt x="45" y="0"/>
                    <a:pt x="45" y="0"/>
                    <a:pt x="45" y="0"/>
                  </a:cubicBezTo>
                  <a:cubicBezTo>
                    <a:pt x="45" y="0"/>
                    <a:pt x="45" y="0"/>
                    <a:pt x="45" y="0"/>
                  </a:cubicBezTo>
                  <a:cubicBezTo>
                    <a:pt x="45" y="0"/>
                    <a:pt x="45" y="0"/>
                    <a:pt x="45" y="0"/>
                  </a:cubicBezTo>
                  <a:cubicBezTo>
                    <a:pt x="12" y="5"/>
                    <a:pt x="12" y="5"/>
                    <a:pt x="12" y="5"/>
                  </a:cubicBezTo>
                  <a:cubicBezTo>
                    <a:pt x="12" y="5"/>
                    <a:pt x="12" y="5"/>
                    <a:pt x="12" y="5"/>
                  </a:cubicBezTo>
                  <a:cubicBezTo>
                    <a:pt x="12" y="39"/>
                    <a:pt x="12" y="39"/>
                    <a:pt x="12" y="39"/>
                  </a:cubicBezTo>
                  <a:cubicBezTo>
                    <a:pt x="11" y="38"/>
                    <a:pt x="10" y="38"/>
                    <a:pt x="8" y="38"/>
                  </a:cubicBezTo>
                  <a:cubicBezTo>
                    <a:pt x="3" y="39"/>
                    <a:pt x="0" y="43"/>
                    <a:pt x="0" y="48"/>
                  </a:cubicBezTo>
                  <a:cubicBezTo>
                    <a:pt x="0" y="53"/>
                    <a:pt x="5" y="56"/>
                    <a:pt x="9" y="56"/>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8" name="Freeform 188">
              <a:extLst>
                <a:ext uri="{FF2B5EF4-FFF2-40B4-BE49-F238E27FC236}">
                  <a16:creationId xmlns:a16="http://schemas.microsoft.com/office/drawing/2014/main" id="{3B110893-EF47-134E-8FB9-A5700F67087B}"/>
                </a:ext>
              </a:extLst>
            </p:cNvPr>
            <p:cNvSpPr>
              <a:spLocks noEditPoints="1"/>
            </p:cNvSpPr>
            <p:nvPr/>
          </p:nvSpPr>
          <p:spPr bwMode="auto">
            <a:xfrm>
              <a:off x="1191" y="2389"/>
              <a:ext cx="151" cy="152"/>
            </a:xfrm>
            <a:custGeom>
              <a:avLst/>
              <a:gdLst>
                <a:gd name="T0" fmla="*/ 102 w 112"/>
                <a:gd name="T1" fmla="*/ 206 h 112"/>
                <a:gd name="T2" fmla="*/ 204 w 112"/>
                <a:gd name="T3" fmla="*/ 103 h 112"/>
                <a:gd name="T4" fmla="*/ 102 w 112"/>
                <a:gd name="T5" fmla="*/ 0 h 112"/>
                <a:gd name="T6" fmla="*/ 0 w 112"/>
                <a:gd name="T7" fmla="*/ 103 h 112"/>
                <a:gd name="T8" fmla="*/ 102 w 112"/>
                <a:gd name="T9" fmla="*/ 206 h 112"/>
                <a:gd name="T10" fmla="*/ 102 w 112"/>
                <a:gd name="T11" fmla="*/ 20 h 112"/>
                <a:gd name="T12" fmla="*/ 183 w 112"/>
                <a:gd name="T13" fmla="*/ 103 h 112"/>
                <a:gd name="T14" fmla="*/ 102 w 112"/>
                <a:gd name="T15" fmla="*/ 185 h 112"/>
                <a:gd name="T16" fmla="*/ 22 w 112"/>
                <a:gd name="T17" fmla="*/ 103 h 112"/>
                <a:gd name="T18" fmla="*/ 102 w 112"/>
                <a:gd name="T19" fmla="*/ 2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112"/>
                <a:gd name="T32" fmla="*/ 112 w 112"/>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112">
                  <a:moveTo>
                    <a:pt x="56" y="112"/>
                  </a:moveTo>
                  <a:cubicBezTo>
                    <a:pt x="87" y="112"/>
                    <a:pt x="112" y="87"/>
                    <a:pt x="112" y="56"/>
                  </a:cubicBezTo>
                  <a:cubicBezTo>
                    <a:pt x="112" y="25"/>
                    <a:pt x="87" y="0"/>
                    <a:pt x="56" y="0"/>
                  </a:cubicBezTo>
                  <a:cubicBezTo>
                    <a:pt x="25" y="0"/>
                    <a:pt x="0" y="25"/>
                    <a:pt x="0" y="56"/>
                  </a:cubicBezTo>
                  <a:cubicBezTo>
                    <a:pt x="0" y="87"/>
                    <a:pt x="25" y="112"/>
                    <a:pt x="56" y="112"/>
                  </a:cubicBezTo>
                  <a:close/>
                  <a:moveTo>
                    <a:pt x="56" y="11"/>
                  </a:moveTo>
                  <a:cubicBezTo>
                    <a:pt x="81" y="11"/>
                    <a:pt x="101" y="31"/>
                    <a:pt x="101" y="56"/>
                  </a:cubicBezTo>
                  <a:cubicBezTo>
                    <a:pt x="101" y="80"/>
                    <a:pt x="81" y="100"/>
                    <a:pt x="56" y="100"/>
                  </a:cubicBezTo>
                  <a:cubicBezTo>
                    <a:pt x="32" y="100"/>
                    <a:pt x="12" y="80"/>
                    <a:pt x="12" y="56"/>
                  </a:cubicBezTo>
                  <a:cubicBezTo>
                    <a:pt x="12" y="31"/>
                    <a:pt x="32" y="11"/>
                    <a:pt x="56" y="11"/>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09" name="Freeform 189">
              <a:extLst>
                <a:ext uri="{FF2B5EF4-FFF2-40B4-BE49-F238E27FC236}">
                  <a16:creationId xmlns:a16="http://schemas.microsoft.com/office/drawing/2014/main" id="{B8BA4A33-A2BB-6746-982C-2118AB3BAF24}"/>
                </a:ext>
              </a:extLst>
            </p:cNvPr>
            <p:cNvSpPr>
              <a:spLocks noEditPoints="1"/>
            </p:cNvSpPr>
            <p:nvPr/>
          </p:nvSpPr>
          <p:spPr bwMode="auto">
            <a:xfrm>
              <a:off x="335" y="1996"/>
              <a:ext cx="175" cy="123"/>
            </a:xfrm>
            <a:custGeom>
              <a:avLst/>
              <a:gdLst>
                <a:gd name="T0" fmla="*/ 30 w 129"/>
                <a:gd name="T1" fmla="*/ 147 h 91"/>
                <a:gd name="T2" fmla="*/ 19 w 129"/>
                <a:gd name="T3" fmla="*/ 145 h 91"/>
                <a:gd name="T4" fmla="*/ 0 w 129"/>
                <a:gd name="T5" fmla="*/ 16 h 91"/>
                <a:gd name="T6" fmla="*/ 5 w 129"/>
                <a:gd name="T7" fmla="*/ 159 h 91"/>
                <a:gd name="T8" fmla="*/ 35 w 129"/>
                <a:gd name="T9" fmla="*/ 165 h 91"/>
                <a:gd name="T10" fmla="*/ 227 w 129"/>
                <a:gd name="T11" fmla="*/ 165 h 91"/>
                <a:gd name="T12" fmla="*/ 237 w 129"/>
                <a:gd name="T13" fmla="*/ 0 h 91"/>
                <a:gd name="T14" fmla="*/ 50 w 129"/>
                <a:gd name="T15" fmla="*/ 19 h 91"/>
                <a:gd name="T16" fmla="*/ 221 w 129"/>
                <a:gd name="T17" fmla="*/ 36 h 91"/>
                <a:gd name="T18" fmla="*/ 50 w 129"/>
                <a:gd name="T19" fmla="*/ 19 h 91"/>
                <a:gd name="T20" fmla="*/ 50 w 129"/>
                <a:gd name="T21" fmla="*/ 142 h 91"/>
                <a:gd name="T22" fmla="*/ 96 w 129"/>
                <a:gd name="T23" fmla="*/ 134 h 91"/>
                <a:gd name="T24" fmla="*/ 96 w 129"/>
                <a:gd name="T25" fmla="*/ 123 h 91"/>
                <a:gd name="T26" fmla="*/ 50 w 129"/>
                <a:gd name="T27" fmla="*/ 114 h 91"/>
                <a:gd name="T28" fmla="*/ 96 w 129"/>
                <a:gd name="T29" fmla="*/ 123 h 91"/>
                <a:gd name="T30" fmla="*/ 50 w 129"/>
                <a:gd name="T31" fmla="*/ 103 h 91"/>
                <a:gd name="T32" fmla="*/ 96 w 129"/>
                <a:gd name="T33" fmla="*/ 93 h 91"/>
                <a:gd name="T34" fmla="*/ 96 w 129"/>
                <a:gd name="T35" fmla="*/ 84 h 91"/>
                <a:gd name="T36" fmla="*/ 50 w 129"/>
                <a:gd name="T37" fmla="*/ 74 h 91"/>
                <a:gd name="T38" fmla="*/ 96 w 129"/>
                <a:gd name="T39" fmla="*/ 84 h 91"/>
                <a:gd name="T40" fmla="*/ 50 w 129"/>
                <a:gd name="T41" fmla="*/ 64 h 91"/>
                <a:gd name="T42" fmla="*/ 96 w 129"/>
                <a:gd name="T43" fmla="*/ 55 h 91"/>
                <a:gd name="T44" fmla="*/ 159 w 129"/>
                <a:gd name="T45" fmla="*/ 142 h 91"/>
                <a:gd name="T46" fmla="*/ 113 w 129"/>
                <a:gd name="T47" fmla="*/ 134 h 91"/>
                <a:gd name="T48" fmla="*/ 159 w 129"/>
                <a:gd name="T49" fmla="*/ 142 h 91"/>
                <a:gd name="T50" fmla="*/ 113 w 129"/>
                <a:gd name="T51" fmla="*/ 123 h 91"/>
                <a:gd name="T52" fmla="*/ 159 w 129"/>
                <a:gd name="T53" fmla="*/ 114 h 91"/>
                <a:gd name="T54" fmla="*/ 159 w 129"/>
                <a:gd name="T55" fmla="*/ 103 h 91"/>
                <a:gd name="T56" fmla="*/ 113 w 129"/>
                <a:gd name="T57" fmla="*/ 93 h 91"/>
                <a:gd name="T58" fmla="*/ 159 w 129"/>
                <a:gd name="T59" fmla="*/ 103 h 91"/>
                <a:gd name="T60" fmla="*/ 113 w 129"/>
                <a:gd name="T61" fmla="*/ 84 h 91"/>
                <a:gd name="T62" fmla="*/ 159 w 129"/>
                <a:gd name="T63" fmla="*/ 74 h 91"/>
                <a:gd name="T64" fmla="*/ 159 w 129"/>
                <a:gd name="T65" fmla="*/ 64 h 91"/>
                <a:gd name="T66" fmla="*/ 113 w 129"/>
                <a:gd name="T67" fmla="*/ 55 h 91"/>
                <a:gd name="T68" fmla="*/ 159 w 129"/>
                <a:gd name="T69" fmla="*/ 64 h 91"/>
                <a:gd name="T70" fmla="*/ 175 w 129"/>
                <a:gd name="T71" fmla="*/ 142 h 91"/>
                <a:gd name="T72" fmla="*/ 221 w 129"/>
                <a:gd name="T73" fmla="*/ 74 h 91"/>
                <a:gd name="T74" fmla="*/ 221 w 129"/>
                <a:gd name="T75" fmla="*/ 64 h 91"/>
                <a:gd name="T76" fmla="*/ 175 w 129"/>
                <a:gd name="T77" fmla="*/ 55 h 91"/>
                <a:gd name="T78" fmla="*/ 221 w 129"/>
                <a:gd name="T79" fmla="*/ 64 h 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9"/>
                <a:gd name="T121" fmla="*/ 0 h 91"/>
                <a:gd name="T122" fmla="*/ 129 w 129"/>
                <a:gd name="T123" fmla="*/ 91 h 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9" h="91">
                  <a:moveTo>
                    <a:pt x="16" y="0"/>
                  </a:moveTo>
                  <a:cubicBezTo>
                    <a:pt x="16" y="81"/>
                    <a:pt x="16" y="81"/>
                    <a:pt x="16" y="81"/>
                  </a:cubicBezTo>
                  <a:cubicBezTo>
                    <a:pt x="11" y="81"/>
                    <a:pt x="11" y="81"/>
                    <a:pt x="11" y="81"/>
                  </a:cubicBezTo>
                  <a:cubicBezTo>
                    <a:pt x="10" y="81"/>
                    <a:pt x="10" y="81"/>
                    <a:pt x="10" y="79"/>
                  </a:cubicBezTo>
                  <a:cubicBezTo>
                    <a:pt x="10" y="9"/>
                    <a:pt x="10" y="9"/>
                    <a:pt x="10" y="9"/>
                  </a:cubicBezTo>
                  <a:cubicBezTo>
                    <a:pt x="0" y="9"/>
                    <a:pt x="0" y="9"/>
                    <a:pt x="0" y="9"/>
                  </a:cubicBezTo>
                  <a:cubicBezTo>
                    <a:pt x="0" y="79"/>
                    <a:pt x="0" y="79"/>
                    <a:pt x="0" y="79"/>
                  </a:cubicBezTo>
                  <a:cubicBezTo>
                    <a:pt x="0" y="80"/>
                    <a:pt x="0" y="84"/>
                    <a:pt x="3" y="87"/>
                  </a:cubicBezTo>
                  <a:cubicBezTo>
                    <a:pt x="5" y="89"/>
                    <a:pt x="7" y="90"/>
                    <a:pt x="11" y="90"/>
                  </a:cubicBezTo>
                  <a:cubicBezTo>
                    <a:pt x="19" y="90"/>
                    <a:pt x="19" y="90"/>
                    <a:pt x="19" y="90"/>
                  </a:cubicBezTo>
                  <a:cubicBezTo>
                    <a:pt x="19" y="90"/>
                    <a:pt x="19" y="90"/>
                    <a:pt x="19" y="90"/>
                  </a:cubicBezTo>
                  <a:cubicBezTo>
                    <a:pt x="123" y="90"/>
                    <a:pt x="123" y="90"/>
                    <a:pt x="123" y="90"/>
                  </a:cubicBezTo>
                  <a:cubicBezTo>
                    <a:pt x="123" y="90"/>
                    <a:pt x="129" y="91"/>
                    <a:pt x="129" y="84"/>
                  </a:cubicBezTo>
                  <a:cubicBezTo>
                    <a:pt x="129" y="77"/>
                    <a:pt x="129" y="0"/>
                    <a:pt x="129" y="0"/>
                  </a:cubicBezTo>
                  <a:lnTo>
                    <a:pt x="16" y="0"/>
                  </a:lnTo>
                  <a:close/>
                  <a:moveTo>
                    <a:pt x="27" y="10"/>
                  </a:moveTo>
                  <a:cubicBezTo>
                    <a:pt x="120" y="10"/>
                    <a:pt x="120" y="10"/>
                    <a:pt x="120" y="10"/>
                  </a:cubicBezTo>
                  <a:cubicBezTo>
                    <a:pt x="120" y="20"/>
                    <a:pt x="120" y="20"/>
                    <a:pt x="120" y="20"/>
                  </a:cubicBezTo>
                  <a:cubicBezTo>
                    <a:pt x="27" y="20"/>
                    <a:pt x="27" y="20"/>
                    <a:pt x="27" y="20"/>
                  </a:cubicBezTo>
                  <a:lnTo>
                    <a:pt x="27" y="10"/>
                  </a:lnTo>
                  <a:close/>
                  <a:moveTo>
                    <a:pt x="52" y="78"/>
                  </a:moveTo>
                  <a:cubicBezTo>
                    <a:pt x="27" y="78"/>
                    <a:pt x="27" y="78"/>
                    <a:pt x="27" y="78"/>
                  </a:cubicBezTo>
                  <a:cubicBezTo>
                    <a:pt x="27" y="73"/>
                    <a:pt x="27" y="73"/>
                    <a:pt x="27" y="73"/>
                  </a:cubicBezTo>
                  <a:cubicBezTo>
                    <a:pt x="52" y="73"/>
                    <a:pt x="52" y="73"/>
                    <a:pt x="52" y="73"/>
                  </a:cubicBezTo>
                  <a:lnTo>
                    <a:pt x="52" y="78"/>
                  </a:lnTo>
                  <a:close/>
                  <a:moveTo>
                    <a:pt x="52" y="67"/>
                  </a:moveTo>
                  <a:cubicBezTo>
                    <a:pt x="27" y="67"/>
                    <a:pt x="27" y="67"/>
                    <a:pt x="27" y="67"/>
                  </a:cubicBezTo>
                  <a:cubicBezTo>
                    <a:pt x="27" y="62"/>
                    <a:pt x="27" y="62"/>
                    <a:pt x="27" y="62"/>
                  </a:cubicBezTo>
                  <a:cubicBezTo>
                    <a:pt x="52" y="62"/>
                    <a:pt x="52" y="62"/>
                    <a:pt x="52" y="62"/>
                  </a:cubicBezTo>
                  <a:lnTo>
                    <a:pt x="52" y="67"/>
                  </a:lnTo>
                  <a:close/>
                  <a:moveTo>
                    <a:pt x="52" y="56"/>
                  </a:moveTo>
                  <a:cubicBezTo>
                    <a:pt x="27" y="56"/>
                    <a:pt x="27" y="56"/>
                    <a:pt x="27" y="56"/>
                  </a:cubicBezTo>
                  <a:cubicBezTo>
                    <a:pt x="27" y="51"/>
                    <a:pt x="27" y="51"/>
                    <a:pt x="27" y="51"/>
                  </a:cubicBezTo>
                  <a:cubicBezTo>
                    <a:pt x="52" y="51"/>
                    <a:pt x="52" y="51"/>
                    <a:pt x="52" y="51"/>
                  </a:cubicBezTo>
                  <a:lnTo>
                    <a:pt x="52" y="56"/>
                  </a:lnTo>
                  <a:close/>
                  <a:moveTo>
                    <a:pt x="52" y="46"/>
                  </a:moveTo>
                  <a:cubicBezTo>
                    <a:pt x="27" y="46"/>
                    <a:pt x="27" y="46"/>
                    <a:pt x="27" y="46"/>
                  </a:cubicBezTo>
                  <a:cubicBezTo>
                    <a:pt x="27" y="41"/>
                    <a:pt x="27" y="41"/>
                    <a:pt x="27" y="41"/>
                  </a:cubicBezTo>
                  <a:cubicBezTo>
                    <a:pt x="52" y="41"/>
                    <a:pt x="52" y="41"/>
                    <a:pt x="52" y="41"/>
                  </a:cubicBezTo>
                  <a:lnTo>
                    <a:pt x="52" y="46"/>
                  </a:lnTo>
                  <a:close/>
                  <a:moveTo>
                    <a:pt x="52" y="35"/>
                  </a:moveTo>
                  <a:cubicBezTo>
                    <a:pt x="27" y="35"/>
                    <a:pt x="27" y="35"/>
                    <a:pt x="27" y="35"/>
                  </a:cubicBezTo>
                  <a:cubicBezTo>
                    <a:pt x="27" y="30"/>
                    <a:pt x="27" y="30"/>
                    <a:pt x="27" y="30"/>
                  </a:cubicBezTo>
                  <a:cubicBezTo>
                    <a:pt x="52" y="30"/>
                    <a:pt x="52" y="30"/>
                    <a:pt x="52" y="30"/>
                  </a:cubicBezTo>
                  <a:lnTo>
                    <a:pt x="52" y="35"/>
                  </a:lnTo>
                  <a:close/>
                  <a:moveTo>
                    <a:pt x="86" y="78"/>
                  </a:moveTo>
                  <a:cubicBezTo>
                    <a:pt x="61" y="78"/>
                    <a:pt x="61" y="78"/>
                    <a:pt x="61" y="78"/>
                  </a:cubicBezTo>
                  <a:cubicBezTo>
                    <a:pt x="61" y="73"/>
                    <a:pt x="61" y="73"/>
                    <a:pt x="61" y="73"/>
                  </a:cubicBezTo>
                  <a:cubicBezTo>
                    <a:pt x="86" y="73"/>
                    <a:pt x="86" y="73"/>
                    <a:pt x="86" y="73"/>
                  </a:cubicBezTo>
                  <a:lnTo>
                    <a:pt x="86" y="78"/>
                  </a:lnTo>
                  <a:close/>
                  <a:moveTo>
                    <a:pt x="86" y="67"/>
                  </a:moveTo>
                  <a:cubicBezTo>
                    <a:pt x="61" y="67"/>
                    <a:pt x="61" y="67"/>
                    <a:pt x="61" y="67"/>
                  </a:cubicBezTo>
                  <a:cubicBezTo>
                    <a:pt x="61" y="62"/>
                    <a:pt x="61" y="62"/>
                    <a:pt x="61" y="62"/>
                  </a:cubicBezTo>
                  <a:cubicBezTo>
                    <a:pt x="86" y="62"/>
                    <a:pt x="86" y="62"/>
                    <a:pt x="86" y="62"/>
                  </a:cubicBezTo>
                  <a:lnTo>
                    <a:pt x="86" y="67"/>
                  </a:lnTo>
                  <a:close/>
                  <a:moveTo>
                    <a:pt x="86" y="56"/>
                  </a:moveTo>
                  <a:cubicBezTo>
                    <a:pt x="61" y="56"/>
                    <a:pt x="61" y="56"/>
                    <a:pt x="61" y="56"/>
                  </a:cubicBezTo>
                  <a:cubicBezTo>
                    <a:pt x="61" y="51"/>
                    <a:pt x="61" y="51"/>
                    <a:pt x="61" y="51"/>
                  </a:cubicBezTo>
                  <a:cubicBezTo>
                    <a:pt x="86" y="51"/>
                    <a:pt x="86" y="51"/>
                    <a:pt x="86" y="51"/>
                  </a:cubicBezTo>
                  <a:lnTo>
                    <a:pt x="86" y="56"/>
                  </a:lnTo>
                  <a:close/>
                  <a:moveTo>
                    <a:pt x="86" y="46"/>
                  </a:moveTo>
                  <a:cubicBezTo>
                    <a:pt x="61" y="46"/>
                    <a:pt x="61" y="46"/>
                    <a:pt x="61" y="46"/>
                  </a:cubicBezTo>
                  <a:cubicBezTo>
                    <a:pt x="61" y="41"/>
                    <a:pt x="61" y="41"/>
                    <a:pt x="61" y="41"/>
                  </a:cubicBezTo>
                  <a:cubicBezTo>
                    <a:pt x="86" y="41"/>
                    <a:pt x="86" y="41"/>
                    <a:pt x="86" y="41"/>
                  </a:cubicBezTo>
                  <a:lnTo>
                    <a:pt x="86" y="46"/>
                  </a:lnTo>
                  <a:close/>
                  <a:moveTo>
                    <a:pt x="86" y="35"/>
                  </a:moveTo>
                  <a:cubicBezTo>
                    <a:pt x="61" y="35"/>
                    <a:pt x="61" y="35"/>
                    <a:pt x="61" y="35"/>
                  </a:cubicBezTo>
                  <a:cubicBezTo>
                    <a:pt x="61" y="30"/>
                    <a:pt x="61" y="30"/>
                    <a:pt x="61" y="30"/>
                  </a:cubicBezTo>
                  <a:cubicBezTo>
                    <a:pt x="86" y="30"/>
                    <a:pt x="86" y="30"/>
                    <a:pt x="86" y="30"/>
                  </a:cubicBezTo>
                  <a:lnTo>
                    <a:pt x="86" y="35"/>
                  </a:lnTo>
                  <a:close/>
                  <a:moveTo>
                    <a:pt x="120" y="78"/>
                  </a:moveTo>
                  <a:cubicBezTo>
                    <a:pt x="95" y="78"/>
                    <a:pt x="95" y="78"/>
                    <a:pt x="95" y="78"/>
                  </a:cubicBezTo>
                  <a:cubicBezTo>
                    <a:pt x="95" y="41"/>
                    <a:pt x="95" y="41"/>
                    <a:pt x="95" y="41"/>
                  </a:cubicBezTo>
                  <a:cubicBezTo>
                    <a:pt x="120" y="41"/>
                    <a:pt x="120" y="41"/>
                    <a:pt x="120" y="41"/>
                  </a:cubicBezTo>
                  <a:lnTo>
                    <a:pt x="120" y="78"/>
                  </a:lnTo>
                  <a:close/>
                  <a:moveTo>
                    <a:pt x="120" y="35"/>
                  </a:moveTo>
                  <a:cubicBezTo>
                    <a:pt x="95" y="35"/>
                    <a:pt x="95" y="35"/>
                    <a:pt x="95" y="35"/>
                  </a:cubicBezTo>
                  <a:cubicBezTo>
                    <a:pt x="95" y="30"/>
                    <a:pt x="95" y="30"/>
                    <a:pt x="95" y="30"/>
                  </a:cubicBezTo>
                  <a:cubicBezTo>
                    <a:pt x="120" y="30"/>
                    <a:pt x="120" y="30"/>
                    <a:pt x="120" y="30"/>
                  </a:cubicBezTo>
                  <a:lnTo>
                    <a:pt x="120" y="35"/>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0" name="Freeform 190">
              <a:extLst>
                <a:ext uri="{FF2B5EF4-FFF2-40B4-BE49-F238E27FC236}">
                  <a16:creationId xmlns:a16="http://schemas.microsoft.com/office/drawing/2014/main" id="{E4F1C572-16E9-974F-AEC3-DF668A343F7C}"/>
                </a:ext>
              </a:extLst>
            </p:cNvPr>
            <p:cNvSpPr>
              <a:spLocks noEditPoints="1"/>
            </p:cNvSpPr>
            <p:nvPr/>
          </p:nvSpPr>
          <p:spPr bwMode="auto">
            <a:xfrm>
              <a:off x="1252" y="2060"/>
              <a:ext cx="194" cy="154"/>
            </a:xfrm>
            <a:custGeom>
              <a:avLst/>
              <a:gdLst>
                <a:gd name="T0" fmla="*/ 0 w 285"/>
                <a:gd name="T1" fmla="*/ 0 h 227"/>
                <a:gd name="T2" fmla="*/ 0 w 285"/>
                <a:gd name="T3" fmla="*/ 104 h 227"/>
                <a:gd name="T4" fmla="*/ 132 w 285"/>
                <a:gd name="T5" fmla="*/ 104 h 227"/>
                <a:gd name="T6" fmla="*/ 132 w 285"/>
                <a:gd name="T7" fmla="*/ 0 h 227"/>
                <a:gd name="T8" fmla="*/ 0 w 285"/>
                <a:gd name="T9" fmla="*/ 0 h 227"/>
                <a:gd name="T10" fmla="*/ 45 w 285"/>
                <a:gd name="T11" fmla="*/ 85 h 227"/>
                <a:gd name="T12" fmla="*/ 38 w 285"/>
                <a:gd name="T13" fmla="*/ 85 h 227"/>
                <a:gd name="T14" fmla="*/ 38 w 285"/>
                <a:gd name="T15" fmla="*/ 91 h 227"/>
                <a:gd name="T16" fmla="*/ 10 w 285"/>
                <a:gd name="T17" fmla="*/ 91 h 227"/>
                <a:gd name="T18" fmla="*/ 10 w 285"/>
                <a:gd name="T19" fmla="*/ 85 h 227"/>
                <a:gd name="T20" fmla="*/ 10 w 285"/>
                <a:gd name="T21" fmla="*/ 85 h 227"/>
                <a:gd name="T22" fmla="*/ 10 w 285"/>
                <a:gd name="T23" fmla="*/ 79 h 227"/>
                <a:gd name="T24" fmla="*/ 45 w 285"/>
                <a:gd name="T25" fmla="*/ 79 h 227"/>
                <a:gd name="T26" fmla="*/ 45 w 285"/>
                <a:gd name="T27" fmla="*/ 85 h 227"/>
                <a:gd name="T28" fmla="*/ 45 w 285"/>
                <a:gd name="T29" fmla="*/ 74 h 227"/>
                <a:gd name="T30" fmla="*/ 10 w 285"/>
                <a:gd name="T31" fmla="*/ 74 h 227"/>
                <a:gd name="T32" fmla="*/ 10 w 285"/>
                <a:gd name="T33" fmla="*/ 69 h 227"/>
                <a:gd name="T34" fmla="*/ 45 w 285"/>
                <a:gd name="T35" fmla="*/ 69 h 227"/>
                <a:gd name="T36" fmla="*/ 45 w 285"/>
                <a:gd name="T37" fmla="*/ 74 h 227"/>
                <a:gd name="T38" fmla="*/ 45 w 285"/>
                <a:gd name="T39" fmla="*/ 60 h 227"/>
                <a:gd name="T40" fmla="*/ 31 w 285"/>
                <a:gd name="T41" fmla="*/ 60 h 227"/>
                <a:gd name="T42" fmla="*/ 31 w 285"/>
                <a:gd name="T43" fmla="*/ 64 h 227"/>
                <a:gd name="T44" fmla="*/ 10 w 285"/>
                <a:gd name="T45" fmla="*/ 64 h 227"/>
                <a:gd name="T46" fmla="*/ 10 w 285"/>
                <a:gd name="T47" fmla="*/ 60 h 227"/>
                <a:gd name="T48" fmla="*/ 10 w 285"/>
                <a:gd name="T49" fmla="*/ 58 h 227"/>
                <a:gd name="T50" fmla="*/ 10 w 285"/>
                <a:gd name="T51" fmla="*/ 54 h 227"/>
                <a:gd name="T52" fmla="*/ 45 w 285"/>
                <a:gd name="T53" fmla="*/ 54 h 227"/>
                <a:gd name="T54" fmla="*/ 45 w 285"/>
                <a:gd name="T55" fmla="*/ 60 h 227"/>
                <a:gd name="T56" fmla="*/ 45 w 285"/>
                <a:gd name="T57" fmla="*/ 48 h 227"/>
                <a:gd name="T58" fmla="*/ 10 w 285"/>
                <a:gd name="T59" fmla="*/ 48 h 227"/>
                <a:gd name="T60" fmla="*/ 10 w 285"/>
                <a:gd name="T61" fmla="*/ 38 h 227"/>
                <a:gd name="T62" fmla="*/ 45 w 285"/>
                <a:gd name="T63" fmla="*/ 38 h 227"/>
                <a:gd name="T64" fmla="*/ 45 w 285"/>
                <a:gd name="T65" fmla="*/ 48 h 227"/>
                <a:gd name="T66" fmla="*/ 120 w 285"/>
                <a:gd name="T67" fmla="*/ 74 h 227"/>
                <a:gd name="T68" fmla="*/ 52 w 285"/>
                <a:gd name="T69" fmla="*/ 74 h 227"/>
                <a:gd name="T70" fmla="*/ 52 w 285"/>
                <a:gd name="T71" fmla="*/ 38 h 227"/>
                <a:gd name="T72" fmla="*/ 120 w 285"/>
                <a:gd name="T73" fmla="*/ 38 h 227"/>
                <a:gd name="T74" fmla="*/ 120 w 285"/>
                <a:gd name="T75" fmla="*/ 74 h 227"/>
                <a:gd name="T76" fmla="*/ 120 w 285"/>
                <a:gd name="T77" fmla="*/ 28 h 227"/>
                <a:gd name="T78" fmla="*/ 10 w 285"/>
                <a:gd name="T79" fmla="*/ 28 h 227"/>
                <a:gd name="T80" fmla="*/ 10 w 285"/>
                <a:gd name="T81" fmla="*/ 8 h 227"/>
                <a:gd name="T82" fmla="*/ 120 w 285"/>
                <a:gd name="T83" fmla="*/ 8 h 227"/>
                <a:gd name="T84" fmla="*/ 120 w 285"/>
                <a:gd name="T85" fmla="*/ 28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5"/>
                <a:gd name="T130" fmla="*/ 0 h 227"/>
                <a:gd name="T131" fmla="*/ 285 w 285"/>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5" h="227">
                  <a:moveTo>
                    <a:pt x="0" y="0"/>
                  </a:moveTo>
                  <a:lnTo>
                    <a:pt x="0" y="227"/>
                  </a:lnTo>
                  <a:lnTo>
                    <a:pt x="285" y="227"/>
                  </a:lnTo>
                  <a:lnTo>
                    <a:pt x="285" y="0"/>
                  </a:lnTo>
                  <a:lnTo>
                    <a:pt x="0" y="0"/>
                  </a:lnTo>
                  <a:close/>
                  <a:moveTo>
                    <a:pt x="97" y="185"/>
                  </a:moveTo>
                  <a:lnTo>
                    <a:pt x="83" y="185"/>
                  </a:lnTo>
                  <a:lnTo>
                    <a:pt x="83" y="197"/>
                  </a:lnTo>
                  <a:lnTo>
                    <a:pt x="22" y="197"/>
                  </a:lnTo>
                  <a:lnTo>
                    <a:pt x="22" y="185"/>
                  </a:lnTo>
                  <a:lnTo>
                    <a:pt x="22" y="173"/>
                  </a:lnTo>
                  <a:lnTo>
                    <a:pt x="97" y="173"/>
                  </a:lnTo>
                  <a:lnTo>
                    <a:pt x="97" y="185"/>
                  </a:lnTo>
                  <a:close/>
                  <a:moveTo>
                    <a:pt x="97" y="161"/>
                  </a:moveTo>
                  <a:lnTo>
                    <a:pt x="22" y="161"/>
                  </a:lnTo>
                  <a:lnTo>
                    <a:pt x="22" y="149"/>
                  </a:lnTo>
                  <a:lnTo>
                    <a:pt x="97" y="149"/>
                  </a:lnTo>
                  <a:lnTo>
                    <a:pt x="97" y="161"/>
                  </a:lnTo>
                  <a:close/>
                  <a:moveTo>
                    <a:pt x="97" y="129"/>
                  </a:moveTo>
                  <a:lnTo>
                    <a:pt x="68" y="129"/>
                  </a:lnTo>
                  <a:lnTo>
                    <a:pt x="68" y="139"/>
                  </a:lnTo>
                  <a:lnTo>
                    <a:pt x="22" y="139"/>
                  </a:lnTo>
                  <a:lnTo>
                    <a:pt x="22" y="129"/>
                  </a:lnTo>
                  <a:lnTo>
                    <a:pt x="22" y="127"/>
                  </a:lnTo>
                  <a:lnTo>
                    <a:pt x="22" y="117"/>
                  </a:lnTo>
                  <a:lnTo>
                    <a:pt x="97" y="117"/>
                  </a:lnTo>
                  <a:lnTo>
                    <a:pt x="97" y="129"/>
                  </a:lnTo>
                  <a:close/>
                  <a:moveTo>
                    <a:pt x="97" y="105"/>
                  </a:moveTo>
                  <a:lnTo>
                    <a:pt x="22" y="105"/>
                  </a:lnTo>
                  <a:lnTo>
                    <a:pt x="22" y="83"/>
                  </a:lnTo>
                  <a:lnTo>
                    <a:pt x="97" y="83"/>
                  </a:lnTo>
                  <a:lnTo>
                    <a:pt x="97" y="105"/>
                  </a:lnTo>
                  <a:close/>
                  <a:moveTo>
                    <a:pt x="259" y="161"/>
                  </a:moveTo>
                  <a:lnTo>
                    <a:pt x="111" y="161"/>
                  </a:lnTo>
                  <a:lnTo>
                    <a:pt x="111" y="83"/>
                  </a:lnTo>
                  <a:lnTo>
                    <a:pt x="259" y="83"/>
                  </a:lnTo>
                  <a:lnTo>
                    <a:pt x="259" y="161"/>
                  </a:lnTo>
                  <a:close/>
                  <a:moveTo>
                    <a:pt x="259" y="62"/>
                  </a:moveTo>
                  <a:lnTo>
                    <a:pt x="22" y="62"/>
                  </a:lnTo>
                  <a:lnTo>
                    <a:pt x="22" y="18"/>
                  </a:lnTo>
                  <a:lnTo>
                    <a:pt x="259" y="18"/>
                  </a:lnTo>
                  <a:lnTo>
                    <a:pt x="259" y="6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1" name="Freeform 191">
              <a:extLst>
                <a:ext uri="{FF2B5EF4-FFF2-40B4-BE49-F238E27FC236}">
                  <a16:creationId xmlns:a16="http://schemas.microsoft.com/office/drawing/2014/main" id="{9F156ACA-491E-9043-89C6-C17FA188559E}"/>
                </a:ext>
              </a:extLst>
            </p:cNvPr>
            <p:cNvSpPr>
              <a:spLocks noEditPoints="1"/>
            </p:cNvSpPr>
            <p:nvPr/>
          </p:nvSpPr>
          <p:spPr bwMode="auto">
            <a:xfrm>
              <a:off x="489" y="2362"/>
              <a:ext cx="133" cy="182"/>
            </a:xfrm>
            <a:custGeom>
              <a:avLst/>
              <a:gdLst>
                <a:gd name="T0" fmla="*/ 166 w 98"/>
                <a:gd name="T1" fmla="*/ 30 h 134"/>
                <a:gd name="T2" fmla="*/ 83 w 98"/>
                <a:gd name="T3" fmla="*/ 4 h 134"/>
                <a:gd name="T4" fmla="*/ 62 w 98"/>
                <a:gd name="T5" fmla="*/ 15 h 134"/>
                <a:gd name="T6" fmla="*/ 4 w 98"/>
                <a:gd name="T7" fmla="*/ 196 h 134"/>
                <a:gd name="T8" fmla="*/ 15 w 98"/>
                <a:gd name="T9" fmla="*/ 217 h 134"/>
                <a:gd name="T10" fmla="*/ 98 w 98"/>
                <a:gd name="T11" fmla="*/ 243 h 134"/>
                <a:gd name="T12" fmla="*/ 118 w 98"/>
                <a:gd name="T13" fmla="*/ 232 h 134"/>
                <a:gd name="T14" fmla="*/ 176 w 98"/>
                <a:gd name="T15" fmla="*/ 52 h 134"/>
                <a:gd name="T16" fmla="*/ 166 w 98"/>
                <a:gd name="T17" fmla="*/ 30 h 134"/>
                <a:gd name="T18" fmla="*/ 110 w 98"/>
                <a:gd name="T19" fmla="*/ 33 h 134"/>
                <a:gd name="T20" fmla="*/ 128 w 98"/>
                <a:gd name="T21" fmla="*/ 39 h 134"/>
                <a:gd name="T22" fmla="*/ 129 w 98"/>
                <a:gd name="T23" fmla="*/ 41 h 134"/>
                <a:gd name="T24" fmla="*/ 125 w 98"/>
                <a:gd name="T25" fmla="*/ 41 h 134"/>
                <a:gd name="T26" fmla="*/ 109 w 98"/>
                <a:gd name="T27" fmla="*/ 37 h 134"/>
                <a:gd name="T28" fmla="*/ 109 w 98"/>
                <a:gd name="T29" fmla="*/ 33 h 134"/>
                <a:gd name="T30" fmla="*/ 110 w 98"/>
                <a:gd name="T31" fmla="*/ 33 h 134"/>
                <a:gd name="T32" fmla="*/ 58 w 98"/>
                <a:gd name="T33" fmla="*/ 221 h 134"/>
                <a:gd name="T34" fmla="*/ 52 w 98"/>
                <a:gd name="T35" fmla="*/ 206 h 134"/>
                <a:gd name="T36" fmla="*/ 67 w 98"/>
                <a:gd name="T37" fmla="*/ 201 h 134"/>
                <a:gd name="T38" fmla="*/ 72 w 98"/>
                <a:gd name="T39" fmla="*/ 215 h 134"/>
                <a:gd name="T40" fmla="*/ 58 w 98"/>
                <a:gd name="T41" fmla="*/ 221 h 134"/>
                <a:gd name="T42" fmla="*/ 115 w 98"/>
                <a:gd name="T43" fmla="*/ 211 h 134"/>
                <a:gd name="T44" fmla="*/ 19 w 98"/>
                <a:gd name="T45" fmla="*/ 179 h 134"/>
                <a:gd name="T46" fmla="*/ 65 w 98"/>
                <a:gd name="T47" fmla="*/ 35 h 134"/>
                <a:gd name="T48" fmla="*/ 161 w 98"/>
                <a:gd name="T49" fmla="*/ 67 h 134"/>
                <a:gd name="T50" fmla="*/ 115 w 98"/>
                <a:gd name="T51" fmla="*/ 211 h 1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8"/>
                <a:gd name="T79" fmla="*/ 0 h 134"/>
                <a:gd name="T80" fmla="*/ 98 w 98"/>
                <a:gd name="T81" fmla="*/ 134 h 1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8" h="134">
                  <a:moveTo>
                    <a:pt x="90" y="16"/>
                  </a:moveTo>
                  <a:cubicBezTo>
                    <a:pt x="45" y="2"/>
                    <a:pt x="45" y="2"/>
                    <a:pt x="45" y="2"/>
                  </a:cubicBezTo>
                  <a:cubicBezTo>
                    <a:pt x="41" y="0"/>
                    <a:pt x="35" y="3"/>
                    <a:pt x="34" y="8"/>
                  </a:cubicBezTo>
                  <a:cubicBezTo>
                    <a:pt x="2" y="106"/>
                    <a:pt x="2" y="106"/>
                    <a:pt x="2" y="106"/>
                  </a:cubicBezTo>
                  <a:cubicBezTo>
                    <a:pt x="0" y="111"/>
                    <a:pt x="3" y="116"/>
                    <a:pt x="8" y="118"/>
                  </a:cubicBezTo>
                  <a:cubicBezTo>
                    <a:pt x="53" y="132"/>
                    <a:pt x="53" y="132"/>
                    <a:pt x="53" y="132"/>
                  </a:cubicBezTo>
                  <a:cubicBezTo>
                    <a:pt x="57" y="134"/>
                    <a:pt x="63" y="131"/>
                    <a:pt x="64" y="126"/>
                  </a:cubicBezTo>
                  <a:cubicBezTo>
                    <a:pt x="96" y="28"/>
                    <a:pt x="96" y="28"/>
                    <a:pt x="96" y="28"/>
                  </a:cubicBezTo>
                  <a:cubicBezTo>
                    <a:pt x="98" y="23"/>
                    <a:pt x="95" y="18"/>
                    <a:pt x="90" y="16"/>
                  </a:cubicBezTo>
                  <a:close/>
                  <a:moveTo>
                    <a:pt x="60" y="18"/>
                  </a:moveTo>
                  <a:cubicBezTo>
                    <a:pt x="60" y="18"/>
                    <a:pt x="69" y="21"/>
                    <a:pt x="69" y="21"/>
                  </a:cubicBezTo>
                  <a:cubicBezTo>
                    <a:pt x="70" y="21"/>
                    <a:pt x="70" y="21"/>
                    <a:pt x="70" y="22"/>
                  </a:cubicBezTo>
                  <a:cubicBezTo>
                    <a:pt x="69" y="22"/>
                    <a:pt x="69" y="23"/>
                    <a:pt x="68" y="22"/>
                  </a:cubicBezTo>
                  <a:cubicBezTo>
                    <a:pt x="68" y="22"/>
                    <a:pt x="59" y="20"/>
                    <a:pt x="59" y="20"/>
                  </a:cubicBezTo>
                  <a:cubicBezTo>
                    <a:pt x="59" y="19"/>
                    <a:pt x="59" y="19"/>
                    <a:pt x="59" y="18"/>
                  </a:cubicBezTo>
                  <a:cubicBezTo>
                    <a:pt x="59" y="18"/>
                    <a:pt x="60" y="18"/>
                    <a:pt x="60" y="18"/>
                  </a:cubicBezTo>
                  <a:close/>
                  <a:moveTo>
                    <a:pt x="32" y="120"/>
                  </a:moveTo>
                  <a:cubicBezTo>
                    <a:pt x="29" y="119"/>
                    <a:pt x="27" y="115"/>
                    <a:pt x="28" y="112"/>
                  </a:cubicBezTo>
                  <a:cubicBezTo>
                    <a:pt x="29" y="109"/>
                    <a:pt x="32" y="108"/>
                    <a:pt x="36" y="109"/>
                  </a:cubicBezTo>
                  <a:cubicBezTo>
                    <a:pt x="39" y="110"/>
                    <a:pt x="40" y="113"/>
                    <a:pt x="39" y="116"/>
                  </a:cubicBezTo>
                  <a:cubicBezTo>
                    <a:pt x="38" y="119"/>
                    <a:pt x="35" y="121"/>
                    <a:pt x="32" y="120"/>
                  </a:cubicBezTo>
                  <a:close/>
                  <a:moveTo>
                    <a:pt x="63" y="114"/>
                  </a:moveTo>
                  <a:cubicBezTo>
                    <a:pt x="10" y="97"/>
                    <a:pt x="10" y="97"/>
                    <a:pt x="10" y="97"/>
                  </a:cubicBezTo>
                  <a:cubicBezTo>
                    <a:pt x="35" y="19"/>
                    <a:pt x="35" y="19"/>
                    <a:pt x="35" y="19"/>
                  </a:cubicBezTo>
                  <a:cubicBezTo>
                    <a:pt x="88" y="36"/>
                    <a:pt x="88" y="36"/>
                    <a:pt x="88" y="36"/>
                  </a:cubicBezTo>
                  <a:lnTo>
                    <a:pt x="63" y="114"/>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2" name="Freeform 192">
              <a:extLst>
                <a:ext uri="{FF2B5EF4-FFF2-40B4-BE49-F238E27FC236}">
                  <a16:creationId xmlns:a16="http://schemas.microsoft.com/office/drawing/2014/main" id="{56B83F3B-B5B2-BA4C-9466-5AD2CDB1DB82}"/>
                </a:ext>
              </a:extLst>
            </p:cNvPr>
            <p:cNvSpPr>
              <a:spLocks/>
            </p:cNvSpPr>
            <p:nvPr/>
          </p:nvSpPr>
          <p:spPr bwMode="auto">
            <a:xfrm>
              <a:off x="519" y="2447"/>
              <a:ext cx="11" cy="10"/>
            </a:xfrm>
            <a:custGeom>
              <a:avLst/>
              <a:gdLst>
                <a:gd name="T0" fmla="*/ 11 w 8"/>
                <a:gd name="T1" fmla="*/ 11 h 8"/>
                <a:gd name="T2" fmla="*/ 10 w 8"/>
                <a:gd name="T3" fmla="*/ 11 h 8"/>
                <a:gd name="T4" fmla="*/ 0 w 8"/>
                <a:gd name="T5" fmla="*/ 9 h 8"/>
                <a:gd name="T6" fmla="*/ 0 w 8"/>
                <a:gd name="T7" fmla="*/ 7 h 8"/>
                <a:gd name="T8" fmla="*/ 1 w 8"/>
                <a:gd name="T9" fmla="*/ 0 h 8"/>
                <a:gd name="T10" fmla="*/ 4 w 8"/>
                <a:gd name="T11" fmla="*/ 0 h 8"/>
                <a:gd name="T12" fmla="*/ 14 w 8"/>
                <a:gd name="T13" fmla="*/ 1 h 8"/>
                <a:gd name="T14" fmla="*/ 15 w 8"/>
                <a:gd name="T15" fmla="*/ 4 h 8"/>
                <a:gd name="T16" fmla="*/ 11 w 8"/>
                <a:gd name="T17" fmla="*/ 11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5" y="7"/>
                  </a:cubicBezTo>
                  <a:cubicBezTo>
                    <a:pt x="0" y="6"/>
                    <a:pt x="0" y="6"/>
                    <a:pt x="0" y="6"/>
                  </a:cubicBezTo>
                  <a:cubicBezTo>
                    <a:pt x="0" y="6"/>
                    <a:pt x="0" y="5"/>
                    <a:pt x="0" y="5"/>
                  </a:cubicBezTo>
                  <a:cubicBezTo>
                    <a:pt x="1" y="0"/>
                    <a:pt x="1" y="0"/>
                    <a:pt x="1" y="0"/>
                  </a:cubicBezTo>
                  <a:cubicBezTo>
                    <a:pt x="2" y="0"/>
                    <a:pt x="2" y="0"/>
                    <a:pt x="2" y="0"/>
                  </a:cubicBezTo>
                  <a:cubicBezTo>
                    <a:pt x="7" y="1"/>
                    <a:pt x="7" y="1"/>
                    <a:pt x="7" y="1"/>
                  </a:cubicBezTo>
                  <a:cubicBezTo>
                    <a:pt x="8" y="1"/>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3" name="Freeform 193">
              <a:extLst>
                <a:ext uri="{FF2B5EF4-FFF2-40B4-BE49-F238E27FC236}">
                  <a16:creationId xmlns:a16="http://schemas.microsoft.com/office/drawing/2014/main" id="{7E7EEBBE-E781-294D-9197-D8DB85CA1366}"/>
                </a:ext>
              </a:extLst>
            </p:cNvPr>
            <p:cNvSpPr>
              <a:spLocks/>
            </p:cNvSpPr>
            <p:nvPr/>
          </p:nvSpPr>
          <p:spPr bwMode="auto">
            <a:xfrm>
              <a:off x="529" y="2449"/>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4" name="Freeform 194">
              <a:extLst>
                <a:ext uri="{FF2B5EF4-FFF2-40B4-BE49-F238E27FC236}">
                  <a16:creationId xmlns:a16="http://schemas.microsoft.com/office/drawing/2014/main" id="{FC0331FC-C5E2-5849-9884-16DFC6DC7307}"/>
                </a:ext>
              </a:extLst>
            </p:cNvPr>
            <p:cNvSpPr>
              <a:spLocks/>
            </p:cNvSpPr>
            <p:nvPr/>
          </p:nvSpPr>
          <p:spPr bwMode="auto">
            <a:xfrm>
              <a:off x="538" y="2452"/>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5" name="Freeform 195">
              <a:extLst>
                <a:ext uri="{FF2B5EF4-FFF2-40B4-BE49-F238E27FC236}">
                  <a16:creationId xmlns:a16="http://schemas.microsoft.com/office/drawing/2014/main" id="{1BE4AEFF-A61B-484A-8BC1-1CE7C5518154}"/>
                </a:ext>
              </a:extLst>
            </p:cNvPr>
            <p:cNvSpPr>
              <a:spLocks/>
            </p:cNvSpPr>
            <p:nvPr/>
          </p:nvSpPr>
          <p:spPr bwMode="auto">
            <a:xfrm>
              <a:off x="548" y="2456"/>
              <a:ext cx="11" cy="10"/>
            </a:xfrm>
            <a:custGeom>
              <a:avLst/>
              <a:gdLst>
                <a:gd name="T0" fmla="*/ 11 w 8"/>
                <a:gd name="T1" fmla="*/ 14 h 7"/>
                <a:gd name="T2" fmla="*/ 11 w 8"/>
                <a:gd name="T3" fmla="*/ 14 h 7"/>
                <a:gd name="T4" fmla="*/ 0 w 8"/>
                <a:gd name="T5" fmla="*/ 13 h 7"/>
                <a:gd name="T6" fmla="*/ 0 w 8"/>
                <a:gd name="T7" fmla="*/ 10 h 7"/>
                <a:gd name="T8" fmla="*/ 4 w 8"/>
                <a:gd name="T9" fmla="*/ 0 h 7"/>
                <a:gd name="T10" fmla="*/ 4 w 8"/>
                <a:gd name="T11" fmla="*/ 0 h 7"/>
                <a:gd name="T12" fmla="*/ 15 w 8"/>
                <a:gd name="T13" fmla="*/ 1 h 7"/>
                <a:gd name="T14" fmla="*/ 15 w 8"/>
                <a:gd name="T15" fmla="*/ 4 h 7"/>
                <a:gd name="T16" fmla="*/ 11 w 8"/>
                <a:gd name="T17" fmla="*/ 14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6" y="7"/>
                  </a:moveTo>
                  <a:cubicBezTo>
                    <a:pt x="6" y="7"/>
                    <a:pt x="6" y="7"/>
                    <a:pt x="6" y="7"/>
                  </a:cubicBezTo>
                  <a:cubicBezTo>
                    <a:pt x="0" y="6"/>
                    <a:pt x="0" y="6"/>
                    <a:pt x="0" y="6"/>
                  </a:cubicBezTo>
                  <a:cubicBezTo>
                    <a:pt x="0" y="6"/>
                    <a:pt x="0" y="5"/>
                    <a:pt x="0" y="5"/>
                  </a:cubicBezTo>
                  <a:cubicBezTo>
                    <a:pt x="2" y="0"/>
                    <a:pt x="2" y="0"/>
                    <a:pt x="2" y="0"/>
                  </a:cubicBezTo>
                  <a:cubicBezTo>
                    <a:pt x="2" y="0"/>
                    <a:pt x="2" y="0"/>
                    <a:pt x="2" y="0"/>
                  </a:cubicBezTo>
                  <a:cubicBezTo>
                    <a:pt x="8" y="1"/>
                    <a:pt x="8" y="1"/>
                    <a:pt x="8" y="1"/>
                  </a:cubicBezTo>
                  <a:cubicBezTo>
                    <a:pt x="8" y="1"/>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6" name="Freeform 196">
              <a:extLst>
                <a:ext uri="{FF2B5EF4-FFF2-40B4-BE49-F238E27FC236}">
                  <a16:creationId xmlns:a16="http://schemas.microsoft.com/office/drawing/2014/main" id="{ACEE1B10-7187-564D-BB97-477EA72A5A69}"/>
                </a:ext>
              </a:extLst>
            </p:cNvPr>
            <p:cNvSpPr>
              <a:spLocks/>
            </p:cNvSpPr>
            <p:nvPr/>
          </p:nvSpPr>
          <p:spPr bwMode="auto">
            <a:xfrm>
              <a:off x="557" y="2459"/>
              <a:ext cx="11" cy="11"/>
            </a:xfrm>
            <a:custGeom>
              <a:avLst/>
              <a:gdLst>
                <a:gd name="T0" fmla="*/ 14 w 8"/>
                <a:gd name="T1" fmla="*/ 15 h 8"/>
                <a:gd name="T2" fmla="*/ 11 w 8"/>
                <a:gd name="T3" fmla="*/ 15 h 8"/>
                <a:gd name="T4" fmla="*/ 1 w 8"/>
                <a:gd name="T5" fmla="*/ 11 h 8"/>
                <a:gd name="T6" fmla="*/ 1 w 8"/>
                <a:gd name="T7" fmla="*/ 11 h 8"/>
                <a:gd name="T8" fmla="*/ 4 w 8"/>
                <a:gd name="T9" fmla="*/ 0 h 8"/>
                <a:gd name="T10" fmla="*/ 6 w 8"/>
                <a:gd name="T11" fmla="*/ 0 h 8"/>
                <a:gd name="T12" fmla="*/ 15 w 8"/>
                <a:gd name="T13" fmla="*/ 4 h 8"/>
                <a:gd name="T14" fmla="*/ 15 w 8"/>
                <a:gd name="T15" fmla="*/ 4 h 8"/>
                <a:gd name="T16" fmla="*/ 14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7" y="8"/>
                  </a:moveTo>
                  <a:cubicBezTo>
                    <a:pt x="6" y="8"/>
                    <a:pt x="6" y="8"/>
                    <a:pt x="6" y="8"/>
                  </a:cubicBezTo>
                  <a:cubicBezTo>
                    <a:pt x="1" y="6"/>
                    <a:pt x="1" y="6"/>
                    <a:pt x="1" y="6"/>
                  </a:cubicBezTo>
                  <a:cubicBezTo>
                    <a:pt x="1" y="6"/>
                    <a:pt x="0" y="6"/>
                    <a:pt x="1" y="6"/>
                  </a:cubicBezTo>
                  <a:cubicBezTo>
                    <a:pt x="2" y="0"/>
                    <a:pt x="2" y="0"/>
                    <a:pt x="2" y="0"/>
                  </a:cubicBezTo>
                  <a:cubicBezTo>
                    <a:pt x="2" y="0"/>
                    <a:pt x="2" y="0"/>
                    <a:pt x="3" y="0"/>
                  </a:cubicBezTo>
                  <a:cubicBezTo>
                    <a:pt x="8" y="2"/>
                    <a:pt x="8" y="2"/>
                    <a:pt x="8" y="2"/>
                  </a:cubicBezTo>
                  <a:cubicBezTo>
                    <a:pt x="8" y="2"/>
                    <a:pt x="8" y="2"/>
                    <a:pt x="8" y="2"/>
                  </a:cubicBezTo>
                  <a:lnTo>
                    <a:pt x="7"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7" name="Freeform 197">
              <a:extLst>
                <a:ext uri="{FF2B5EF4-FFF2-40B4-BE49-F238E27FC236}">
                  <a16:creationId xmlns:a16="http://schemas.microsoft.com/office/drawing/2014/main" id="{D5B1A41B-2FF6-0B47-B924-187CC5A7E9BF}"/>
                </a:ext>
              </a:extLst>
            </p:cNvPr>
            <p:cNvSpPr>
              <a:spLocks/>
            </p:cNvSpPr>
            <p:nvPr/>
          </p:nvSpPr>
          <p:spPr bwMode="auto">
            <a:xfrm>
              <a:off x="568" y="2462"/>
              <a:ext cx="11" cy="10"/>
            </a:xfrm>
            <a:custGeom>
              <a:avLst/>
              <a:gdLst>
                <a:gd name="T0" fmla="*/ 11 w 8"/>
                <a:gd name="T1" fmla="*/ 12 h 8"/>
                <a:gd name="T2" fmla="*/ 10 w 8"/>
                <a:gd name="T3" fmla="*/ 12 h 8"/>
                <a:gd name="T4" fmla="*/ 0 w 8"/>
                <a:gd name="T5" fmla="*/ 9 h 8"/>
                <a:gd name="T6" fmla="*/ 0 w 8"/>
                <a:gd name="T7" fmla="*/ 9 h 8"/>
                <a:gd name="T8" fmla="*/ 4 w 8"/>
                <a:gd name="T9" fmla="*/ 0 h 8"/>
                <a:gd name="T10" fmla="*/ 4 w 8"/>
                <a:gd name="T11" fmla="*/ 0 h 8"/>
                <a:gd name="T12" fmla="*/ 14 w 8"/>
                <a:gd name="T13" fmla="*/ 4 h 8"/>
                <a:gd name="T14" fmla="*/ 15 w 8"/>
                <a:gd name="T15" fmla="*/ 4 h 8"/>
                <a:gd name="T16" fmla="*/ 11 w 8"/>
                <a:gd name="T17" fmla="*/ 12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5" y="8"/>
                  </a:cubicBezTo>
                  <a:cubicBezTo>
                    <a:pt x="0" y="6"/>
                    <a:pt x="0" y="6"/>
                    <a:pt x="0" y="6"/>
                  </a:cubicBezTo>
                  <a:cubicBezTo>
                    <a:pt x="0" y="6"/>
                    <a:pt x="0" y="6"/>
                    <a:pt x="0" y="6"/>
                  </a:cubicBezTo>
                  <a:cubicBezTo>
                    <a:pt x="2" y="0"/>
                    <a:pt x="2" y="0"/>
                    <a:pt x="2" y="0"/>
                  </a:cubicBezTo>
                  <a:cubicBezTo>
                    <a:pt x="2" y="0"/>
                    <a:pt x="2" y="0"/>
                    <a:pt x="2" y="0"/>
                  </a:cubicBezTo>
                  <a:cubicBezTo>
                    <a:pt x="7" y="2"/>
                    <a:pt x="7" y="2"/>
                    <a:pt x="7"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8" name="Freeform 198">
              <a:extLst>
                <a:ext uri="{FF2B5EF4-FFF2-40B4-BE49-F238E27FC236}">
                  <a16:creationId xmlns:a16="http://schemas.microsoft.com/office/drawing/2014/main" id="{85D5137C-883C-7D44-B1FB-6D14E068876C}"/>
                </a:ext>
              </a:extLst>
            </p:cNvPr>
            <p:cNvSpPr>
              <a:spLocks/>
            </p:cNvSpPr>
            <p:nvPr/>
          </p:nvSpPr>
          <p:spPr bwMode="auto">
            <a:xfrm>
              <a:off x="578" y="2466"/>
              <a:ext cx="10" cy="9"/>
            </a:xfrm>
            <a:custGeom>
              <a:avLst/>
              <a:gdLst>
                <a:gd name="T0" fmla="*/ 9 w 8"/>
                <a:gd name="T1" fmla="*/ 12 h 7"/>
                <a:gd name="T2" fmla="*/ 9 w 8"/>
                <a:gd name="T3" fmla="*/ 12 h 7"/>
                <a:gd name="T4" fmla="*/ 0 w 8"/>
                <a:gd name="T5" fmla="*/ 10 h 7"/>
                <a:gd name="T6" fmla="*/ 0 w 8"/>
                <a:gd name="T7" fmla="*/ 8 h 7"/>
                <a:gd name="T8" fmla="*/ 4 w 8"/>
                <a:gd name="T9" fmla="*/ 0 h 7"/>
                <a:gd name="T10" fmla="*/ 4 w 8"/>
                <a:gd name="T11" fmla="*/ 0 h 7"/>
                <a:gd name="T12" fmla="*/ 12 w 8"/>
                <a:gd name="T13" fmla="*/ 1 h 7"/>
                <a:gd name="T14" fmla="*/ 12 w 8"/>
                <a:gd name="T15" fmla="*/ 4 h 7"/>
                <a:gd name="T16" fmla="*/ 9 w 8"/>
                <a:gd name="T17" fmla="*/ 12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6" y="7"/>
                  </a:moveTo>
                  <a:cubicBezTo>
                    <a:pt x="6" y="7"/>
                    <a:pt x="6" y="7"/>
                    <a:pt x="6" y="7"/>
                  </a:cubicBezTo>
                  <a:cubicBezTo>
                    <a:pt x="0" y="6"/>
                    <a:pt x="0" y="6"/>
                    <a:pt x="0" y="6"/>
                  </a:cubicBezTo>
                  <a:cubicBezTo>
                    <a:pt x="0" y="6"/>
                    <a:pt x="0" y="5"/>
                    <a:pt x="0" y="5"/>
                  </a:cubicBezTo>
                  <a:cubicBezTo>
                    <a:pt x="2" y="0"/>
                    <a:pt x="2" y="0"/>
                    <a:pt x="2" y="0"/>
                  </a:cubicBezTo>
                  <a:cubicBezTo>
                    <a:pt x="2" y="0"/>
                    <a:pt x="2" y="0"/>
                    <a:pt x="2" y="0"/>
                  </a:cubicBezTo>
                  <a:cubicBezTo>
                    <a:pt x="8" y="1"/>
                    <a:pt x="8" y="1"/>
                    <a:pt x="8" y="1"/>
                  </a:cubicBezTo>
                  <a:cubicBezTo>
                    <a:pt x="8" y="1"/>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19" name="Freeform 199">
              <a:extLst>
                <a:ext uri="{FF2B5EF4-FFF2-40B4-BE49-F238E27FC236}">
                  <a16:creationId xmlns:a16="http://schemas.microsoft.com/office/drawing/2014/main" id="{BC953D57-3AFB-8741-A04C-EF25B42B9CF6}"/>
                </a:ext>
              </a:extLst>
            </p:cNvPr>
            <p:cNvSpPr>
              <a:spLocks/>
            </p:cNvSpPr>
            <p:nvPr/>
          </p:nvSpPr>
          <p:spPr bwMode="auto">
            <a:xfrm>
              <a:off x="515" y="2456"/>
              <a:ext cx="11" cy="11"/>
            </a:xfrm>
            <a:custGeom>
              <a:avLst/>
              <a:gdLst>
                <a:gd name="T0" fmla="*/ 11 w 8"/>
                <a:gd name="T1" fmla="*/ 14 h 8"/>
                <a:gd name="T2" fmla="*/ 11 w 8"/>
                <a:gd name="T3" fmla="*/ 14 h 8"/>
                <a:gd name="T4" fmla="*/ 1 w 8"/>
                <a:gd name="T5" fmla="*/ 11 h 8"/>
                <a:gd name="T6" fmla="*/ 0 w 8"/>
                <a:gd name="T7" fmla="*/ 10 h 8"/>
                <a:gd name="T8" fmla="*/ 4 w 8"/>
                <a:gd name="T9" fmla="*/ 0 h 8"/>
                <a:gd name="T10" fmla="*/ 6 w 8"/>
                <a:gd name="T11" fmla="*/ 0 h 8"/>
                <a:gd name="T12" fmla="*/ 15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6" y="7"/>
                  </a:cubicBezTo>
                  <a:cubicBezTo>
                    <a:pt x="1" y="6"/>
                    <a:pt x="1" y="6"/>
                    <a:pt x="1" y="6"/>
                  </a:cubicBezTo>
                  <a:cubicBezTo>
                    <a:pt x="0" y="6"/>
                    <a:pt x="0" y="6"/>
                    <a:pt x="0" y="5"/>
                  </a:cubicBezTo>
                  <a:cubicBezTo>
                    <a:pt x="2" y="0"/>
                    <a:pt x="2" y="0"/>
                    <a:pt x="2" y="0"/>
                  </a:cubicBezTo>
                  <a:cubicBezTo>
                    <a:pt x="2" y="0"/>
                    <a:pt x="2" y="0"/>
                    <a:pt x="3" y="0"/>
                  </a:cubicBezTo>
                  <a:cubicBezTo>
                    <a:pt x="8" y="1"/>
                    <a:pt x="8" y="1"/>
                    <a:pt x="8" y="1"/>
                  </a:cubicBezTo>
                  <a:cubicBezTo>
                    <a:pt x="8" y="1"/>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0" name="Freeform 200">
              <a:extLst>
                <a:ext uri="{FF2B5EF4-FFF2-40B4-BE49-F238E27FC236}">
                  <a16:creationId xmlns:a16="http://schemas.microsoft.com/office/drawing/2014/main" id="{0EA74D4A-4587-6D45-9393-237961D0BD45}"/>
                </a:ext>
              </a:extLst>
            </p:cNvPr>
            <p:cNvSpPr>
              <a:spLocks/>
            </p:cNvSpPr>
            <p:nvPr/>
          </p:nvSpPr>
          <p:spPr bwMode="auto">
            <a:xfrm>
              <a:off x="526" y="2459"/>
              <a:ext cx="9" cy="11"/>
            </a:xfrm>
            <a:custGeom>
              <a:avLst/>
              <a:gdLst>
                <a:gd name="T0" fmla="*/ 10 w 7"/>
                <a:gd name="T1" fmla="*/ 15 h 8"/>
                <a:gd name="T2" fmla="*/ 8 w 7"/>
                <a:gd name="T3" fmla="*/ 15 h 8"/>
                <a:gd name="T4" fmla="*/ 0 w 7"/>
                <a:gd name="T5" fmla="*/ 11 h 8"/>
                <a:gd name="T6" fmla="*/ 0 w 7"/>
                <a:gd name="T7" fmla="*/ 11 h 8"/>
                <a:gd name="T8" fmla="*/ 1 w 7"/>
                <a:gd name="T9" fmla="*/ 0 h 8"/>
                <a:gd name="T10" fmla="*/ 4 w 7"/>
                <a:gd name="T11" fmla="*/ 0 h 8"/>
                <a:gd name="T12" fmla="*/ 12 w 7"/>
                <a:gd name="T13" fmla="*/ 4 h 8"/>
                <a:gd name="T14" fmla="*/ 12 w 7"/>
                <a:gd name="T15" fmla="*/ 4 h 8"/>
                <a:gd name="T16" fmla="*/ 10 w 7"/>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6" y="8"/>
                  </a:moveTo>
                  <a:cubicBezTo>
                    <a:pt x="6" y="8"/>
                    <a:pt x="5" y="8"/>
                    <a:pt x="5" y="8"/>
                  </a:cubicBezTo>
                  <a:cubicBezTo>
                    <a:pt x="0" y="6"/>
                    <a:pt x="0" y="6"/>
                    <a:pt x="0" y="6"/>
                  </a:cubicBezTo>
                  <a:cubicBezTo>
                    <a:pt x="0" y="6"/>
                    <a:pt x="0" y="6"/>
                    <a:pt x="0" y="6"/>
                  </a:cubicBezTo>
                  <a:cubicBezTo>
                    <a:pt x="1" y="0"/>
                    <a:pt x="1" y="0"/>
                    <a:pt x="1" y="0"/>
                  </a:cubicBezTo>
                  <a:cubicBezTo>
                    <a:pt x="1" y="0"/>
                    <a:pt x="2" y="0"/>
                    <a:pt x="2" y="0"/>
                  </a:cubicBezTo>
                  <a:cubicBezTo>
                    <a:pt x="7" y="2"/>
                    <a:pt x="7" y="2"/>
                    <a:pt x="7" y="2"/>
                  </a:cubicBezTo>
                  <a:cubicBezTo>
                    <a:pt x="7" y="2"/>
                    <a:pt x="7" y="2"/>
                    <a:pt x="7"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1" name="Freeform 201">
              <a:extLst>
                <a:ext uri="{FF2B5EF4-FFF2-40B4-BE49-F238E27FC236}">
                  <a16:creationId xmlns:a16="http://schemas.microsoft.com/office/drawing/2014/main" id="{204B32E8-C2FB-A74D-A76F-B652581E4593}"/>
                </a:ext>
              </a:extLst>
            </p:cNvPr>
            <p:cNvSpPr>
              <a:spLocks/>
            </p:cNvSpPr>
            <p:nvPr/>
          </p:nvSpPr>
          <p:spPr bwMode="auto">
            <a:xfrm>
              <a:off x="535" y="2462"/>
              <a:ext cx="11" cy="10"/>
            </a:xfrm>
            <a:custGeom>
              <a:avLst/>
              <a:gdLst>
                <a:gd name="T0" fmla="*/ 11 w 8"/>
                <a:gd name="T1" fmla="*/ 12 h 8"/>
                <a:gd name="T2" fmla="*/ 11 w 8"/>
                <a:gd name="T3" fmla="*/ 12 h 8"/>
                <a:gd name="T4" fmla="*/ 0 w 8"/>
                <a:gd name="T5" fmla="*/ 9 h 8"/>
                <a:gd name="T6" fmla="*/ 0 w 8"/>
                <a:gd name="T7" fmla="*/ 9 h 8"/>
                <a:gd name="T8" fmla="*/ 4 w 8"/>
                <a:gd name="T9" fmla="*/ 0 h 8"/>
                <a:gd name="T10" fmla="*/ 4 w 8"/>
                <a:gd name="T11" fmla="*/ 0 h 8"/>
                <a:gd name="T12" fmla="*/ 15 w 8"/>
                <a:gd name="T13" fmla="*/ 4 h 8"/>
                <a:gd name="T14" fmla="*/ 15 w 8"/>
                <a:gd name="T15" fmla="*/ 4 h 8"/>
                <a:gd name="T16" fmla="*/ 11 w 8"/>
                <a:gd name="T17" fmla="*/ 12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2" name="Freeform 202">
              <a:extLst>
                <a:ext uri="{FF2B5EF4-FFF2-40B4-BE49-F238E27FC236}">
                  <a16:creationId xmlns:a16="http://schemas.microsoft.com/office/drawing/2014/main" id="{1D24C628-B54B-A54D-9A0E-16F3D7CA155B}"/>
                </a:ext>
              </a:extLst>
            </p:cNvPr>
            <p:cNvSpPr>
              <a:spLocks/>
            </p:cNvSpPr>
            <p:nvPr/>
          </p:nvSpPr>
          <p:spPr bwMode="auto">
            <a:xfrm>
              <a:off x="545" y="2466"/>
              <a:ext cx="11" cy="11"/>
            </a:xfrm>
            <a:custGeom>
              <a:avLst/>
              <a:gdLst>
                <a:gd name="T0" fmla="*/ 11 w 8"/>
                <a:gd name="T1" fmla="*/ 14 h 8"/>
                <a:gd name="T2" fmla="*/ 11 w 8"/>
                <a:gd name="T3" fmla="*/ 14 h 8"/>
                <a:gd name="T4" fmla="*/ 0 w 8"/>
                <a:gd name="T5" fmla="*/ 11 h 8"/>
                <a:gd name="T6" fmla="*/ 0 w 8"/>
                <a:gd name="T7" fmla="*/ 10 h 8"/>
                <a:gd name="T8" fmla="*/ 4 w 8"/>
                <a:gd name="T9" fmla="*/ 0 h 8"/>
                <a:gd name="T10" fmla="*/ 4 w 8"/>
                <a:gd name="T11" fmla="*/ 0 h 8"/>
                <a:gd name="T12" fmla="*/ 15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6" y="7"/>
                  </a:cubicBezTo>
                  <a:cubicBezTo>
                    <a:pt x="0" y="6"/>
                    <a:pt x="0" y="6"/>
                    <a:pt x="0" y="6"/>
                  </a:cubicBezTo>
                  <a:cubicBezTo>
                    <a:pt x="0" y="6"/>
                    <a:pt x="0" y="5"/>
                    <a:pt x="0" y="5"/>
                  </a:cubicBezTo>
                  <a:cubicBezTo>
                    <a:pt x="2" y="0"/>
                    <a:pt x="2" y="0"/>
                    <a:pt x="2" y="0"/>
                  </a:cubicBezTo>
                  <a:cubicBezTo>
                    <a:pt x="2" y="0"/>
                    <a:pt x="2" y="0"/>
                    <a:pt x="2" y="0"/>
                  </a:cubicBezTo>
                  <a:cubicBezTo>
                    <a:pt x="8" y="1"/>
                    <a:pt x="8" y="1"/>
                    <a:pt x="8" y="1"/>
                  </a:cubicBezTo>
                  <a:cubicBezTo>
                    <a:pt x="8" y="1"/>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3" name="Freeform 203">
              <a:extLst>
                <a:ext uri="{FF2B5EF4-FFF2-40B4-BE49-F238E27FC236}">
                  <a16:creationId xmlns:a16="http://schemas.microsoft.com/office/drawing/2014/main" id="{939E544F-31F0-7642-BD08-0BF1F28C83A6}"/>
                </a:ext>
              </a:extLst>
            </p:cNvPr>
            <p:cNvSpPr>
              <a:spLocks/>
            </p:cNvSpPr>
            <p:nvPr/>
          </p:nvSpPr>
          <p:spPr bwMode="auto">
            <a:xfrm>
              <a:off x="554" y="2468"/>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4" name="Freeform 204">
              <a:extLst>
                <a:ext uri="{FF2B5EF4-FFF2-40B4-BE49-F238E27FC236}">
                  <a16:creationId xmlns:a16="http://schemas.microsoft.com/office/drawing/2014/main" id="{6FA83637-3B36-5842-A42B-C415E2EC6C11}"/>
                </a:ext>
              </a:extLst>
            </p:cNvPr>
            <p:cNvSpPr>
              <a:spLocks/>
            </p:cNvSpPr>
            <p:nvPr/>
          </p:nvSpPr>
          <p:spPr bwMode="auto">
            <a:xfrm>
              <a:off x="564" y="2471"/>
              <a:ext cx="11" cy="11"/>
            </a:xfrm>
            <a:custGeom>
              <a:avLst/>
              <a:gdLst>
                <a:gd name="T0" fmla="*/ 11 w 8"/>
                <a:gd name="T1" fmla="*/ 15 h 8"/>
                <a:gd name="T2" fmla="*/ 11 w 8"/>
                <a:gd name="T3" fmla="*/ 15 h 8"/>
                <a:gd name="T4" fmla="*/ 1 w 8"/>
                <a:gd name="T5" fmla="*/ 11 h 8"/>
                <a:gd name="T6" fmla="*/ 0 w 8"/>
                <a:gd name="T7" fmla="*/ 11 h 8"/>
                <a:gd name="T8" fmla="*/ 4 w 8"/>
                <a:gd name="T9" fmla="*/ 0 h 8"/>
                <a:gd name="T10" fmla="*/ 6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1" y="6"/>
                    <a:pt x="1" y="6"/>
                    <a:pt x="1" y="6"/>
                  </a:cubicBezTo>
                  <a:cubicBezTo>
                    <a:pt x="0" y="6"/>
                    <a:pt x="0" y="6"/>
                    <a:pt x="0" y="6"/>
                  </a:cubicBezTo>
                  <a:cubicBezTo>
                    <a:pt x="2" y="0"/>
                    <a:pt x="2" y="0"/>
                    <a:pt x="2" y="0"/>
                  </a:cubicBezTo>
                  <a:cubicBezTo>
                    <a:pt x="2" y="0"/>
                    <a:pt x="2" y="0"/>
                    <a:pt x="3"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5" name="Freeform 205">
              <a:extLst>
                <a:ext uri="{FF2B5EF4-FFF2-40B4-BE49-F238E27FC236}">
                  <a16:creationId xmlns:a16="http://schemas.microsoft.com/office/drawing/2014/main" id="{200FF59A-2CDA-ED43-AD3C-24F1F19870B2}"/>
                </a:ext>
              </a:extLst>
            </p:cNvPr>
            <p:cNvSpPr>
              <a:spLocks/>
            </p:cNvSpPr>
            <p:nvPr/>
          </p:nvSpPr>
          <p:spPr bwMode="auto">
            <a:xfrm>
              <a:off x="575" y="2475"/>
              <a:ext cx="11" cy="11"/>
            </a:xfrm>
            <a:custGeom>
              <a:avLst/>
              <a:gdLst>
                <a:gd name="T0" fmla="*/ 11 w 8"/>
                <a:gd name="T1" fmla="*/ 14 h 8"/>
                <a:gd name="T2" fmla="*/ 10 w 8"/>
                <a:gd name="T3" fmla="*/ 14 h 8"/>
                <a:gd name="T4" fmla="*/ 0 w 8"/>
                <a:gd name="T5" fmla="*/ 11 h 8"/>
                <a:gd name="T6" fmla="*/ 0 w 8"/>
                <a:gd name="T7" fmla="*/ 10 h 8"/>
                <a:gd name="T8" fmla="*/ 1 w 8"/>
                <a:gd name="T9" fmla="*/ 0 h 8"/>
                <a:gd name="T10" fmla="*/ 4 w 8"/>
                <a:gd name="T11" fmla="*/ 0 h 8"/>
                <a:gd name="T12" fmla="*/ 14 w 8"/>
                <a:gd name="T13" fmla="*/ 1 h 8"/>
                <a:gd name="T14" fmla="*/ 14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5" y="7"/>
                  </a:cubicBezTo>
                  <a:cubicBezTo>
                    <a:pt x="0" y="6"/>
                    <a:pt x="0" y="6"/>
                    <a:pt x="0" y="6"/>
                  </a:cubicBezTo>
                  <a:cubicBezTo>
                    <a:pt x="0" y="6"/>
                    <a:pt x="0" y="5"/>
                    <a:pt x="0" y="5"/>
                  </a:cubicBezTo>
                  <a:cubicBezTo>
                    <a:pt x="1" y="0"/>
                    <a:pt x="1" y="0"/>
                    <a:pt x="1" y="0"/>
                  </a:cubicBezTo>
                  <a:cubicBezTo>
                    <a:pt x="1" y="0"/>
                    <a:pt x="2" y="0"/>
                    <a:pt x="2" y="0"/>
                  </a:cubicBezTo>
                  <a:cubicBezTo>
                    <a:pt x="7" y="1"/>
                    <a:pt x="7" y="1"/>
                    <a:pt x="7" y="1"/>
                  </a:cubicBezTo>
                  <a:cubicBezTo>
                    <a:pt x="7" y="1"/>
                    <a:pt x="8" y="2"/>
                    <a:pt x="7"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6" name="Freeform 206">
              <a:extLst>
                <a:ext uri="{FF2B5EF4-FFF2-40B4-BE49-F238E27FC236}">
                  <a16:creationId xmlns:a16="http://schemas.microsoft.com/office/drawing/2014/main" id="{AD1C5E3B-CF22-E640-86D3-18FF4F704EB8}"/>
                </a:ext>
              </a:extLst>
            </p:cNvPr>
            <p:cNvSpPr>
              <a:spLocks/>
            </p:cNvSpPr>
            <p:nvPr/>
          </p:nvSpPr>
          <p:spPr bwMode="auto">
            <a:xfrm>
              <a:off x="512" y="2466"/>
              <a:ext cx="11" cy="11"/>
            </a:xfrm>
            <a:custGeom>
              <a:avLst/>
              <a:gdLst>
                <a:gd name="T0" fmla="*/ 11 w 8"/>
                <a:gd name="T1" fmla="*/ 14 h 8"/>
                <a:gd name="T2" fmla="*/ 11 w 8"/>
                <a:gd name="T3" fmla="*/ 15 h 8"/>
                <a:gd name="T4" fmla="*/ 0 w 8"/>
                <a:gd name="T5" fmla="*/ 11 h 8"/>
                <a:gd name="T6" fmla="*/ 0 w 8"/>
                <a:gd name="T7" fmla="*/ 10 h 8"/>
                <a:gd name="T8" fmla="*/ 4 w 8"/>
                <a:gd name="T9" fmla="*/ 0 h 8"/>
                <a:gd name="T10" fmla="*/ 4 w 8"/>
                <a:gd name="T11" fmla="*/ 0 h 8"/>
                <a:gd name="T12" fmla="*/ 15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6" y="8"/>
                  </a:cubicBezTo>
                  <a:cubicBezTo>
                    <a:pt x="0" y="6"/>
                    <a:pt x="0" y="6"/>
                    <a:pt x="0" y="6"/>
                  </a:cubicBezTo>
                  <a:cubicBezTo>
                    <a:pt x="0" y="6"/>
                    <a:pt x="0" y="6"/>
                    <a:pt x="0" y="5"/>
                  </a:cubicBezTo>
                  <a:cubicBezTo>
                    <a:pt x="2" y="0"/>
                    <a:pt x="2" y="0"/>
                    <a:pt x="2" y="0"/>
                  </a:cubicBezTo>
                  <a:cubicBezTo>
                    <a:pt x="2" y="0"/>
                    <a:pt x="2" y="0"/>
                    <a:pt x="2" y="0"/>
                  </a:cubicBezTo>
                  <a:cubicBezTo>
                    <a:pt x="8" y="1"/>
                    <a:pt x="8" y="1"/>
                    <a:pt x="8" y="1"/>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7" name="Freeform 207">
              <a:extLst>
                <a:ext uri="{FF2B5EF4-FFF2-40B4-BE49-F238E27FC236}">
                  <a16:creationId xmlns:a16="http://schemas.microsoft.com/office/drawing/2014/main" id="{564FADEB-0A76-D243-AB9B-A41806BC7216}"/>
                </a:ext>
              </a:extLst>
            </p:cNvPr>
            <p:cNvSpPr>
              <a:spLocks/>
            </p:cNvSpPr>
            <p:nvPr/>
          </p:nvSpPr>
          <p:spPr bwMode="auto">
            <a:xfrm>
              <a:off x="522" y="2468"/>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8" name="Freeform 208">
              <a:extLst>
                <a:ext uri="{FF2B5EF4-FFF2-40B4-BE49-F238E27FC236}">
                  <a16:creationId xmlns:a16="http://schemas.microsoft.com/office/drawing/2014/main" id="{87FC58D2-06F6-9647-A351-716D13E088FD}"/>
                </a:ext>
              </a:extLst>
            </p:cNvPr>
            <p:cNvSpPr>
              <a:spLocks/>
            </p:cNvSpPr>
            <p:nvPr/>
          </p:nvSpPr>
          <p:spPr bwMode="auto">
            <a:xfrm>
              <a:off x="533" y="2471"/>
              <a:ext cx="9" cy="11"/>
            </a:xfrm>
            <a:custGeom>
              <a:avLst/>
              <a:gdLst>
                <a:gd name="T0" fmla="*/ 10 w 7"/>
                <a:gd name="T1" fmla="*/ 15 h 8"/>
                <a:gd name="T2" fmla="*/ 8 w 7"/>
                <a:gd name="T3" fmla="*/ 15 h 8"/>
                <a:gd name="T4" fmla="*/ 0 w 7"/>
                <a:gd name="T5" fmla="*/ 11 h 8"/>
                <a:gd name="T6" fmla="*/ 0 w 7"/>
                <a:gd name="T7" fmla="*/ 11 h 8"/>
                <a:gd name="T8" fmla="*/ 1 w 7"/>
                <a:gd name="T9" fmla="*/ 0 h 8"/>
                <a:gd name="T10" fmla="*/ 4 w 7"/>
                <a:gd name="T11" fmla="*/ 0 h 8"/>
                <a:gd name="T12" fmla="*/ 12 w 7"/>
                <a:gd name="T13" fmla="*/ 4 h 8"/>
                <a:gd name="T14" fmla="*/ 12 w 7"/>
                <a:gd name="T15" fmla="*/ 4 h 8"/>
                <a:gd name="T16" fmla="*/ 10 w 7"/>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6" y="8"/>
                  </a:moveTo>
                  <a:cubicBezTo>
                    <a:pt x="6" y="8"/>
                    <a:pt x="5" y="8"/>
                    <a:pt x="5" y="8"/>
                  </a:cubicBezTo>
                  <a:cubicBezTo>
                    <a:pt x="0" y="6"/>
                    <a:pt x="0" y="6"/>
                    <a:pt x="0" y="6"/>
                  </a:cubicBezTo>
                  <a:cubicBezTo>
                    <a:pt x="0" y="6"/>
                    <a:pt x="0" y="6"/>
                    <a:pt x="0" y="6"/>
                  </a:cubicBezTo>
                  <a:cubicBezTo>
                    <a:pt x="1" y="0"/>
                    <a:pt x="1" y="0"/>
                    <a:pt x="1" y="0"/>
                  </a:cubicBezTo>
                  <a:cubicBezTo>
                    <a:pt x="1" y="0"/>
                    <a:pt x="2" y="0"/>
                    <a:pt x="2" y="0"/>
                  </a:cubicBezTo>
                  <a:cubicBezTo>
                    <a:pt x="7" y="2"/>
                    <a:pt x="7" y="2"/>
                    <a:pt x="7" y="2"/>
                  </a:cubicBezTo>
                  <a:cubicBezTo>
                    <a:pt x="7" y="2"/>
                    <a:pt x="7" y="2"/>
                    <a:pt x="7"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29" name="Freeform 209">
              <a:extLst>
                <a:ext uri="{FF2B5EF4-FFF2-40B4-BE49-F238E27FC236}">
                  <a16:creationId xmlns:a16="http://schemas.microsoft.com/office/drawing/2014/main" id="{0FED12FC-673A-9545-9F48-9E2FA2730E67}"/>
                </a:ext>
              </a:extLst>
            </p:cNvPr>
            <p:cNvSpPr>
              <a:spLocks/>
            </p:cNvSpPr>
            <p:nvPr/>
          </p:nvSpPr>
          <p:spPr bwMode="auto">
            <a:xfrm>
              <a:off x="542" y="2475"/>
              <a:ext cx="11" cy="11"/>
            </a:xfrm>
            <a:custGeom>
              <a:avLst/>
              <a:gdLst>
                <a:gd name="T0" fmla="*/ 11 w 8"/>
                <a:gd name="T1" fmla="*/ 14 h 8"/>
                <a:gd name="T2" fmla="*/ 10 w 8"/>
                <a:gd name="T3" fmla="*/ 15 h 8"/>
                <a:gd name="T4" fmla="*/ 0 w 8"/>
                <a:gd name="T5" fmla="*/ 11 h 8"/>
                <a:gd name="T6" fmla="*/ 0 w 8"/>
                <a:gd name="T7" fmla="*/ 10 h 8"/>
                <a:gd name="T8" fmla="*/ 4 w 8"/>
                <a:gd name="T9" fmla="*/ 0 h 8"/>
                <a:gd name="T10" fmla="*/ 4 w 8"/>
                <a:gd name="T11" fmla="*/ 0 h 8"/>
                <a:gd name="T12" fmla="*/ 14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5" y="8"/>
                  </a:cubicBezTo>
                  <a:cubicBezTo>
                    <a:pt x="0" y="6"/>
                    <a:pt x="0" y="6"/>
                    <a:pt x="0" y="6"/>
                  </a:cubicBezTo>
                  <a:cubicBezTo>
                    <a:pt x="0" y="6"/>
                    <a:pt x="0" y="6"/>
                    <a:pt x="0" y="5"/>
                  </a:cubicBezTo>
                  <a:cubicBezTo>
                    <a:pt x="2" y="0"/>
                    <a:pt x="2" y="0"/>
                    <a:pt x="2" y="0"/>
                  </a:cubicBezTo>
                  <a:cubicBezTo>
                    <a:pt x="2" y="0"/>
                    <a:pt x="2" y="0"/>
                    <a:pt x="2" y="0"/>
                  </a:cubicBezTo>
                  <a:cubicBezTo>
                    <a:pt x="7" y="1"/>
                    <a:pt x="7" y="1"/>
                    <a:pt x="7" y="1"/>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0" name="Freeform 210">
              <a:extLst>
                <a:ext uri="{FF2B5EF4-FFF2-40B4-BE49-F238E27FC236}">
                  <a16:creationId xmlns:a16="http://schemas.microsoft.com/office/drawing/2014/main" id="{884ED02A-20F8-D849-B062-CD400F6464E4}"/>
                </a:ext>
              </a:extLst>
            </p:cNvPr>
            <p:cNvSpPr>
              <a:spLocks/>
            </p:cNvSpPr>
            <p:nvPr/>
          </p:nvSpPr>
          <p:spPr bwMode="auto">
            <a:xfrm>
              <a:off x="552" y="2478"/>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1" name="Freeform 211">
              <a:extLst>
                <a:ext uri="{FF2B5EF4-FFF2-40B4-BE49-F238E27FC236}">
                  <a16:creationId xmlns:a16="http://schemas.microsoft.com/office/drawing/2014/main" id="{6ED105D5-70CE-3A40-82FC-297F79E36FE5}"/>
                </a:ext>
              </a:extLst>
            </p:cNvPr>
            <p:cNvSpPr>
              <a:spLocks/>
            </p:cNvSpPr>
            <p:nvPr/>
          </p:nvSpPr>
          <p:spPr bwMode="auto">
            <a:xfrm>
              <a:off x="561" y="2481"/>
              <a:ext cx="11" cy="10"/>
            </a:xfrm>
            <a:custGeom>
              <a:avLst/>
              <a:gdLst>
                <a:gd name="T0" fmla="*/ 11 w 8"/>
                <a:gd name="T1" fmla="*/ 12 h 8"/>
                <a:gd name="T2" fmla="*/ 11 w 8"/>
                <a:gd name="T3" fmla="*/ 12 h 8"/>
                <a:gd name="T4" fmla="*/ 0 w 8"/>
                <a:gd name="T5" fmla="*/ 9 h 8"/>
                <a:gd name="T6" fmla="*/ 0 w 8"/>
                <a:gd name="T7" fmla="*/ 9 h 8"/>
                <a:gd name="T8" fmla="*/ 4 w 8"/>
                <a:gd name="T9" fmla="*/ 0 h 8"/>
                <a:gd name="T10" fmla="*/ 4 w 8"/>
                <a:gd name="T11" fmla="*/ 0 h 8"/>
                <a:gd name="T12" fmla="*/ 15 w 8"/>
                <a:gd name="T13" fmla="*/ 4 h 8"/>
                <a:gd name="T14" fmla="*/ 15 w 8"/>
                <a:gd name="T15" fmla="*/ 4 h 8"/>
                <a:gd name="T16" fmla="*/ 11 w 8"/>
                <a:gd name="T17" fmla="*/ 12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2" name="Freeform 212">
              <a:extLst>
                <a:ext uri="{FF2B5EF4-FFF2-40B4-BE49-F238E27FC236}">
                  <a16:creationId xmlns:a16="http://schemas.microsoft.com/office/drawing/2014/main" id="{B611FD87-5177-2640-8E2D-69E54727480B}"/>
                </a:ext>
              </a:extLst>
            </p:cNvPr>
            <p:cNvSpPr>
              <a:spLocks/>
            </p:cNvSpPr>
            <p:nvPr/>
          </p:nvSpPr>
          <p:spPr bwMode="auto">
            <a:xfrm>
              <a:off x="571" y="2485"/>
              <a:ext cx="11" cy="11"/>
            </a:xfrm>
            <a:custGeom>
              <a:avLst/>
              <a:gdLst>
                <a:gd name="T0" fmla="*/ 11 w 8"/>
                <a:gd name="T1" fmla="*/ 14 h 8"/>
                <a:gd name="T2" fmla="*/ 11 w 8"/>
                <a:gd name="T3" fmla="*/ 15 h 8"/>
                <a:gd name="T4" fmla="*/ 1 w 8"/>
                <a:gd name="T5" fmla="*/ 11 h 8"/>
                <a:gd name="T6" fmla="*/ 0 w 8"/>
                <a:gd name="T7" fmla="*/ 10 h 8"/>
                <a:gd name="T8" fmla="*/ 4 w 8"/>
                <a:gd name="T9" fmla="*/ 0 h 8"/>
                <a:gd name="T10" fmla="*/ 4 w 8"/>
                <a:gd name="T11" fmla="*/ 0 h 8"/>
                <a:gd name="T12" fmla="*/ 15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6" y="8"/>
                  </a:cubicBezTo>
                  <a:cubicBezTo>
                    <a:pt x="1" y="6"/>
                    <a:pt x="1" y="6"/>
                    <a:pt x="1" y="6"/>
                  </a:cubicBezTo>
                  <a:cubicBezTo>
                    <a:pt x="0" y="6"/>
                    <a:pt x="0" y="6"/>
                    <a:pt x="0" y="5"/>
                  </a:cubicBezTo>
                  <a:cubicBezTo>
                    <a:pt x="2" y="0"/>
                    <a:pt x="2" y="0"/>
                    <a:pt x="2" y="0"/>
                  </a:cubicBezTo>
                  <a:cubicBezTo>
                    <a:pt x="2" y="0"/>
                    <a:pt x="2" y="0"/>
                    <a:pt x="2" y="0"/>
                  </a:cubicBezTo>
                  <a:cubicBezTo>
                    <a:pt x="8" y="1"/>
                    <a:pt x="8" y="1"/>
                    <a:pt x="8" y="1"/>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3" name="Freeform 213">
              <a:extLst>
                <a:ext uri="{FF2B5EF4-FFF2-40B4-BE49-F238E27FC236}">
                  <a16:creationId xmlns:a16="http://schemas.microsoft.com/office/drawing/2014/main" id="{BEBF764D-146E-C548-8207-42293B19D57D}"/>
                </a:ext>
              </a:extLst>
            </p:cNvPr>
            <p:cNvSpPr>
              <a:spLocks/>
            </p:cNvSpPr>
            <p:nvPr/>
          </p:nvSpPr>
          <p:spPr bwMode="auto">
            <a:xfrm>
              <a:off x="510" y="2475"/>
              <a:ext cx="10" cy="11"/>
            </a:xfrm>
            <a:custGeom>
              <a:avLst/>
              <a:gdLst>
                <a:gd name="T0" fmla="*/ 9 w 8"/>
                <a:gd name="T1" fmla="*/ 14 h 8"/>
                <a:gd name="T2" fmla="*/ 9 w 8"/>
                <a:gd name="T3" fmla="*/ 15 h 8"/>
                <a:gd name="T4" fmla="*/ 0 w 8"/>
                <a:gd name="T5" fmla="*/ 11 h 8"/>
                <a:gd name="T6" fmla="*/ 0 w 8"/>
                <a:gd name="T7" fmla="*/ 10 h 8"/>
                <a:gd name="T8" fmla="*/ 4 w 8"/>
                <a:gd name="T9" fmla="*/ 0 h 8"/>
                <a:gd name="T10" fmla="*/ 4 w 8"/>
                <a:gd name="T11" fmla="*/ 0 h 8"/>
                <a:gd name="T12" fmla="*/ 12 w 8"/>
                <a:gd name="T13" fmla="*/ 4 h 8"/>
                <a:gd name="T14" fmla="*/ 12 w 8"/>
                <a:gd name="T15" fmla="*/ 4 h 8"/>
                <a:gd name="T16" fmla="*/ 9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8"/>
                    <a:pt x="6" y="8"/>
                    <a:pt x="6" y="8"/>
                  </a:cubicBezTo>
                  <a:cubicBezTo>
                    <a:pt x="0" y="6"/>
                    <a:pt x="0" y="6"/>
                    <a:pt x="0" y="6"/>
                  </a:cubicBezTo>
                  <a:cubicBezTo>
                    <a:pt x="0" y="6"/>
                    <a:pt x="0" y="6"/>
                    <a:pt x="0" y="5"/>
                  </a:cubicBezTo>
                  <a:cubicBezTo>
                    <a:pt x="2" y="0"/>
                    <a:pt x="2" y="0"/>
                    <a:pt x="2" y="0"/>
                  </a:cubicBezTo>
                  <a:cubicBezTo>
                    <a:pt x="2" y="0"/>
                    <a:pt x="2" y="0"/>
                    <a:pt x="2" y="0"/>
                  </a:cubicBezTo>
                  <a:cubicBezTo>
                    <a:pt x="8" y="2"/>
                    <a:pt x="8" y="2"/>
                    <a:pt x="8" y="2"/>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4" name="Freeform 214">
              <a:extLst>
                <a:ext uri="{FF2B5EF4-FFF2-40B4-BE49-F238E27FC236}">
                  <a16:creationId xmlns:a16="http://schemas.microsoft.com/office/drawing/2014/main" id="{B115E858-0F80-5649-8419-73808D761BD9}"/>
                </a:ext>
              </a:extLst>
            </p:cNvPr>
            <p:cNvSpPr>
              <a:spLocks/>
            </p:cNvSpPr>
            <p:nvPr/>
          </p:nvSpPr>
          <p:spPr bwMode="auto">
            <a:xfrm>
              <a:off x="519" y="2478"/>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5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5" name="Freeform 215">
              <a:extLst>
                <a:ext uri="{FF2B5EF4-FFF2-40B4-BE49-F238E27FC236}">
                  <a16:creationId xmlns:a16="http://schemas.microsoft.com/office/drawing/2014/main" id="{A99484C6-CB88-6249-BC93-548EB222BCBC}"/>
                </a:ext>
              </a:extLst>
            </p:cNvPr>
            <p:cNvSpPr>
              <a:spLocks/>
            </p:cNvSpPr>
            <p:nvPr/>
          </p:nvSpPr>
          <p:spPr bwMode="auto">
            <a:xfrm>
              <a:off x="529" y="2481"/>
              <a:ext cx="11" cy="10"/>
            </a:xfrm>
            <a:custGeom>
              <a:avLst/>
              <a:gdLst>
                <a:gd name="T0" fmla="*/ 11 w 8"/>
                <a:gd name="T1" fmla="*/ 12 h 8"/>
                <a:gd name="T2" fmla="*/ 11 w 8"/>
                <a:gd name="T3" fmla="*/ 12 h 8"/>
                <a:gd name="T4" fmla="*/ 0 w 8"/>
                <a:gd name="T5" fmla="*/ 9 h 8"/>
                <a:gd name="T6" fmla="*/ 0 w 8"/>
                <a:gd name="T7" fmla="*/ 9 h 8"/>
                <a:gd name="T8" fmla="*/ 4 w 8"/>
                <a:gd name="T9" fmla="*/ 1 h 8"/>
                <a:gd name="T10" fmla="*/ 4 w 8"/>
                <a:gd name="T11" fmla="*/ 0 h 8"/>
                <a:gd name="T12" fmla="*/ 15 w 8"/>
                <a:gd name="T13" fmla="*/ 4 h 8"/>
                <a:gd name="T14" fmla="*/ 15 w 8"/>
                <a:gd name="T15" fmla="*/ 4 h 8"/>
                <a:gd name="T16" fmla="*/ 11 w 8"/>
                <a:gd name="T17" fmla="*/ 12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1"/>
                    <a:pt x="2" y="1"/>
                    <a:pt x="2" y="1"/>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6" name="Freeform 216">
              <a:extLst>
                <a:ext uri="{FF2B5EF4-FFF2-40B4-BE49-F238E27FC236}">
                  <a16:creationId xmlns:a16="http://schemas.microsoft.com/office/drawing/2014/main" id="{BFB9FAF8-ADDA-D341-87E4-3FCBA1A0DDCA}"/>
                </a:ext>
              </a:extLst>
            </p:cNvPr>
            <p:cNvSpPr>
              <a:spLocks/>
            </p:cNvSpPr>
            <p:nvPr/>
          </p:nvSpPr>
          <p:spPr bwMode="auto">
            <a:xfrm>
              <a:off x="538" y="2485"/>
              <a:ext cx="11" cy="11"/>
            </a:xfrm>
            <a:custGeom>
              <a:avLst/>
              <a:gdLst>
                <a:gd name="T0" fmla="*/ 14 w 8"/>
                <a:gd name="T1" fmla="*/ 14 h 8"/>
                <a:gd name="T2" fmla="*/ 11 w 8"/>
                <a:gd name="T3" fmla="*/ 15 h 8"/>
                <a:gd name="T4" fmla="*/ 1 w 8"/>
                <a:gd name="T5" fmla="*/ 11 h 8"/>
                <a:gd name="T6" fmla="*/ 0 w 8"/>
                <a:gd name="T7" fmla="*/ 10 h 8"/>
                <a:gd name="T8" fmla="*/ 4 w 8"/>
                <a:gd name="T9" fmla="*/ 0 h 8"/>
                <a:gd name="T10" fmla="*/ 6 w 8"/>
                <a:gd name="T11" fmla="*/ 0 h 8"/>
                <a:gd name="T12" fmla="*/ 15 w 8"/>
                <a:gd name="T13" fmla="*/ 1 h 8"/>
                <a:gd name="T14" fmla="*/ 15 w 8"/>
                <a:gd name="T15" fmla="*/ 4 h 8"/>
                <a:gd name="T16" fmla="*/ 14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7" y="7"/>
                  </a:moveTo>
                  <a:cubicBezTo>
                    <a:pt x="6" y="8"/>
                    <a:pt x="6" y="8"/>
                    <a:pt x="6" y="8"/>
                  </a:cubicBezTo>
                  <a:cubicBezTo>
                    <a:pt x="1" y="6"/>
                    <a:pt x="1" y="6"/>
                    <a:pt x="1" y="6"/>
                  </a:cubicBezTo>
                  <a:cubicBezTo>
                    <a:pt x="1" y="6"/>
                    <a:pt x="0" y="6"/>
                    <a:pt x="0" y="5"/>
                  </a:cubicBezTo>
                  <a:cubicBezTo>
                    <a:pt x="2" y="0"/>
                    <a:pt x="2" y="0"/>
                    <a:pt x="2" y="0"/>
                  </a:cubicBezTo>
                  <a:cubicBezTo>
                    <a:pt x="2" y="0"/>
                    <a:pt x="2" y="0"/>
                    <a:pt x="3" y="0"/>
                  </a:cubicBezTo>
                  <a:cubicBezTo>
                    <a:pt x="8" y="1"/>
                    <a:pt x="8" y="1"/>
                    <a:pt x="8" y="1"/>
                  </a:cubicBezTo>
                  <a:cubicBezTo>
                    <a:pt x="8" y="2"/>
                    <a:pt x="8" y="2"/>
                    <a:pt x="8" y="2"/>
                  </a:cubicBezTo>
                  <a:lnTo>
                    <a:pt x="7"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7" name="Freeform 217">
              <a:extLst>
                <a:ext uri="{FF2B5EF4-FFF2-40B4-BE49-F238E27FC236}">
                  <a16:creationId xmlns:a16="http://schemas.microsoft.com/office/drawing/2014/main" id="{64890BCB-2B33-C84E-8E64-979C2A13AF49}"/>
                </a:ext>
              </a:extLst>
            </p:cNvPr>
            <p:cNvSpPr>
              <a:spLocks/>
            </p:cNvSpPr>
            <p:nvPr/>
          </p:nvSpPr>
          <p:spPr bwMode="auto">
            <a:xfrm>
              <a:off x="549" y="2487"/>
              <a:ext cx="11" cy="11"/>
            </a:xfrm>
            <a:custGeom>
              <a:avLst/>
              <a:gdLst>
                <a:gd name="T0" fmla="*/ 11 w 8"/>
                <a:gd name="T1" fmla="*/ 15 h 8"/>
                <a:gd name="T2" fmla="*/ 10 w 8"/>
                <a:gd name="T3" fmla="*/ 15 h 8"/>
                <a:gd name="T4" fmla="*/ 0 w 8"/>
                <a:gd name="T5" fmla="*/ 11 h 8"/>
                <a:gd name="T6" fmla="*/ 0 w 8"/>
                <a:gd name="T7" fmla="*/ 11 h 8"/>
                <a:gd name="T8" fmla="*/ 1 w 8"/>
                <a:gd name="T9" fmla="*/ 0 h 8"/>
                <a:gd name="T10" fmla="*/ 4 w 8"/>
                <a:gd name="T11" fmla="*/ 0 h 8"/>
                <a:gd name="T12" fmla="*/ 14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5" y="8"/>
                  </a:cubicBezTo>
                  <a:cubicBezTo>
                    <a:pt x="0" y="6"/>
                    <a:pt x="0" y="6"/>
                    <a:pt x="0" y="6"/>
                  </a:cubicBezTo>
                  <a:cubicBezTo>
                    <a:pt x="0" y="6"/>
                    <a:pt x="0" y="6"/>
                    <a:pt x="0" y="6"/>
                  </a:cubicBezTo>
                  <a:cubicBezTo>
                    <a:pt x="1" y="0"/>
                    <a:pt x="1" y="0"/>
                    <a:pt x="1" y="0"/>
                  </a:cubicBezTo>
                  <a:cubicBezTo>
                    <a:pt x="2" y="0"/>
                    <a:pt x="2" y="0"/>
                    <a:pt x="2" y="0"/>
                  </a:cubicBezTo>
                  <a:cubicBezTo>
                    <a:pt x="7" y="2"/>
                    <a:pt x="7" y="2"/>
                    <a:pt x="7" y="2"/>
                  </a:cubicBezTo>
                  <a:cubicBezTo>
                    <a:pt x="7"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8" name="Freeform 218">
              <a:extLst>
                <a:ext uri="{FF2B5EF4-FFF2-40B4-BE49-F238E27FC236}">
                  <a16:creationId xmlns:a16="http://schemas.microsoft.com/office/drawing/2014/main" id="{2BA3BA0A-AE7A-CE42-A0C9-0B7F25D5CDE1}"/>
                </a:ext>
              </a:extLst>
            </p:cNvPr>
            <p:cNvSpPr>
              <a:spLocks/>
            </p:cNvSpPr>
            <p:nvPr/>
          </p:nvSpPr>
          <p:spPr bwMode="auto">
            <a:xfrm>
              <a:off x="559" y="2490"/>
              <a:ext cx="10" cy="11"/>
            </a:xfrm>
            <a:custGeom>
              <a:avLst/>
              <a:gdLst>
                <a:gd name="T0" fmla="*/ 9 w 8"/>
                <a:gd name="T1" fmla="*/ 15 h 8"/>
                <a:gd name="T2" fmla="*/ 9 w 8"/>
                <a:gd name="T3" fmla="*/ 15 h 8"/>
                <a:gd name="T4" fmla="*/ 0 w 8"/>
                <a:gd name="T5" fmla="*/ 11 h 8"/>
                <a:gd name="T6" fmla="*/ 0 w 8"/>
                <a:gd name="T7" fmla="*/ 11 h 8"/>
                <a:gd name="T8" fmla="*/ 4 w 8"/>
                <a:gd name="T9" fmla="*/ 1 h 8"/>
                <a:gd name="T10" fmla="*/ 4 w 8"/>
                <a:gd name="T11" fmla="*/ 0 h 8"/>
                <a:gd name="T12" fmla="*/ 12 w 8"/>
                <a:gd name="T13" fmla="*/ 4 h 8"/>
                <a:gd name="T14" fmla="*/ 12 w 8"/>
                <a:gd name="T15" fmla="*/ 4 h 8"/>
                <a:gd name="T16" fmla="*/ 9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1"/>
                    <a:pt x="2" y="1"/>
                    <a:pt x="2" y="1"/>
                  </a:cubicBezTo>
                  <a:cubicBezTo>
                    <a:pt x="2" y="0"/>
                    <a:pt x="2" y="0"/>
                    <a:pt x="2" y="0"/>
                  </a:cubicBezTo>
                  <a:cubicBezTo>
                    <a:pt x="8" y="2"/>
                    <a:pt x="8" y="2"/>
                    <a:pt x="8"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39" name="Freeform 219">
              <a:extLst>
                <a:ext uri="{FF2B5EF4-FFF2-40B4-BE49-F238E27FC236}">
                  <a16:creationId xmlns:a16="http://schemas.microsoft.com/office/drawing/2014/main" id="{8CD3808B-D478-D149-AABD-92856D393F38}"/>
                </a:ext>
              </a:extLst>
            </p:cNvPr>
            <p:cNvSpPr>
              <a:spLocks/>
            </p:cNvSpPr>
            <p:nvPr/>
          </p:nvSpPr>
          <p:spPr bwMode="auto">
            <a:xfrm>
              <a:off x="568" y="2494"/>
              <a:ext cx="11" cy="11"/>
            </a:xfrm>
            <a:custGeom>
              <a:avLst/>
              <a:gdLst>
                <a:gd name="T0" fmla="*/ 11 w 8"/>
                <a:gd name="T1" fmla="*/ 14 h 8"/>
                <a:gd name="T2" fmla="*/ 11 w 8"/>
                <a:gd name="T3" fmla="*/ 15 h 8"/>
                <a:gd name="T4" fmla="*/ 0 w 8"/>
                <a:gd name="T5" fmla="*/ 11 h 8"/>
                <a:gd name="T6" fmla="*/ 0 w 8"/>
                <a:gd name="T7" fmla="*/ 10 h 8"/>
                <a:gd name="T8" fmla="*/ 4 w 8"/>
                <a:gd name="T9" fmla="*/ 0 h 8"/>
                <a:gd name="T10" fmla="*/ 4 w 8"/>
                <a:gd name="T11" fmla="*/ 0 h 8"/>
                <a:gd name="T12" fmla="*/ 15 w 8"/>
                <a:gd name="T13" fmla="*/ 1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7"/>
                    <a:pt x="6" y="8"/>
                    <a:pt x="6" y="8"/>
                  </a:cubicBezTo>
                  <a:cubicBezTo>
                    <a:pt x="0" y="6"/>
                    <a:pt x="0" y="6"/>
                    <a:pt x="0" y="6"/>
                  </a:cubicBezTo>
                  <a:cubicBezTo>
                    <a:pt x="0" y="6"/>
                    <a:pt x="0" y="6"/>
                    <a:pt x="0" y="5"/>
                  </a:cubicBezTo>
                  <a:cubicBezTo>
                    <a:pt x="2" y="0"/>
                    <a:pt x="2" y="0"/>
                    <a:pt x="2" y="0"/>
                  </a:cubicBezTo>
                  <a:cubicBezTo>
                    <a:pt x="2" y="0"/>
                    <a:pt x="2" y="0"/>
                    <a:pt x="2" y="0"/>
                  </a:cubicBezTo>
                  <a:cubicBezTo>
                    <a:pt x="8" y="1"/>
                    <a:pt x="8" y="1"/>
                    <a:pt x="8" y="1"/>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0" name="Freeform 220">
              <a:extLst>
                <a:ext uri="{FF2B5EF4-FFF2-40B4-BE49-F238E27FC236}">
                  <a16:creationId xmlns:a16="http://schemas.microsoft.com/office/drawing/2014/main" id="{9E294EDA-A34A-B441-B953-2E2CD51F8CB8}"/>
                </a:ext>
              </a:extLst>
            </p:cNvPr>
            <p:cNvSpPr>
              <a:spLocks/>
            </p:cNvSpPr>
            <p:nvPr/>
          </p:nvSpPr>
          <p:spPr bwMode="auto">
            <a:xfrm>
              <a:off x="507" y="2485"/>
              <a:ext cx="9" cy="11"/>
            </a:xfrm>
            <a:custGeom>
              <a:avLst/>
              <a:gdLst>
                <a:gd name="T0" fmla="*/ 10 w 7"/>
                <a:gd name="T1" fmla="*/ 14 h 8"/>
                <a:gd name="T2" fmla="*/ 8 w 7"/>
                <a:gd name="T3" fmla="*/ 15 h 8"/>
                <a:gd name="T4" fmla="*/ 0 w 7"/>
                <a:gd name="T5" fmla="*/ 11 h 8"/>
                <a:gd name="T6" fmla="*/ 0 w 7"/>
                <a:gd name="T7" fmla="*/ 10 h 8"/>
                <a:gd name="T8" fmla="*/ 1 w 7"/>
                <a:gd name="T9" fmla="*/ 0 h 8"/>
                <a:gd name="T10" fmla="*/ 4 w 7"/>
                <a:gd name="T11" fmla="*/ 0 h 8"/>
                <a:gd name="T12" fmla="*/ 12 w 7"/>
                <a:gd name="T13" fmla="*/ 4 h 8"/>
                <a:gd name="T14" fmla="*/ 12 w 7"/>
                <a:gd name="T15" fmla="*/ 4 h 8"/>
                <a:gd name="T16" fmla="*/ 10 w 7"/>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6" y="7"/>
                  </a:moveTo>
                  <a:cubicBezTo>
                    <a:pt x="6" y="8"/>
                    <a:pt x="5" y="8"/>
                    <a:pt x="5" y="8"/>
                  </a:cubicBezTo>
                  <a:cubicBezTo>
                    <a:pt x="0" y="6"/>
                    <a:pt x="0" y="6"/>
                    <a:pt x="0" y="6"/>
                  </a:cubicBezTo>
                  <a:cubicBezTo>
                    <a:pt x="0" y="6"/>
                    <a:pt x="0" y="6"/>
                    <a:pt x="0" y="5"/>
                  </a:cubicBezTo>
                  <a:cubicBezTo>
                    <a:pt x="1" y="0"/>
                    <a:pt x="1" y="0"/>
                    <a:pt x="1" y="0"/>
                  </a:cubicBezTo>
                  <a:cubicBezTo>
                    <a:pt x="1" y="0"/>
                    <a:pt x="2" y="0"/>
                    <a:pt x="2" y="0"/>
                  </a:cubicBezTo>
                  <a:cubicBezTo>
                    <a:pt x="7" y="2"/>
                    <a:pt x="7" y="2"/>
                    <a:pt x="7" y="2"/>
                  </a:cubicBezTo>
                  <a:cubicBezTo>
                    <a:pt x="7" y="2"/>
                    <a:pt x="7" y="2"/>
                    <a:pt x="7"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1" name="Freeform 221">
              <a:extLst>
                <a:ext uri="{FF2B5EF4-FFF2-40B4-BE49-F238E27FC236}">
                  <a16:creationId xmlns:a16="http://schemas.microsoft.com/office/drawing/2014/main" id="{954D40BC-8E3F-9C40-987F-BE51D9AD300B}"/>
                </a:ext>
              </a:extLst>
            </p:cNvPr>
            <p:cNvSpPr>
              <a:spLocks/>
            </p:cNvSpPr>
            <p:nvPr/>
          </p:nvSpPr>
          <p:spPr bwMode="auto">
            <a:xfrm>
              <a:off x="516" y="2487"/>
              <a:ext cx="11" cy="11"/>
            </a:xfrm>
            <a:custGeom>
              <a:avLst/>
              <a:gdLst>
                <a:gd name="T0" fmla="*/ 11 w 8"/>
                <a:gd name="T1" fmla="*/ 15 h 8"/>
                <a:gd name="T2" fmla="*/ 11 w 8"/>
                <a:gd name="T3" fmla="*/ 15 h 8"/>
                <a:gd name="T4" fmla="*/ 0 w 8"/>
                <a:gd name="T5" fmla="*/ 11 h 8"/>
                <a:gd name="T6" fmla="*/ 0 w 8"/>
                <a:gd name="T7" fmla="*/ 11 h 8"/>
                <a:gd name="T8" fmla="*/ 4 w 8"/>
                <a:gd name="T9" fmla="*/ 0 h 8"/>
                <a:gd name="T10" fmla="*/ 4 w 8"/>
                <a:gd name="T11" fmla="*/ 0 h 8"/>
                <a:gd name="T12" fmla="*/ 14 w 8"/>
                <a:gd name="T13" fmla="*/ 4 h 8"/>
                <a:gd name="T14" fmla="*/ 15 w 8"/>
                <a:gd name="T15" fmla="*/ 4 h 8"/>
                <a:gd name="T16" fmla="*/ 11 w 8"/>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8"/>
                  </a:moveTo>
                  <a:cubicBezTo>
                    <a:pt x="6" y="8"/>
                    <a:pt x="6" y="8"/>
                    <a:pt x="6" y="8"/>
                  </a:cubicBezTo>
                  <a:cubicBezTo>
                    <a:pt x="0" y="6"/>
                    <a:pt x="0" y="6"/>
                    <a:pt x="0" y="6"/>
                  </a:cubicBezTo>
                  <a:cubicBezTo>
                    <a:pt x="0" y="6"/>
                    <a:pt x="0" y="6"/>
                    <a:pt x="0" y="6"/>
                  </a:cubicBezTo>
                  <a:cubicBezTo>
                    <a:pt x="2" y="0"/>
                    <a:pt x="2" y="0"/>
                    <a:pt x="2" y="0"/>
                  </a:cubicBezTo>
                  <a:cubicBezTo>
                    <a:pt x="2" y="0"/>
                    <a:pt x="2" y="0"/>
                    <a:pt x="2" y="0"/>
                  </a:cubicBezTo>
                  <a:cubicBezTo>
                    <a:pt x="7" y="2"/>
                    <a:pt x="7" y="2"/>
                    <a:pt x="7" y="2"/>
                  </a:cubicBezTo>
                  <a:cubicBezTo>
                    <a:pt x="8" y="2"/>
                    <a:pt x="8" y="2"/>
                    <a:pt x="8"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2" name="Freeform 222">
              <a:extLst>
                <a:ext uri="{FF2B5EF4-FFF2-40B4-BE49-F238E27FC236}">
                  <a16:creationId xmlns:a16="http://schemas.microsoft.com/office/drawing/2014/main" id="{0D9D864A-4CB2-1A45-85F1-2AB306891DF5}"/>
                </a:ext>
              </a:extLst>
            </p:cNvPr>
            <p:cNvSpPr>
              <a:spLocks/>
            </p:cNvSpPr>
            <p:nvPr/>
          </p:nvSpPr>
          <p:spPr bwMode="auto">
            <a:xfrm>
              <a:off x="556" y="2500"/>
              <a:ext cx="9" cy="11"/>
            </a:xfrm>
            <a:custGeom>
              <a:avLst/>
              <a:gdLst>
                <a:gd name="T0" fmla="*/ 10 w 7"/>
                <a:gd name="T1" fmla="*/ 15 h 8"/>
                <a:gd name="T2" fmla="*/ 8 w 7"/>
                <a:gd name="T3" fmla="*/ 15 h 8"/>
                <a:gd name="T4" fmla="*/ 0 w 7"/>
                <a:gd name="T5" fmla="*/ 11 h 8"/>
                <a:gd name="T6" fmla="*/ 0 w 7"/>
                <a:gd name="T7" fmla="*/ 11 h 8"/>
                <a:gd name="T8" fmla="*/ 1 w 7"/>
                <a:gd name="T9" fmla="*/ 1 h 8"/>
                <a:gd name="T10" fmla="*/ 4 w 7"/>
                <a:gd name="T11" fmla="*/ 0 h 8"/>
                <a:gd name="T12" fmla="*/ 12 w 7"/>
                <a:gd name="T13" fmla="*/ 4 h 8"/>
                <a:gd name="T14" fmla="*/ 12 w 7"/>
                <a:gd name="T15" fmla="*/ 4 h 8"/>
                <a:gd name="T16" fmla="*/ 10 w 7"/>
                <a:gd name="T17" fmla="*/ 15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8"/>
                <a:gd name="T29" fmla="*/ 7 w 7"/>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8">
                  <a:moveTo>
                    <a:pt x="6" y="8"/>
                  </a:moveTo>
                  <a:cubicBezTo>
                    <a:pt x="6" y="8"/>
                    <a:pt x="5" y="8"/>
                    <a:pt x="5" y="8"/>
                  </a:cubicBezTo>
                  <a:cubicBezTo>
                    <a:pt x="0" y="6"/>
                    <a:pt x="0" y="6"/>
                    <a:pt x="0" y="6"/>
                  </a:cubicBezTo>
                  <a:cubicBezTo>
                    <a:pt x="0" y="6"/>
                    <a:pt x="0" y="6"/>
                    <a:pt x="0" y="6"/>
                  </a:cubicBezTo>
                  <a:cubicBezTo>
                    <a:pt x="1" y="1"/>
                    <a:pt x="1" y="1"/>
                    <a:pt x="1" y="1"/>
                  </a:cubicBezTo>
                  <a:cubicBezTo>
                    <a:pt x="1" y="0"/>
                    <a:pt x="2" y="0"/>
                    <a:pt x="2" y="0"/>
                  </a:cubicBezTo>
                  <a:cubicBezTo>
                    <a:pt x="7" y="2"/>
                    <a:pt x="7" y="2"/>
                    <a:pt x="7" y="2"/>
                  </a:cubicBezTo>
                  <a:cubicBezTo>
                    <a:pt x="7" y="2"/>
                    <a:pt x="7" y="2"/>
                    <a:pt x="7" y="2"/>
                  </a:cubicBezTo>
                  <a:lnTo>
                    <a:pt x="6" y="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3" name="Freeform 223">
              <a:extLst>
                <a:ext uri="{FF2B5EF4-FFF2-40B4-BE49-F238E27FC236}">
                  <a16:creationId xmlns:a16="http://schemas.microsoft.com/office/drawing/2014/main" id="{BB8A74D1-764A-8C47-912A-7DE0A04B2183}"/>
                </a:ext>
              </a:extLst>
            </p:cNvPr>
            <p:cNvSpPr>
              <a:spLocks/>
            </p:cNvSpPr>
            <p:nvPr/>
          </p:nvSpPr>
          <p:spPr bwMode="auto">
            <a:xfrm>
              <a:off x="565" y="2504"/>
              <a:ext cx="11" cy="11"/>
            </a:xfrm>
            <a:custGeom>
              <a:avLst/>
              <a:gdLst>
                <a:gd name="T0" fmla="*/ 11 w 8"/>
                <a:gd name="T1" fmla="*/ 14 h 8"/>
                <a:gd name="T2" fmla="*/ 11 w 8"/>
                <a:gd name="T3" fmla="*/ 15 h 8"/>
                <a:gd name="T4" fmla="*/ 0 w 8"/>
                <a:gd name="T5" fmla="*/ 11 h 8"/>
                <a:gd name="T6" fmla="*/ 0 w 8"/>
                <a:gd name="T7" fmla="*/ 10 h 8"/>
                <a:gd name="T8" fmla="*/ 4 w 8"/>
                <a:gd name="T9" fmla="*/ 0 h 8"/>
                <a:gd name="T10" fmla="*/ 4 w 8"/>
                <a:gd name="T11" fmla="*/ 0 h 8"/>
                <a:gd name="T12" fmla="*/ 15 w 8"/>
                <a:gd name="T13" fmla="*/ 4 h 8"/>
                <a:gd name="T14" fmla="*/ 15 w 8"/>
                <a:gd name="T15" fmla="*/ 4 h 8"/>
                <a:gd name="T16" fmla="*/ 11 w 8"/>
                <a:gd name="T17" fmla="*/ 1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6" y="7"/>
                  </a:moveTo>
                  <a:cubicBezTo>
                    <a:pt x="6" y="8"/>
                    <a:pt x="6" y="8"/>
                    <a:pt x="6" y="8"/>
                  </a:cubicBezTo>
                  <a:cubicBezTo>
                    <a:pt x="0" y="6"/>
                    <a:pt x="0" y="6"/>
                    <a:pt x="0" y="6"/>
                  </a:cubicBezTo>
                  <a:cubicBezTo>
                    <a:pt x="0" y="6"/>
                    <a:pt x="0" y="6"/>
                    <a:pt x="0" y="5"/>
                  </a:cubicBezTo>
                  <a:cubicBezTo>
                    <a:pt x="2" y="0"/>
                    <a:pt x="2" y="0"/>
                    <a:pt x="2" y="0"/>
                  </a:cubicBezTo>
                  <a:cubicBezTo>
                    <a:pt x="2" y="0"/>
                    <a:pt x="2" y="0"/>
                    <a:pt x="2" y="0"/>
                  </a:cubicBezTo>
                  <a:cubicBezTo>
                    <a:pt x="8" y="2"/>
                    <a:pt x="8" y="2"/>
                    <a:pt x="8" y="2"/>
                  </a:cubicBezTo>
                  <a:cubicBezTo>
                    <a:pt x="8" y="2"/>
                    <a:pt x="8" y="2"/>
                    <a:pt x="8" y="2"/>
                  </a:cubicBezTo>
                  <a:lnTo>
                    <a:pt x="6" y="7"/>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4" name="Freeform 224">
              <a:extLst>
                <a:ext uri="{FF2B5EF4-FFF2-40B4-BE49-F238E27FC236}">
                  <a16:creationId xmlns:a16="http://schemas.microsoft.com/office/drawing/2014/main" id="{B3BBF97C-3689-D142-A88E-5FBC644ADCC3}"/>
                </a:ext>
              </a:extLst>
            </p:cNvPr>
            <p:cNvSpPr>
              <a:spLocks/>
            </p:cNvSpPr>
            <p:nvPr/>
          </p:nvSpPr>
          <p:spPr bwMode="auto">
            <a:xfrm>
              <a:off x="526" y="2490"/>
              <a:ext cx="30" cy="18"/>
            </a:xfrm>
            <a:custGeom>
              <a:avLst/>
              <a:gdLst>
                <a:gd name="T0" fmla="*/ 41 w 22"/>
                <a:gd name="T1" fmla="*/ 14 h 13"/>
                <a:gd name="T2" fmla="*/ 37 w 22"/>
                <a:gd name="T3" fmla="*/ 11 h 13"/>
                <a:gd name="T4" fmla="*/ 31 w 22"/>
                <a:gd name="T5" fmla="*/ 10 h 13"/>
                <a:gd name="T6" fmla="*/ 27 w 22"/>
                <a:gd name="T7" fmla="*/ 10 h 13"/>
                <a:gd name="T8" fmla="*/ 16 w 22"/>
                <a:gd name="T9" fmla="*/ 6 h 13"/>
                <a:gd name="T10" fmla="*/ 15 w 22"/>
                <a:gd name="T11" fmla="*/ 4 h 13"/>
                <a:gd name="T12" fmla="*/ 10 w 22"/>
                <a:gd name="T13" fmla="*/ 1 h 13"/>
                <a:gd name="T14" fmla="*/ 4 w 22"/>
                <a:gd name="T15" fmla="*/ 0 h 13"/>
                <a:gd name="T16" fmla="*/ 4 w 22"/>
                <a:gd name="T17" fmla="*/ 1 h 13"/>
                <a:gd name="T18" fmla="*/ 0 w 22"/>
                <a:gd name="T19" fmla="*/ 11 h 13"/>
                <a:gd name="T20" fmla="*/ 0 w 22"/>
                <a:gd name="T21" fmla="*/ 11 h 13"/>
                <a:gd name="T22" fmla="*/ 5 w 22"/>
                <a:gd name="T23" fmla="*/ 14 h 13"/>
                <a:gd name="T24" fmla="*/ 11 w 22"/>
                <a:gd name="T25" fmla="*/ 15 h 13"/>
                <a:gd name="T26" fmla="*/ 14 w 22"/>
                <a:gd name="T27" fmla="*/ 17 h 13"/>
                <a:gd name="T28" fmla="*/ 25 w 22"/>
                <a:gd name="T29" fmla="*/ 21 h 13"/>
                <a:gd name="T30" fmla="*/ 27 w 22"/>
                <a:gd name="T31" fmla="*/ 21 h 13"/>
                <a:gd name="T32" fmla="*/ 34 w 22"/>
                <a:gd name="T33" fmla="*/ 24 h 13"/>
                <a:gd name="T34" fmla="*/ 37 w 22"/>
                <a:gd name="T35" fmla="*/ 25 h 13"/>
                <a:gd name="T36" fmla="*/ 37 w 22"/>
                <a:gd name="T37" fmla="*/ 25 h 13"/>
                <a:gd name="T38" fmla="*/ 41 w 22"/>
                <a:gd name="T39" fmla="*/ 14 h 13"/>
                <a:gd name="T40" fmla="*/ 41 w 22"/>
                <a:gd name="T41" fmla="*/ 14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13"/>
                <a:gd name="T65" fmla="*/ 22 w 2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13">
                  <a:moveTo>
                    <a:pt x="22" y="7"/>
                  </a:moveTo>
                  <a:cubicBezTo>
                    <a:pt x="20" y="6"/>
                    <a:pt x="20" y="6"/>
                    <a:pt x="20" y="6"/>
                  </a:cubicBezTo>
                  <a:cubicBezTo>
                    <a:pt x="17" y="5"/>
                    <a:pt x="17" y="5"/>
                    <a:pt x="17" y="5"/>
                  </a:cubicBezTo>
                  <a:cubicBezTo>
                    <a:pt x="15" y="5"/>
                    <a:pt x="15" y="5"/>
                    <a:pt x="15" y="5"/>
                  </a:cubicBezTo>
                  <a:cubicBezTo>
                    <a:pt x="9" y="3"/>
                    <a:pt x="9" y="3"/>
                    <a:pt x="9" y="3"/>
                  </a:cubicBezTo>
                  <a:cubicBezTo>
                    <a:pt x="8" y="2"/>
                    <a:pt x="8" y="2"/>
                    <a:pt x="8" y="2"/>
                  </a:cubicBezTo>
                  <a:cubicBezTo>
                    <a:pt x="5" y="1"/>
                    <a:pt x="5" y="1"/>
                    <a:pt x="5" y="1"/>
                  </a:cubicBezTo>
                  <a:cubicBezTo>
                    <a:pt x="2" y="0"/>
                    <a:pt x="2" y="0"/>
                    <a:pt x="2" y="0"/>
                  </a:cubicBezTo>
                  <a:cubicBezTo>
                    <a:pt x="2" y="0"/>
                    <a:pt x="2" y="0"/>
                    <a:pt x="2" y="1"/>
                  </a:cubicBezTo>
                  <a:cubicBezTo>
                    <a:pt x="0" y="6"/>
                    <a:pt x="0" y="6"/>
                    <a:pt x="0" y="6"/>
                  </a:cubicBezTo>
                  <a:cubicBezTo>
                    <a:pt x="0" y="6"/>
                    <a:pt x="0" y="6"/>
                    <a:pt x="0" y="6"/>
                  </a:cubicBezTo>
                  <a:cubicBezTo>
                    <a:pt x="3" y="7"/>
                    <a:pt x="3" y="7"/>
                    <a:pt x="3" y="7"/>
                  </a:cubicBezTo>
                  <a:cubicBezTo>
                    <a:pt x="6" y="8"/>
                    <a:pt x="6" y="8"/>
                    <a:pt x="6" y="8"/>
                  </a:cubicBezTo>
                  <a:cubicBezTo>
                    <a:pt x="7" y="9"/>
                    <a:pt x="7" y="9"/>
                    <a:pt x="7" y="9"/>
                  </a:cubicBezTo>
                  <a:cubicBezTo>
                    <a:pt x="13" y="11"/>
                    <a:pt x="13" y="11"/>
                    <a:pt x="13" y="11"/>
                  </a:cubicBezTo>
                  <a:cubicBezTo>
                    <a:pt x="15" y="11"/>
                    <a:pt x="15" y="11"/>
                    <a:pt x="15" y="11"/>
                  </a:cubicBezTo>
                  <a:cubicBezTo>
                    <a:pt x="18" y="12"/>
                    <a:pt x="18" y="12"/>
                    <a:pt x="18" y="12"/>
                  </a:cubicBezTo>
                  <a:cubicBezTo>
                    <a:pt x="20" y="13"/>
                    <a:pt x="20" y="13"/>
                    <a:pt x="20" y="13"/>
                  </a:cubicBezTo>
                  <a:cubicBezTo>
                    <a:pt x="20" y="13"/>
                    <a:pt x="20" y="13"/>
                    <a:pt x="20" y="13"/>
                  </a:cubicBezTo>
                  <a:cubicBezTo>
                    <a:pt x="22" y="7"/>
                    <a:pt x="22" y="7"/>
                    <a:pt x="22" y="7"/>
                  </a:cubicBezTo>
                  <a:cubicBezTo>
                    <a:pt x="22" y="7"/>
                    <a:pt x="22" y="7"/>
                    <a:pt x="22" y="7"/>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5" name="Freeform 225">
              <a:extLst>
                <a:ext uri="{FF2B5EF4-FFF2-40B4-BE49-F238E27FC236}">
                  <a16:creationId xmlns:a16="http://schemas.microsoft.com/office/drawing/2014/main" id="{ADEAC5B9-600D-FB42-A3BA-FDC91738A5F1}"/>
                </a:ext>
              </a:extLst>
            </p:cNvPr>
            <p:cNvSpPr>
              <a:spLocks/>
            </p:cNvSpPr>
            <p:nvPr/>
          </p:nvSpPr>
          <p:spPr bwMode="auto">
            <a:xfrm>
              <a:off x="538" y="2400"/>
              <a:ext cx="53" cy="21"/>
            </a:xfrm>
            <a:custGeom>
              <a:avLst/>
              <a:gdLst>
                <a:gd name="T0" fmla="*/ 35 w 78"/>
                <a:gd name="T1" fmla="*/ 15 h 30"/>
                <a:gd name="T2" fmla="*/ 0 w 78"/>
                <a:gd name="T3" fmla="*/ 3 h 30"/>
                <a:gd name="T4" fmla="*/ 1 w 78"/>
                <a:gd name="T5" fmla="*/ 0 h 30"/>
                <a:gd name="T6" fmla="*/ 36 w 78"/>
                <a:gd name="T7" fmla="*/ 12 h 30"/>
                <a:gd name="T8" fmla="*/ 35 w 78"/>
                <a:gd name="T9" fmla="*/ 15 h 30"/>
                <a:gd name="T10" fmla="*/ 0 60000 65536"/>
                <a:gd name="T11" fmla="*/ 0 60000 65536"/>
                <a:gd name="T12" fmla="*/ 0 60000 65536"/>
                <a:gd name="T13" fmla="*/ 0 60000 65536"/>
                <a:gd name="T14" fmla="*/ 0 60000 65536"/>
                <a:gd name="T15" fmla="*/ 0 w 78"/>
                <a:gd name="T16" fmla="*/ 0 h 30"/>
                <a:gd name="T17" fmla="*/ 78 w 78"/>
                <a:gd name="T18" fmla="*/ 30 h 30"/>
              </a:gdLst>
              <a:ahLst/>
              <a:cxnLst>
                <a:cxn ang="T10">
                  <a:pos x="T0" y="T1"/>
                </a:cxn>
                <a:cxn ang="T11">
                  <a:pos x="T2" y="T3"/>
                </a:cxn>
                <a:cxn ang="T12">
                  <a:pos x="T4" y="T5"/>
                </a:cxn>
                <a:cxn ang="T13">
                  <a:pos x="T6" y="T7"/>
                </a:cxn>
                <a:cxn ang="T14">
                  <a:pos x="T8" y="T9"/>
                </a:cxn>
              </a:cxnLst>
              <a:rect l="T15" t="T16" r="T17" b="T18"/>
              <a:pathLst>
                <a:path w="78" h="30">
                  <a:moveTo>
                    <a:pt x="76" y="30"/>
                  </a:moveTo>
                  <a:lnTo>
                    <a:pt x="0" y="6"/>
                  </a:lnTo>
                  <a:lnTo>
                    <a:pt x="2" y="0"/>
                  </a:lnTo>
                  <a:lnTo>
                    <a:pt x="78" y="24"/>
                  </a:lnTo>
                  <a:lnTo>
                    <a:pt x="76" y="3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6" name="Freeform 226">
              <a:extLst>
                <a:ext uri="{FF2B5EF4-FFF2-40B4-BE49-F238E27FC236}">
                  <a16:creationId xmlns:a16="http://schemas.microsoft.com/office/drawing/2014/main" id="{A68E9C58-EE9C-9345-B297-CEFA7CEADDEC}"/>
                </a:ext>
              </a:extLst>
            </p:cNvPr>
            <p:cNvSpPr>
              <a:spLocks/>
            </p:cNvSpPr>
            <p:nvPr/>
          </p:nvSpPr>
          <p:spPr bwMode="auto">
            <a:xfrm>
              <a:off x="537" y="2407"/>
              <a:ext cx="41" cy="16"/>
            </a:xfrm>
            <a:custGeom>
              <a:avLst/>
              <a:gdLst>
                <a:gd name="T0" fmla="*/ 27 w 60"/>
                <a:gd name="T1" fmla="*/ 11 h 24"/>
                <a:gd name="T2" fmla="*/ 0 w 60"/>
                <a:gd name="T3" fmla="*/ 3 h 24"/>
                <a:gd name="T4" fmla="*/ 1 w 60"/>
                <a:gd name="T5" fmla="*/ 0 h 24"/>
                <a:gd name="T6" fmla="*/ 28 w 60"/>
                <a:gd name="T7" fmla="*/ 8 h 24"/>
                <a:gd name="T8" fmla="*/ 27 w 60"/>
                <a:gd name="T9" fmla="*/ 11 h 24"/>
                <a:gd name="T10" fmla="*/ 0 60000 65536"/>
                <a:gd name="T11" fmla="*/ 0 60000 65536"/>
                <a:gd name="T12" fmla="*/ 0 60000 65536"/>
                <a:gd name="T13" fmla="*/ 0 60000 65536"/>
                <a:gd name="T14" fmla="*/ 0 60000 65536"/>
                <a:gd name="T15" fmla="*/ 0 w 60"/>
                <a:gd name="T16" fmla="*/ 0 h 24"/>
                <a:gd name="T17" fmla="*/ 60 w 60"/>
                <a:gd name="T18" fmla="*/ 24 h 24"/>
              </a:gdLst>
              <a:ahLst/>
              <a:cxnLst>
                <a:cxn ang="T10">
                  <a:pos x="T0" y="T1"/>
                </a:cxn>
                <a:cxn ang="T11">
                  <a:pos x="T2" y="T3"/>
                </a:cxn>
                <a:cxn ang="T12">
                  <a:pos x="T4" y="T5"/>
                </a:cxn>
                <a:cxn ang="T13">
                  <a:pos x="T6" y="T7"/>
                </a:cxn>
                <a:cxn ang="T14">
                  <a:pos x="T8" y="T9"/>
                </a:cxn>
              </a:cxnLst>
              <a:rect l="T15" t="T16" r="T17" b="T18"/>
              <a:pathLst>
                <a:path w="60" h="24">
                  <a:moveTo>
                    <a:pt x="58" y="24"/>
                  </a:moveTo>
                  <a:lnTo>
                    <a:pt x="0" y="6"/>
                  </a:lnTo>
                  <a:lnTo>
                    <a:pt x="2" y="0"/>
                  </a:lnTo>
                  <a:lnTo>
                    <a:pt x="60" y="18"/>
                  </a:lnTo>
                  <a:lnTo>
                    <a:pt x="58" y="24"/>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7" name="Freeform 227">
              <a:extLst>
                <a:ext uri="{FF2B5EF4-FFF2-40B4-BE49-F238E27FC236}">
                  <a16:creationId xmlns:a16="http://schemas.microsoft.com/office/drawing/2014/main" id="{6FA9BCCA-BDB0-6F48-9567-C3C95C06805D}"/>
                </a:ext>
              </a:extLst>
            </p:cNvPr>
            <p:cNvSpPr>
              <a:spLocks/>
            </p:cNvSpPr>
            <p:nvPr/>
          </p:nvSpPr>
          <p:spPr bwMode="auto">
            <a:xfrm>
              <a:off x="1101" y="2270"/>
              <a:ext cx="21" cy="23"/>
            </a:xfrm>
            <a:custGeom>
              <a:avLst/>
              <a:gdLst>
                <a:gd name="T0" fmla="*/ 0 w 32"/>
                <a:gd name="T1" fmla="*/ 0 h 34"/>
                <a:gd name="T2" fmla="*/ 0 w 32"/>
                <a:gd name="T3" fmla="*/ 16 h 34"/>
                <a:gd name="T4" fmla="*/ 14 w 32"/>
                <a:gd name="T5" fmla="*/ 16 h 34"/>
                <a:gd name="T6" fmla="*/ 0 w 32"/>
                <a:gd name="T7" fmla="*/ 0 h 34"/>
                <a:gd name="T8" fmla="*/ 0 60000 65536"/>
                <a:gd name="T9" fmla="*/ 0 60000 65536"/>
                <a:gd name="T10" fmla="*/ 0 60000 65536"/>
                <a:gd name="T11" fmla="*/ 0 60000 65536"/>
                <a:gd name="T12" fmla="*/ 0 w 32"/>
                <a:gd name="T13" fmla="*/ 0 h 34"/>
                <a:gd name="T14" fmla="*/ 32 w 32"/>
                <a:gd name="T15" fmla="*/ 34 h 34"/>
              </a:gdLst>
              <a:ahLst/>
              <a:cxnLst>
                <a:cxn ang="T8">
                  <a:pos x="T0" y="T1"/>
                </a:cxn>
                <a:cxn ang="T9">
                  <a:pos x="T2" y="T3"/>
                </a:cxn>
                <a:cxn ang="T10">
                  <a:pos x="T4" y="T5"/>
                </a:cxn>
                <a:cxn ang="T11">
                  <a:pos x="T6" y="T7"/>
                </a:cxn>
              </a:cxnLst>
              <a:rect l="T12" t="T13" r="T14" b="T15"/>
              <a:pathLst>
                <a:path w="32" h="34">
                  <a:moveTo>
                    <a:pt x="0" y="0"/>
                  </a:moveTo>
                  <a:lnTo>
                    <a:pt x="0" y="34"/>
                  </a:lnTo>
                  <a:lnTo>
                    <a:pt x="32" y="34"/>
                  </a:lnTo>
                  <a:lnTo>
                    <a:pt x="0"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8" name="Freeform 228">
              <a:extLst>
                <a:ext uri="{FF2B5EF4-FFF2-40B4-BE49-F238E27FC236}">
                  <a16:creationId xmlns:a16="http://schemas.microsoft.com/office/drawing/2014/main" id="{36E2B022-A285-6D44-AB96-F1F885200DC0}"/>
                </a:ext>
              </a:extLst>
            </p:cNvPr>
            <p:cNvSpPr>
              <a:spLocks noEditPoints="1"/>
            </p:cNvSpPr>
            <p:nvPr/>
          </p:nvSpPr>
          <p:spPr bwMode="auto">
            <a:xfrm>
              <a:off x="1029" y="2267"/>
              <a:ext cx="96" cy="133"/>
            </a:xfrm>
            <a:custGeom>
              <a:avLst/>
              <a:gdLst>
                <a:gd name="T0" fmla="*/ 46 w 142"/>
                <a:gd name="T1" fmla="*/ 20 h 196"/>
                <a:gd name="T2" fmla="*/ 46 w 142"/>
                <a:gd name="T3" fmla="*/ 0 h 196"/>
                <a:gd name="T4" fmla="*/ 0 w 142"/>
                <a:gd name="T5" fmla="*/ 0 h 196"/>
                <a:gd name="T6" fmla="*/ 0 w 142"/>
                <a:gd name="T7" fmla="*/ 90 h 196"/>
                <a:gd name="T8" fmla="*/ 65 w 142"/>
                <a:gd name="T9" fmla="*/ 90 h 196"/>
                <a:gd name="T10" fmla="*/ 65 w 142"/>
                <a:gd name="T11" fmla="*/ 20 h 196"/>
                <a:gd name="T12" fmla="*/ 46 w 142"/>
                <a:gd name="T13" fmla="*/ 20 h 196"/>
                <a:gd name="T14" fmla="*/ 8 w 142"/>
                <a:gd name="T15" fmla="*/ 20 h 196"/>
                <a:gd name="T16" fmla="*/ 42 w 142"/>
                <a:gd name="T17" fmla="*/ 20 h 196"/>
                <a:gd name="T18" fmla="*/ 42 w 142"/>
                <a:gd name="T19" fmla="*/ 23 h 196"/>
                <a:gd name="T20" fmla="*/ 8 w 142"/>
                <a:gd name="T21" fmla="*/ 23 h 196"/>
                <a:gd name="T22" fmla="*/ 8 w 142"/>
                <a:gd name="T23" fmla="*/ 20 h 196"/>
                <a:gd name="T24" fmla="*/ 8 w 142"/>
                <a:gd name="T25" fmla="*/ 36 h 196"/>
                <a:gd name="T26" fmla="*/ 47 w 142"/>
                <a:gd name="T27" fmla="*/ 36 h 196"/>
                <a:gd name="T28" fmla="*/ 47 w 142"/>
                <a:gd name="T29" fmla="*/ 39 h 196"/>
                <a:gd name="T30" fmla="*/ 8 w 142"/>
                <a:gd name="T31" fmla="*/ 39 h 196"/>
                <a:gd name="T32" fmla="*/ 8 w 142"/>
                <a:gd name="T33" fmla="*/ 36 h 196"/>
                <a:gd name="T34" fmla="*/ 8 w 142"/>
                <a:gd name="T35" fmla="*/ 52 h 196"/>
                <a:gd name="T36" fmla="*/ 47 w 142"/>
                <a:gd name="T37" fmla="*/ 52 h 196"/>
                <a:gd name="T38" fmla="*/ 47 w 142"/>
                <a:gd name="T39" fmla="*/ 54 h 196"/>
                <a:gd name="T40" fmla="*/ 8 w 142"/>
                <a:gd name="T41" fmla="*/ 54 h 196"/>
                <a:gd name="T42" fmla="*/ 8 w 142"/>
                <a:gd name="T43" fmla="*/ 52 h 196"/>
                <a:gd name="T44" fmla="*/ 8 w 142"/>
                <a:gd name="T45" fmla="*/ 68 h 196"/>
                <a:gd name="T46" fmla="*/ 49 w 142"/>
                <a:gd name="T47" fmla="*/ 68 h 196"/>
                <a:gd name="T48" fmla="*/ 49 w 142"/>
                <a:gd name="T49" fmla="*/ 71 h 196"/>
                <a:gd name="T50" fmla="*/ 8 w 142"/>
                <a:gd name="T51" fmla="*/ 71 h 196"/>
                <a:gd name="T52" fmla="*/ 8 w 142"/>
                <a:gd name="T53" fmla="*/ 68 h 196"/>
                <a:gd name="T54" fmla="*/ 52 w 142"/>
                <a:gd name="T55" fmla="*/ 78 h 196"/>
                <a:gd name="T56" fmla="*/ 8 w 142"/>
                <a:gd name="T57" fmla="*/ 78 h 196"/>
                <a:gd name="T58" fmla="*/ 8 w 142"/>
                <a:gd name="T59" fmla="*/ 75 h 196"/>
                <a:gd name="T60" fmla="*/ 52 w 142"/>
                <a:gd name="T61" fmla="*/ 75 h 196"/>
                <a:gd name="T62" fmla="*/ 52 w 142"/>
                <a:gd name="T63" fmla="*/ 78 h 196"/>
                <a:gd name="T64" fmla="*/ 52 w 142"/>
                <a:gd name="T65" fmla="*/ 62 h 196"/>
                <a:gd name="T66" fmla="*/ 8 w 142"/>
                <a:gd name="T67" fmla="*/ 62 h 196"/>
                <a:gd name="T68" fmla="*/ 8 w 142"/>
                <a:gd name="T69" fmla="*/ 60 h 196"/>
                <a:gd name="T70" fmla="*/ 52 w 142"/>
                <a:gd name="T71" fmla="*/ 60 h 196"/>
                <a:gd name="T72" fmla="*/ 52 w 142"/>
                <a:gd name="T73" fmla="*/ 62 h 196"/>
                <a:gd name="T74" fmla="*/ 52 w 142"/>
                <a:gd name="T75" fmla="*/ 47 h 196"/>
                <a:gd name="T76" fmla="*/ 8 w 142"/>
                <a:gd name="T77" fmla="*/ 47 h 196"/>
                <a:gd name="T78" fmla="*/ 8 w 142"/>
                <a:gd name="T79" fmla="*/ 44 h 196"/>
                <a:gd name="T80" fmla="*/ 52 w 142"/>
                <a:gd name="T81" fmla="*/ 44 h 196"/>
                <a:gd name="T82" fmla="*/ 52 w 142"/>
                <a:gd name="T83" fmla="*/ 47 h 196"/>
                <a:gd name="T84" fmla="*/ 52 w 142"/>
                <a:gd name="T85" fmla="*/ 31 h 196"/>
                <a:gd name="T86" fmla="*/ 8 w 142"/>
                <a:gd name="T87" fmla="*/ 31 h 196"/>
                <a:gd name="T88" fmla="*/ 8 w 142"/>
                <a:gd name="T89" fmla="*/ 29 h 196"/>
                <a:gd name="T90" fmla="*/ 52 w 142"/>
                <a:gd name="T91" fmla="*/ 29 h 196"/>
                <a:gd name="T92" fmla="*/ 52 w 142"/>
                <a:gd name="T93" fmla="*/ 31 h 1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2"/>
                <a:gd name="T142" fmla="*/ 0 h 196"/>
                <a:gd name="T143" fmla="*/ 142 w 142"/>
                <a:gd name="T144" fmla="*/ 196 h 19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2" h="196">
                  <a:moveTo>
                    <a:pt x="100" y="44"/>
                  </a:moveTo>
                  <a:lnTo>
                    <a:pt x="100" y="0"/>
                  </a:lnTo>
                  <a:lnTo>
                    <a:pt x="0" y="0"/>
                  </a:lnTo>
                  <a:lnTo>
                    <a:pt x="0" y="196"/>
                  </a:lnTo>
                  <a:lnTo>
                    <a:pt x="142" y="196"/>
                  </a:lnTo>
                  <a:lnTo>
                    <a:pt x="142" y="44"/>
                  </a:lnTo>
                  <a:lnTo>
                    <a:pt x="100" y="44"/>
                  </a:lnTo>
                  <a:close/>
                  <a:moveTo>
                    <a:pt x="18" y="44"/>
                  </a:moveTo>
                  <a:lnTo>
                    <a:pt x="92" y="44"/>
                  </a:lnTo>
                  <a:lnTo>
                    <a:pt x="92" y="50"/>
                  </a:lnTo>
                  <a:lnTo>
                    <a:pt x="18" y="50"/>
                  </a:lnTo>
                  <a:lnTo>
                    <a:pt x="18" y="44"/>
                  </a:lnTo>
                  <a:close/>
                  <a:moveTo>
                    <a:pt x="18" y="78"/>
                  </a:moveTo>
                  <a:lnTo>
                    <a:pt x="102" y="78"/>
                  </a:lnTo>
                  <a:lnTo>
                    <a:pt x="102" y="84"/>
                  </a:lnTo>
                  <a:lnTo>
                    <a:pt x="18" y="84"/>
                  </a:lnTo>
                  <a:lnTo>
                    <a:pt x="18" y="78"/>
                  </a:lnTo>
                  <a:close/>
                  <a:moveTo>
                    <a:pt x="18" y="114"/>
                  </a:moveTo>
                  <a:lnTo>
                    <a:pt x="104" y="114"/>
                  </a:lnTo>
                  <a:lnTo>
                    <a:pt x="104" y="118"/>
                  </a:lnTo>
                  <a:lnTo>
                    <a:pt x="18" y="118"/>
                  </a:lnTo>
                  <a:lnTo>
                    <a:pt x="18" y="114"/>
                  </a:lnTo>
                  <a:close/>
                  <a:moveTo>
                    <a:pt x="18" y="148"/>
                  </a:moveTo>
                  <a:lnTo>
                    <a:pt x="108" y="148"/>
                  </a:lnTo>
                  <a:lnTo>
                    <a:pt x="108" y="154"/>
                  </a:lnTo>
                  <a:lnTo>
                    <a:pt x="18" y="154"/>
                  </a:lnTo>
                  <a:lnTo>
                    <a:pt x="18" y="148"/>
                  </a:lnTo>
                  <a:close/>
                  <a:moveTo>
                    <a:pt x="114" y="170"/>
                  </a:moveTo>
                  <a:lnTo>
                    <a:pt x="18" y="170"/>
                  </a:lnTo>
                  <a:lnTo>
                    <a:pt x="18" y="164"/>
                  </a:lnTo>
                  <a:lnTo>
                    <a:pt x="114" y="164"/>
                  </a:lnTo>
                  <a:lnTo>
                    <a:pt x="114" y="170"/>
                  </a:lnTo>
                  <a:close/>
                  <a:moveTo>
                    <a:pt x="114" y="136"/>
                  </a:moveTo>
                  <a:lnTo>
                    <a:pt x="18" y="136"/>
                  </a:lnTo>
                  <a:lnTo>
                    <a:pt x="18" y="130"/>
                  </a:lnTo>
                  <a:lnTo>
                    <a:pt x="114" y="130"/>
                  </a:lnTo>
                  <a:lnTo>
                    <a:pt x="114" y="136"/>
                  </a:lnTo>
                  <a:close/>
                  <a:moveTo>
                    <a:pt x="114" y="102"/>
                  </a:moveTo>
                  <a:lnTo>
                    <a:pt x="18" y="102"/>
                  </a:lnTo>
                  <a:lnTo>
                    <a:pt x="18" y="96"/>
                  </a:lnTo>
                  <a:lnTo>
                    <a:pt x="114" y="96"/>
                  </a:lnTo>
                  <a:lnTo>
                    <a:pt x="114" y="102"/>
                  </a:lnTo>
                  <a:close/>
                  <a:moveTo>
                    <a:pt x="114" y="68"/>
                  </a:moveTo>
                  <a:lnTo>
                    <a:pt x="18" y="68"/>
                  </a:lnTo>
                  <a:lnTo>
                    <a:pt x="18" y="62"/>
                  </a:lnTo>
                  <a:lnTo>
                    <a:pt x="114" y="62"/>
                  </a:lnTo>
                  <a:lnTo>
                    <a:pt x="114" y="6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49" name="Freeform 229">
              <a:extLst>
                <a:ext uri="{FF2B5EF4-FFF2-40B4-BE49-F238E27FC236}">
                  <a16:creationId xmlns:a16="http://schemas.microsoft.com/office/drawing/2014/main" id="{DEAC525B-72DA-5645-B4CA-28DB34EC721A}"/>
                </a:ext>
              </a:extLst>
            </p:cNvPr>
            <p:cNvSpPr>
              <a:spLocks/>
            </p:cNvSpPr>
            <p:nvPr/>
          </p:nvSpPr>
          <p:spPr bwMode="auto">
            <a:xfrm>
              <a:off x="1041" y="2256"/>
              <a:ext cx="94" cy="132"/>
            </a:xfrm>
            <a:custGeom>
              <a:avLst/>
              <a:gdLst>
                <a:gd name="T0" fmla="*/ 0 w 138"/>
                <a:gd name="T1" fmla="*/ 5 h 194"/>
                <a:gd name="T2" fmla="*/ 41 w 138"/>
                <a:gd name="T3" fmla="*/ 5 h 194"/>
                <a:gd name="T4" fmla="*/ 59 w 138"/>
                <a:gd name="T5" fmla="*/ 25 h 194"/>
                <a:gd name="T6" fmla="*/ 59 w 138"/>
                <a:gd name="T7" fmla="*/ 90 h 194"/>
                <a:gd name="T8" fmla="*/ 64 w 138"/>
                <a:gd name="T9" fmla="*/ 90 h 194"/>
                <a:gd name="T10" fmla="*/ 64 w 138"/>
                <a:gd name="T11" fmla="*/ 0 h 194"/>
                <a:gd name="T12" fmla="*/ 0 w 138"/>
                <a:gd name="T13" fmla="*/ 0 h 194"/>
                <a:gd name="T14" fmla="*/ 0 w 138"/>
                <a:gd name="T15" fmla="*/ 5 h 194"/>
                <a:gd name="T16" fmla="*/ 0 60000 65536"/>
                <a:gd name="T17" fmla="*/ 0 60000 65536"/>
                <a:gd name="T18" fmla="*/ 0 60000 65536"/>
                <a:gd name="T19" fmla="*/ 0 60000 65536"/>
                <a:gd name="T20" fmla="*/ 0 60000 65536"/>
                <a:gd name="T21" fmla="*/ 0 60000 65536"/>
                <a:gd name="T22" fmla="*/ 0 60000 65536"/>
                <a:gd name="T23" fmla="*/ 0 60000 65536"/>
                <a:gd name="T24" fmla="*/ 0 w 138"/>
                <a:gd name="T25" fmla="*/ 0 h 194"/>
                <a:gd name="T26" fmla="*/ 138 w 138"/>
                <a:gd name="T27" fmla="*/ 194 h 1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 h="194">
                  <a:moveTo>
                    <a:pt x="0" y="10"/>
                  </a:moveTo>
                  <a:lnTo>
                    <a:pt x="88" y="10"/>
                  </a:lnTo>
                  <a:lnTo>
                    <a:pt x="128" y="54"/>
                  </a:lnTo>
                  <a:lnTo>
                    <a:pt x="128" y="194"/>
                  </a:lnTo>
                  <a:lnTo>
                    <a:pt x="138" y="194"/>
                  </a:lnTo>
                  <a:lnTo>
                    <a:pt x="138" y="0"/>
                  </a:lnTo>
                  <a:lnTo>
                    <a:pt x="0" y="0"/>
                  </a:lnTo>
                  <a:lnTo>
                    <a:pt x="0" y="1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50" name="Freeform 230">
              <a:extLst>
                <a:ext uri="{FF2B5EF4-FFF2-40B4-BE49-F238E27FC236}">
                  <a16:creationId xmlns:a16="http://schemas.microsoft.com/office/drawing/2014/main" id="{B297D574-5D77-9044-BA59-9A1DDCA4E8D6}"/>
                </a:ext>
              </a:extLst>
            </p:cNvPr>
            <p:cNvSpPr>
              <a:spLocks/>
            </p:cNvSpPr>
            <p:nvPr/>
          </p:nvSpPr>
          <p:spPr bwMode="auto">
            <a:xfrm>
              <a:off x="1050" y="2247"/>
              <a:ext cx="94" cy="130"/>
            </a:xfrm>
            <a:custGeom>
              <a:avLst/>
              <a:gdLst>
                <a:gd name="T0" fmla="*/ 0 w 138"/>
                <a:gd name="T1" fmla="*/ 0 h 192"/>
                <a:gd name="T2" fmla="*/ 0 w 138"/>
                <a:gd name="T3" fmla="*/ 3 h 192"/>
                <a:gd name="T4" fmla="*/ 42 w 138"/>
                <a:gd name="T5" fmla="*/ 3 h 192"/>
                <a:gd name="T6" fmla="*/ 61 w 138"/>
                <a:gd name="T7" fmla="*/ 3 h 192"/>
                <a:gd name="T8" fmla="*/ 61 w 138"/>
                <a:gd name="T9" fmla="*/ 88 h 192"/>
                <a:gd name="T10" fmla="*/ 64 w 138"/>
                <a:gd name="T11" fmla="*/ 88 h 192"/>
                <a:gd name="T12" fmla="*/ 64 w 138"/>
                <a:gd name="T13" fmla="*/ 0 h 192"/>
                <a:gd name="T14" fmla="*/ 0 w 138"/>
                <a:gd name="T15" fmla="*/ 0 h 192"/>
                <a:gd name="T16" fmla="*/ 0 60000 65536"/>
                <a:gd name="T17" fmla="*/ 0 60000 65536"/>
                <a:gd name="T18" fmla="*/ 0 60000 65536"/>
                <a:gd name="T19" fmla="*/ 0 60000 65536"/>
                <a:gd name="T20" fmla="*/ 0 60000 65536"/>
                <a:gd name="T21" fmla="*/ 0 60000 65536"/>
                <a:gd name="T22" fmla="*/ 0 60000 65536"/>
                <a:gd name="T23" fmla="*/ 0 60000 65536"/>
                <a:gd name="T24" fmla="*/ 0 w 138"/>
                <a:gd name="T25" fmla="*/ 0 h 192"/>
                <a:gd name="T26" fmla="*/ 138 w 13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 h="192">
                  <a:moveTo>
                    <a:pt x="0" y="0"/>
                  </a:moveTo>
                  <a:lnTo>
                    <a:pt x="0" y="8"/>
                  </a:lnTo>
                  <a:lnTo>
                    <a:pt x="90" y="8"/>
                  </a:lnTo>
                  <a:lnTo>
                    <a:pt x="130" y="8"/>
                  </a:lnTo>
                  <a:lnTo>
                    <a:pt x="130" y="192"/>
                  </a:lnTo>
                  <a:lnTo>
                    <a:pt x="138" y="192"/>
                  </a:lnTo>
                  <a:lnTo>
                    <a:pt x="138" y="0"/>
                  </a:lnTo>
                  <a:lnTo>
                    <a:pt x="0"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51" name="Freeform 231">
              <a:extLst>
                <a:ext uri="{FF2B5EF4-FFF2-40B4-BE49-F238E27FC236}">
                  <a16:creationId xmlns:a16="http://schemas.microsoft.com/office/drawing/2014/main" id="{220020ED-BB67-734B-93B9-BD54B57DA09C}"/>
                </a:ext>
              </a:extLst>
            </p:cNvPr>
            <p:cNvSpPr>
              <a:spLocks/>
            </p:cNvSpPr>
            <p:nvPr/>
          </p:nvSpPr>
          <p:spPr bwMode="auto">
            <a:xfrm>
              <a:off x="1050" y="2247"/>
              <a:ext cx="94" cy="130"/>
            </a:xfrm>
            <a:custGeom>
              <a:avLst/>
              <a:gdLst>
                <a:gd name="T0" fmla="*/ 0 w 138"/>
                <a:gd name="T1" fmla="*/ 0 h 192"/>
                <a:gd name="T2" fmla="*/ 0 w 138"/>
                <a:gd name="T3" fmla="*/ 3 h 192"/>
                <a:gd name="T4" fmla="*/ 42 w 138"/>
                <a:gd name="T5" fmla="*/ 3 h 192"/>
                <a:gd name="T6" fmla="*/ 61 w 138"/>
                <a:gd name="T7" fmla="*/ 3 h 192"/>
                <a:gd name="T8" fmla="*/ 61 w 138"/>
                <a:gd name="T9" fmla="*/ 88 h 192"/>
                <a:gd name="T10" fmla="*/ 64 w 138"/>
                <a:gd name="T11" fmla="*/ 88 h 192"/>
                <a:gd name="T12" fmla="*/ 64 w 138"/>
                <a:gd name="T13" fmla="*/ 0 h 192"/>
                <a:gd name="T14" fmla="*/ 0 60000 65536"/>
                <a:gd name="T15" fmla="*/ 0 60000 65536"/>
                <a:gd name="T16" fmla="*/ 0 60000 65536"/>
                <a:gd name="T17" fmla="*/ 0 60000 65536"/>
                <a:gd name="T18" fmla="*/ 0 60000 65536"/>
                <a:gd name="T19" fmla="*/ 0 60000 65536"/>
                <a:gd name="T20" fmla="*/ 0 60000 65536"/>
                <a:gd name="T21" fmla="*/ 0 w 138"/>
                <a:gd name="T22" fmla="*/ 0 h 192"/>
                <a:gd name="T23" fmla="*/ 138 w 138"/>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92">
                  <a:moveTo>
                    <a:pt x="0" y="0"/>
                  </a:moveTo>
                  <a:lnTo>
                    <a:pt x="0" y="8"/>
                  </a:lnTo>
                  <a:lnTo>
                    <a:pt x="90" y="8"/>
                  </a:lnTo>
                  <a:lnTo>
                    <a:pt x="130" y="8"/>
                  </a:lnTo>
                  <a:lnTo>
                    <a:pt x="130" y="192"/>
                  </a:lnTo>
                  <a:lnTo>
                    <a:pt x="138" y="192"/>
                  </a:lnTo>
                  <a:lnTo>
                    <a:pt x="138" y="0"/>
                  </a:lnTo>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52" name="Oval 232">
              <a:extLst>
                <a:ext uri="{FF2B5EF4-FFF2-40B4-BE49-F238E27FC236}">
                  <a16:creationId xmlns:a16="http://schemas.microsoft.com/office/drawing/2014/main" id="{8D3776F7-B904-D249-B09D-E6B568A6A6CB}"/>
                </a:ext>
              </a:extLst>
            </p:cNvPr>
            <p:cNvSpPr>
              <a:spLocks noChangeArrowheads="1"/>
            </p:cNvSpPr>
            <p:nvPr/>
          </p:nvSpPr>
          <p:spPr bwMode="auto">
            <a:xfrm>
              <a:off x="1186" y="2017"/>
              <a:ext cx="5"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3" name="Oval 233">
              <a:extLst>
                <a:ext uri="{FF2B5EF4-FFF2-40B4-BE49-F238E27FC236}">
                  <a16:creationId xmlns:a16="http://schemas.microsoft.com/office/drawing/2014/main" id="{253EB2CF-DC5C-A541-81FF-4E006986F984}"/>
                </a:ext>
              </a:extLst>
            </p:cNvPr>
            <p:cNvSpPr>
              <a:spLocks noChangeArrowheads="1"/>
            </p:cNvSpPr>
            <p:nvPr/>
          </p:nvSpPr>
          <p:spPr bwMode="auto">
            <a:xfrm>
              <a:off x="1193" y="2017"/>
              <a:ext cx="4"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4" name="Oval 234">
              <a:extLst>
                <a:ext uri="{FF2B5EF4-FFF2-40B4-BE49-F238E27FC236}">
                  <a16:creationId xmlns:a16="http://schemas.microsoft.com/office/drawing/2014/main" id="{64EF42E1-E17F-8742-80AC-C8F24B2E81E8}"/>
                </a:ext>
              </a:extLst>
            </p:cNvPr>
            <p:cNvSpPr>
              <a:spLocks noChangeArrowheads="1"/>
            </p:cNvSpPr>
            <p:nvPr/>
          </p:nvSpPr>
          <p:spPr bwMode="auto">
            <a:xfrm>
              <a:off x="1200" y="2017"/>
              <a:ext cx="4"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5" name="Oval 235">
              <a:extLst>
                <a:ext uri="{FF2B5EF4-FFF2-40B4-BE49-F238E27FC236}">
                  <a16:creationId xmlns:a16="http://schemas.microsoft.com/office/drawing/2014/main" id="{E154B7A9-F2DF-D747-B5E3-6D237A7B815B}"/>
                </a:ext>
              </a:extLst>
            </p:cNvPr>
            <p:cNvSpPr>
              <a:spLocks noChangeArrowheads="1"/>
            </p:cNvSpPr>
            <p:nvPr/>
          </p:nvSpPr>
          <p:spPr bwMode="auto">
            <a:xfrm>
              <a:off x="1207" y="2017"/>
              <a:ext cx="4"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6" name="Oval 236">
              <a:extLst>
                <a:ext uri="{FF2B5EF4-FFF2-40B4-BE49-F238E27FC236}">
                  <a16:creationId xmlns:a16="http://schemas.microsoft.com/office/drawing/2014/main" id="{AA66180A-66A8-DB4F-98D8-609592BD04EE}"/>
                </a:ext>
              </a:extLst>
            </p:cNvPr>
            <p:cNvSpPr>
              <a:spLocks noChangeArrowheads="1"/>
            </p:cNvSpPr>
            <p:nvPr/>
          </p:nvSpPr>
          <p:spPr bwMode="auto">
            <a:xfrm>
              <a:off x="1214" y="2017"/>
              <a:ext cx="5"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7" name="Oval 237">
              <a:extLst>
                <a:ext uri="{FF2B5EF4-FFF2-40B4-BE49-F238E27FC236}">
                  <a16:creationId xmlns:a16="http://schemas.microsoft.com/office/drawing/2014/main" id="{61656C89-8ACF-ED4D-8794-42B735041A83}"/>
                </a:ext>
              </a:extLst>
            </p:cNvPr>
            <p:cNvSpPr>
              <a:spLocks noChangeArrowheads="1"/>
            </p:cNvSpPr>
            <p:nvPr/>
          </p:nvSpPr>
          <p:spPr bwMode="auto">
            <a:xfrm>
              <a:off x="1222" y="2017"/>
              <a:ext cx="4" cy="4"/>
            </a:xfrm>
            <a:prstGeom prst="ellipse">
              <a:avLst/>
            </a:prstGeom>
            <a:solidFill>
              <a:srgbClr val="F05253"/>
            </a:solidFill>
            <a:ln w="9525">
              <a:noFill/>
              <a:round/>
              <a:headEnd/>
              <a:tailEnd/>
            </a:ln>
          </p:spPr>
          <p:txBody>
            <a:bodyPr/>
            <a:lstStyle>
              <a:lvl1pPr algn="l" defTabSz="457200">
                <a:defRPr>
                  <a:solidFill>
                    <a:schemeClr val="tx1"/>
                  </a:solidFill>
                  <a:latin typeface="Arial" panose="020B0604020202020204" pitchFamily="34" charset="0"/>
                </a:defRPr>
              </a:lvl1pPr>
              <a:lvl2pPr marL="742950" indent="-285750" algn="l" defTabSz="457200">
                <a:defRPr>
                  <a:solidFill>
                    <a:schemeClr val="tx1"/>
                  </a:solidFill>
                  <a:latin typeface="Arial" panose="020B0604020202020204" pitchFamily="34" charset="0"/>
                </a:defRPr>
              </a:lvl2pPr>
              <a:lvl3pPr marL="1143000" indent="-228600" algn="l" defTabSz="457200">
                <a:defRPr>
                  <a:solidFill>
                    <a:schemeClr val="tx1"/>
                  </a:solidFill>
                  <a:latin typeface="Arial" panose="020B0604020202020204" pitchFamily="34" charset="0"/>
                </a:defRPr>
              </a:lvl3pPr>
              <a:lvl4pPr marL="1600200" indent="-228600" algn="l" defTabSz="457200">
                <a:defRPr>
                  <a:solidFill>
                    <a:schemeClr val="tx1"/>
                  </a:solidFill>
                  <a:latin typeface="Arial" panose="020B0604020202020204" pitchFamily="34" charset="0"/>
                </a:defRPr>
              </a:lvl4pPr>
              <a:lvl5pPr marL="2057400" indent="-228600" algn="l"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defTabSz="342900" hangingPunct="0">
                <a:defRPr/>
              </a:pPr>
              <a:endParaRPr lang="en-US" altLang="en-US" kern="0">
                <a:solidFill>
                  <a:srgbClr val="000000"/>
                </a:solidFill>
                <a:ea typeface="MS PGothic" panose="020B0600070205080204" pitchFamily="34" charset="-128"/>
                <a:cs typeface="Arial"/>
                <a:sym typeface="Arial"/>
              </a:endParaRPr>
            </a:p>
          </p:txBody>
        </p:sp>
        <p:sp>
          <p:nvSpPr>
            <p:cNvPr id="458" name="Freeform 238">
              <a:extLst>
                <a:ext uri="{FF2B5EF4-FFF2-40B4-BE49-F238E27FC236}">
                  <a16:creationId xmlns:a16="http://schemas.microsoft.com/office/drawing/2014/main" id="{A4532C6E-07FB-8245-9F2A-824990573402}"/>
                </a:ext>
              </a:extLst>
            </p:cNvPr>
            <p:cNvSpPr>
              <a:spLocks/>
            </p:cNvSpPr>
            <p:nvPr/>
          </p:nvSpPr>
          <p:spPr bwMode="auto">
            <a:xfrm>
              <a:off x="1189" y="1831"/>
              <a:ext cx="113" cy="112"/>
            </a:xfrm>
            <a:custGeom>
              <a:avLst/>
              <a:gdLst>
                <a:gd name="T0" fmla="*/ 76 w 83"/>
                <a:gd name="T1" fmla="*/ 0 h 82"/>
                <a:gd name="T2" fmla="*/ 0 w 83"/>
                <a:gd name="T3" fmla="*/ 57 h 82"/>
                <a:gd name="T4" fmla="*/ 10 w 83"/>
                <a:gd name="T5" fmla="*/ 57 h 82"/>
                <a:gd name="T6" fmla="*/ 76 w 83"/>
                <a:gd name="T7" fmla="*/ 10 h 82"/>
                <a:gd name="T8" fmla="*/ 144 w 83"/>
                <a:gd name="T9" fmla="*/ 78 h 82"/>
                <a:gd name="T10" fmla="*/ 97 w 83"/>
                <a:gd name="T11" fmla="*/ 146 h 82"/>
                <a:gd name="T12" fmla="*/ 97 w 83"/>
                <a:gd name="T13" fmla="*/ 153 h 82"/>
                <a:gd name="T14" fmla="*/ 154 w 83"/>
                <a:gd name="T15" fmla="*/ 78 h 82"/>
                <a:gd name="T16" fmla="*/ 76 w 83"/>
                <a:gd name="T17" fmla="*/ 0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
                <a:gd name="T28" fmla="*/ 0 h 82"/>
                <a:gd name="T29" fmla="*/ 83 w 83"/>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 h="82">
                  <a:moveTo>
                    <a:pt x="41" y="0"/>
                  </a:moveTo>
                  <a:cubicBezTo>
                    <a:pt x="21" y="0"/>
                    <a:pt x="5" y="13"/>
                    <a:pt x="0" y="31"/>
                  </a:cubicBezTo>
                  <a:cubicBezTo>
                    <a:pt x="5" y="31"/>
                    <a:pt x="5" y="31"/>
                    <a:pt x="5" y="31"/>
                  </a:cubicBezTo>
                  <a:cubicBezTo>
                    <a:pt x="10" y="16"/>
                    <a:pt x="24" y="5"/>
                    <a:pt x="41" y="5"/>
                  </a:cubicBezTo>
                  <a:cubicBezTo>
                    <a:pt x="61" y="5"/>
                    <a:pt x="78" y="21"/>
                    <a:pt x="78" y="42"/>
                  </a:cubicBezTo>
                  <a:cubicBezTo>
                    <a:pt x="78" y="59"/>
                    <a:pt x="67" y="73"/>
                    <a:pt x="52" y="78"/>
                  </a:cubicBezTo>
                  <a:cubicBezTo>
                    <a:pt x="52" y="82"/>
                    <a:pt x="52" y="82"/>
                    <a:pt x="52" y="82"/>
                  </a:cubicBezTo>
                  <a:cubicBezTo>
                    <a:pt x="70" y="77"/>
                    <a:pt x="83" y="61"/>
                    <a:pt x="83" y="42"/>
                  </a:cubicBezTo>
                  <a:cubicBezTo>
                    <a:pt x="83" y="19"/>
                    <a:pt x="64" y="0"/>
                    <a:pt x="41"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59" name="Freeform 239">
              <a:extLst>
                <a:ext uri="{FF2B5EF4-FFF2-40B4-BE49-F238E27FC236}">
                  <a16:creationId xmlns:a16="http://schemas.microsoft.com/office/drawing/2014/main" id="{6CE602B2-451F-7440-BACD-47618BBF7524}"/>
                </a:ext>
              </a:extLst>
            </p:cNvPr>
            <p:cNvSpPr>
              <a:spLocks/>
            </p:cNvSpPr>
            <p:nvPr/>
          </p:nvSpPr>
          <p:spPr bwMode="auto">
            <a:xfrm>
              <a:off x="1208" y="1849"/>
              <a:ext cx="76" cy="74"/>
            </a:xfrm>
            <a:custGeom>
              <a:avLst/>
              <a:gdLst>
                <a:gd name="T0" fmla="*/ 50 w 56"/>
                <a:gd name="T1" fmla="*/ 0 h 55"/>
                <a:gd name="T2" fmla="*/ 0 w 56"/>
                <a:gd name="T3" fmla="*/ 32 h 55"/>
                <a:gd name="T4" fmla="*/ 5 w 56"/>
                <a:gd name="T5" fmla="*/ 32 h 55"/>
                <a:gd name="T6" fmla="*/ 50 w 56"/>
                <a:gd name="T7" fmla="*/ 5 h 55"/>
                <a:gd name="T8" fmla="*/ 98 w 56"/>
                <a:gd name="T9" fmla="*/ 52 h 55"/>
                <a:gd name="T10" fmla="*/ 71 w 56"/>
                <a:gd name="T11" fmla="*/ 94 h 55"/>
                <a:gd name="T12" fmla="*/ 71 w 56"/>
                <a:gd name="T13" fmla="*/ 100 h 55"/>
                <a:gd name="T14" fmla="*/ 103 w 56"/>
                <a:gd name="T15" fmla="*/ 52 h 55"/>
                <a:gd name="T16" fmla="*/ 50 w 56"/>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55"/>
                <a:gd name="T29" fmla="*/ 56 w 56"/>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55">
                  <a:moveTo>
                    <a:pt x="27" y="0"/>
                  </a:moveTo>
                  <a:cubicBezTo>
                    <a:pt x="15" y="0"/>
                    <a:pt x="4" y="7"/>
                    <a:pt x="0" y="18"/>
                  </a:cubicBezTo>
                  <a:cubicBezTo>
                    <a:pt x="3" y="18"/>
                    <a:pt x="3" y="18"/>
                    <a:pt x="3" y="18"/>
                  </a:cubicBezTo>
                  <a:cubicBezTo>
                    <a:pt x="8" y="9"/>
                    <a:pt x="16" y="3"/>
                    <a:pt x="27" y="3"/>
                  </a:cubicBezTo>
                  <a:cubicBezTo>
                    <a:pt x="41" y="3"/>
                    <a:pt x="53" y="15"/>
                    <a:pt x="53" y="29"/>
                  </a:cubicBezTo>
                  <a:cubicBezTo>
                    <a:pt x="53" y="39"/>
                    <a:pt x="47" y="48"/>
                    <a:pt x="38" y="52"/>
                  </a:cubicBezTo>
                  <a:cubicBezTo>
                    <a:pt x="38" y="55"/>
                    <a:pt x="38" y="55"/>
                    <a:pt x="38" y="55"/>
                  </a:cubicBezTo>
                  <a:cubicBezTo>
                    <a:pt x="49" y="51"/>
                    <a:pt x="56" y="41"/>
                    <a:pt x="56" y="29"/>
                  </a:cubicBezTo>
                  <a:cubicBezTo>
                    <a:pt x="56" y="13"/>
                    <a:pt x="43" y="0"/>
                    <a:pt x="27"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0" name="Freeform 240">
              <a:extLst>
                <a:ext uri="{FF2B5EF4-FFF2-40B4-BE49-F238E27FC236}">
                  <a16:creationId xmlns:a16="http://schemas.microsoft.com/office/drawing/2014/main" id="{D941BCAE-0A6B-B740-81DA-7412AB0A802C}"/>
                </a:ext>
              </a:extLst>
            </p:cNvPr>
            <p:cNvSpPr>
              <a:spLocks/>
            </p:cNvSpPr>
            <p:nvPr/>
          </p:nvSpPr>
          <p:spPr bwMode="auto">
            <a:xfrm>
              <a:off x="1222" y="1861"/>
              <a:ext cx="49" cy="49"/>
            </a:xfrm>
            <a:custGeom>
              <a:avLst/>
              <a:gdLst>
                <a:gd name="T0" fmla="*/ 31 w 36"/>
                <a:gd name="T1" fmla="*/ 0 h 36"/>
                <a:gd name="T2" fmla="*/ 0 w 36"/>
                <a:gd name="T3" fmla="*/ 16 h 36"/>
                <a:gd name="T4" fmla="*/ 5 w 36"/>
                <a:gd name="T5" fmla="*/ 16 h 36"/>
                <a:gd name="T6" fmla="*/ 31 w 36"/>
                <a:gd name="T7" fmla="*/ 4 h 36"/>
                <a:gd name="T8" fmla="*/ 63 w 36"/>
                <a:gd name="T9" fmla="*/ 37 h 36"/>
                <a:gd name="T10" fmla="*/ 52 w 36"/>
                <a:gd name="T11" fmla="*/ 61 h 36"/>
                <a:gd name="T12" fmla="*/ 52 w 36"/>
                <a:gd name="T13" fmla="*/ 67 h 36"/>
                <a:gd name="T14" fmla="*/ 67 w 36"/>
                <a:gd name="T15" fmla="*/ 37 h 36"/>
                <a:gd name="T16" fmla="*/ 31 w 3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36"/>
                <a:gd name="T29" fmla="*/ 36 w 36"/>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36">
                  <a:moveTo>
                    <a:pt x="17" y="0"/>
                  </a:moveTo>
                  <a:cubicBezTo>
                    <a:pt x="10" y="0"/>
                    <a:pt x="4" y="4"/>
                    <a:pt x="0" y="9"/>
                  </a:cubicBezTo>
                  <a:cubicBezTo>
                    <a:pt x="3" y="9"/>
                    <a:pt x="3" y="9"/>
                    <a:pt x="3" y="9"/>
                  </a:cubicBezTo>
                  <a:cubicBezTo>
                    <a:pt x="6" y="5"/>
                    <a:pt x="11" y="2"/>
                    <a:pt x="17" y="2"/>
                  </a:cubicBezTo>
                  <a:cubicBezTo>
                    <a:pt x="26" y="2"/>
                    <a:pt x="34" y="10"/>
                    <a:pt x="34" y="20"/>
                  </a:cubicBezTo>
                  <a:cubicBezTo>
                    <a:pt x="34" y="25"/>
                    <a:pt x="32" y="30"/>
                    <a:pt x="28" y="33"/>
                  </a:cubicBezTo>
                  <a:cubicBezTo>
                    <a:pt x="28" y="36"/>
                    <a:pt x="28" y="36"/>
                    <a:pt x="28" y="36"/>
                  </a:cubicBezTo>
                  <a:cubicBezTo>
                    <a:pt x="33" y="32"/>
                    <a:pt x="36" y="27"/>
                    <a:pt x="36" y="20"/>
                  </a:cubicBezTo>
                  <a:cubicBezTo>
                    <a:pt x="36" y="9"/>
                    <a:pt x="28" y="0"/>
                    <a:pt x="17" y="0"/>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1" name="Freeform 241">
              <a:extLst>
                <a:ext uri="{FF2B5EF4-FFF2-40B4-BE49-F238E27FC236}">
                  <a16:creationId xmlns:a16="http://schemas.microsoft.com/office/drawing/2014/main" id="{33DF33AC-8D49-C448-858A-0322F163276B}"/>
                </a:ext>
              </a:extLst>
            </p:cNvPr>
            <p:cNvSpPr>
              <a:spLocks noEditPoints="1"/>
            </p:cNvSpPr>
            <p:nvPr/>
          </p:nvSpPr>
          <p:spPr bwMode="auto">
            <a:xfrm>
              <a:off x="1182" y="1900"/>
              <a:ext cx="57" cy="62"/>
            </a:xfrm>
            <a:custGeom>
              <a:avLst/>
              <a:gdLst>
                <a:gd name="T0" fmla="*/ 38 w 84"/>
                <a:gd name="T1" fmla="*/ 12 h 90"/>
                <a:gd name="T2" fmla="*/ 1 w 84"/>
                <a:gd name="T3" fmla="*/ 12 h 90"/>
                <a:gd name="T4" fmla="*/ 20 w 84"/>
                <a:gd name="T5" fmla="*/ 0 h 90"/>
                <a:gd name="T6" fmla="*/ 38 w 84"/>
                <a:gd name="T7" fmla="*/ 12 h 90"/>
                <a:gd name="T8" fmla="*/ 7 w 84"/>
                <a:gd name="T9" fmla="*/ 15 h 90"/>
                <a:gd name="T10" fmla="*/ 3 w 84"/>
                <a:gd name="T11" fmla="*/ 15 h 90"/>
                <a:gd name="T12" fmla="*/ 3 w 84"/>
                <a:gd name="T13" fmla="*/ 34 h 90"/>
                <a:gd name="T14" fmla="*/ 7 w 84"/>
                <a:gd name="T15" fmla="*/ 34 h 90"/>
                <a:gd name="T16" fmla="*/ 7 w 84"/>
                <a:gd name="T17" fmla="*/ 15 h 90"/>
                <a:gd name="T18" fmla="*/ 16 w 84"/>
                <a:gd name="T19" fmla="*/ 15 h 90"/>
                <a:gd name="T20" fmla="*/ 13 w 84"/>
                <a:gd name="T21" fmla="*/ 15 h 90"/>
                <a:gd name="T22" fmla="*/ 13 w 84"/>
                <a:gd name="T23" fmla="*/ 34 h 90"/>
                <a:gd name="T24" fmla="*/ 16 w 84"/>
                <a:gd name="T25" fmla="*/ 34 h 90"/>
                <a:gd name="T26" fmla="*/ 16 w 84"/>
                <a:gd name="T27" fmla="*/ 15 h 90"/>
                <a:gd name="T28" fmla="*/ 26 w 84"/>
                <a:gd name="T29" fmla="*/ 15 h 90"/>
                <a:gd name="T30" fmla="*/ 21 w 84"/>
                <a:gd name="T31" fmla="*/ 15 h 90"/>
                <a:gd name="T32" fmla="*/ 21 w 84"/>
                <a:gd name="T33" fmla="*/ 34 h 90"/>
                <a:gd name="T34" fmla="*/ 26 w 84"/>
                <a:gd name="T35" fmla="*/ 34 h 90"/>
                <a:gd name="T36" fmla="*/ 26 w 84"/>
                <a:gd name="T37" fmla="*/ 15 h 90"/>
                <a:gd name="T38" fmla="*/ 35 w 84"/>
                <a:gd name="T39" fmla="*/ 15 h 90"/>
                <a:gd name="T40" fmla="*/ 31 w 84"/>
                <a:gd name="T41" fmla="*/ 15 h 90"/>
                <a:gd name="T42" fmla="*/ 31 w 84"/>
                <a:gd name="T43" fmla="*/ 34 h 90"/>
                <a:gd name="T44" fmla="*/ 35 w 84"/>
                <a:gd name="T45" fmla="*/ 34 h 90"/>
                <a:gd name="T46" fmla="*/ 35 w 84"/>
                <a:gd name="T47" fmla="*/ 15 h 90"/>
                <a:gd name="T48" fmla="*/ 37 w 84"/>
                <a:gd name="T49" fmla="*/ 36 h 90"/>
                <a:gd name="T50" fmla="*/ 2 w 84"/>
                <a:gd name="T51" fmla="*/ 36 h 90"/>
                <a:gd name="T52" fmla="*/ 2 w 84"/>
                <a:gd name="T53" fmla="*/ 39 h 90"/>
                <a:gd name="T54" fmla="*/ 37 w 84"/>
                <a:gd name="T55" fmla="*/ 39 h 90"/>
                <a:gd name="T56" fmla="*/ 37 w 84"/>
                <a:gd name="T57" fmla="*/ 36 h 90"/>
                <a:gd name="T58" fmla="*/ 39 w 84"/>
                <a:gd name="T59" fmla="*/ 41 h 90"/>
                <a:gd name="T60" fmla="*/ 0 w 84"/>
                <a:gd name="T61" fmla="*/ 41 h 90"/>
                <a:gd name="T62" fmla="*/ 0 w 84"/>
                <a:gd name="T63" fmla="*/ 43 h 90"/>
                <a:gd name="T64" fmla="*/ 39 w 84"/>
                <a:gd name="T65" fmla="*/ 43 h 90"/>
                <a:gd name="T66" fmla="*/ 39 w 84"/>
                <a:gd name="T67" fmla="*/ 41 h 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4"/>
                <a:gd name="T103" fmla="*/ 0 h 90"/>
                <a:gd name="T104" fmla="*/ 84 w 84"/>
                <a:gd name="T105" fmla="*/ 90 h 9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4" h="90">
                  <a:moveTo>
                    <a:pt x="82" y="26"/>
                  </a:moveTo>
                  <a:lnTo>
                    <a:pt x="2" y="26"/>
                  </a:lnTo>
                  <a:lnTo>
                    <a:pt x="42" y="0"/>
                  </a:lnTo>
                  <a:lnTo>
                    <a:pt x="82" y="26"/>
                  </a:lnTo>
                  <a:close/>
                  <a:moveTo>
                    <a:pt x="16" y="32"/>
                  </a:moveTo>
                  <a:lnTo>
                    <a:pt x="8" y="32"/>
                  </a:lnTo>
                  <a:lnTo>
                    <a:pt x="8" y="72"/>
                  </a:lnTo>
                  <a:lnTo>
                    <a:pt x="16" y="72"/>
                  </a:lnTo>
                  <a:lnTo>
                    <a:pt x="16" y="32"/>
                  </a:lnTo>
                  <a:close/>
                  <a:moveTo>
                    <a:pt x="36" y="32"/>
                  </a:moveTo>
                  <a:lnTo>
                    <a:pt x="28" y="32"/>
                  </a:lnTo>
                  <a:lnTo>
                    <a:pt x="28" y="72"/>
                  </a:lnTo>
                  <a:lnTo>
                    <a:pt x="36" y="72"/>
                  </a:lnTo>
                  <a:lnTo>
                    <a:pt x="36" y="32"/>
                  </a:lnTo>
                  <a:close/>
                  <a:moveTo>
                    <a:pt x="56" y="32"/>
                  </a:moveTo>
                  <a:lnTo>
                    <a:pt x="46" y="32"/>
                  </a:lnTo>
                  <a:lnTo>
                    <a:pt x="46" y="72"/>
                  </a:lnTo>
                  <a:lnTo>
                    <a:pt x="56" y="72"/>
                  </a:lnTo>
                  <a:lnTo>
                    <a:pt x="56" y="32"/>
                  </a:lnTo>
                  <a:close/>
                  <a:moveTo>
                    <a:pt x="76" y="32"/>
                  </a:moveTo>
                  <a:lnTo>
                    <a:pt x="66" y="32"/>
                  </a:lnTo>
                  <a:lnTo>
                    <a:pt x="66" y="72"/>
                  </a:lnTo>
                  <a:lnTo>
                    <a:pt x="76" y="72"/>
                  </a:lnTo>
                  <a:lnTo>
                    <a:pt x="76" y="32"/>
                  </a:lnTo>
                  <a:close/>
                  <a:moveTo>
                    <a:pt x="80" y="76"/>
                  </a:moveTo>
                  <a:lnTo>
                    <a:pt x="4" y="76"/>
                  </a:lnTo>
                  <a:lnTo>
                    <a:pt x="4" y="82"/>
                  </a:lnTo>
                  <a:lnTo>
                    <a:pt x="80" y="82"/>
                  </a:lnTo>
                  <a:lnTo>
                    <a:pt x="80" y="76"/>
                  </a:lnTo>
                  <a:close/>
                  <a:moveTo>
                    <a:pt x="84" y="86"/>
                  </a:moveTo>
                  <a:lnTo>
                    <a:pt x="0" y="86"/>
                  </a:lnTo>
                  <a:lnTo>
                    <a:pt x="0" y="90"/>
                  </a:lnTo>
                  <a:lnTo>
                    <a:pt x="84" y="90"/>
                  </a:lnTo>
                  <a:lnTo>
                    <a:pt x="84" y="8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2" name="Freeform 242">
              <a:extLst>
                <a:ext uri="{FF2B5EF4-FFF2-40B4-BE49-F238E27FC236}">
                  <a16:creationId xmlns:a16="http://schemas.microsoft.com/office/drawing/2014/main" id="{89DE92A1-274E-314C-97C8-46D540322D6F}"/>
                </a:ext>
              </a:extLst>
            </p:cNvPr>
            <p:cNvSpPr>
              <a:spLocks/>
            </p:cNvSpPr>
            <p:nvPr/>
          </p:nvSpPr>
          <p:spPr bwMode="auto">
            <a:xfrm>
              <a:off x="1203" y="1967"/>
              <a:ext cx="32" cy="25"/>
            </a:xfrm>
            <a:custGeom>
              <a:avLst/>
              <a:gdLst>
                <a:gd name="T0" fmla="*/ 21 w 48"/>
                <a:gd name="T1" fmla="*/ 9 h 36"/>
                <a:gd name="T2" fmla="*/ 13 w 48"/>
                <a:gd name="T3" fmla="*/ 0 h 36"/>
                <a:gd name="T4" fmla="*/ 13 w 48"/>
                <a:gd name="T5" fmla="*/ 5 h 36"/>
                <a:gd name="T6" fmla="*/ 0 w 48"/>
                <a:gd name="T7" fmla="*/ 5 h 36"/>
                <a:gd name="T8" fmla="*/ 0 w 48"/>
                <a:gd name="T9" fmla="*/ 13 h 36"/>
                <a:gd name="T10" fmla="*/ 13 w 48"/>
                <a:gd name="T11" fmla="*/ 13 h 36"/>
                <a:gd name="T12" fmla="*/ 13 w 48"/>
                <a:gd name="T13" fmla="*/ 17 h 36"/>
                <a:gd name="T14" fmla="*/ 21 w 48"/>
                <a:gd name="T15" fmla="*/ 9 h 36"/>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36"/>
                <a:gd name="T26" fmla="*/ 48 w 48"/>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36">
                  <a:moveTo>
                    <a:pt x="48" y="18"/>
                  </a:moveTo>
                  <a:lnTo>
                    <a:pt x="30" y="0"/>
                  </a:lnTo>
                  <a:lnTo>
                    <a:pt x="30" y="10"/>
                  </a:lnTo>
                  <a:lnTo>
                    <a:pt x="0" y="10"/>
                  </a:lnTo>
                  <a:lnTo>
                    <a:pt x="0" y="26"/>
                  </a:lnTo>
                  <a:lnTo>
                    <a:pt x="30" y="26"/>
                  </a:lnTo>
                  <a:lnTo>
                    <a:pt x="30" y="36"/>
                  </a:lnTo>
                  <a:lnTo>
                    <a:pt x="48" y="1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3" name="Freeform 243">
              <a:extLst>
                <a:ext uri="{FF2B5EF4-FFF2-40B4-BE49-F238E27FC236}">
                  <a16:creationId xmlns:a16="http://schemas.microsoft.com/office/drawing/2014/main" id="{42AB47A4-9776-E440-AB10-34EDE584FF88}"/>
                </a:ext>
              </a:extLst>
            </p:cNvPr>
            <p:cNvSpPr>
              <a:spLocks/>
            </p:cNvSpPr>
            <p:nvPr/>
          </p:nvSpPr>
          <p:spPr bwMode="auto">
            <a:xfrm>
              <a:off x="1185" y="1982"/>
              <a:ext cx="33" cy="24"/>
            </a:xfrm>
            <a:custGeom>
              <a:avLst/>
              <a:gdLst>
                <a:gd name="T0" fmla="*/ 23 w 48"/>
                <a:gd name="T1" fmla="*/ 5 h 36"/>
                <a:gd name="T2" fmla="*/ 8 w 48"/>
                <a:gd name="T3" fmla="*/ 5 h 36"/>
                <a:gd name="T4" fmla="*/ 8 w 48"/>
                <a:gd name="T5" fmla="*/ 0 h 36"/>
                <a:gd name="T6" fmla="*/ 0 w 48"/>
                <a:gd name="T7" fmla="*/ 8 h 36"/>
                <a:gd name="T8" fmla="*/ 8 w 48"/>
                <a:gd name="T9" fmla="*/ 16 h 36"/>
                <a:gd name="T10" fmla="*/ 8 w 48"/>
                <a:gd name="T11" fmla="*/ 11 h 36"/>
                <a:gd name="T12" fmla="*/ 23 w 48"/>
                <a:gd name="T13" fmla="*/ 11 h 36"/>
                <a:gd name="T14" fmla="*/ 23 w 48"/>
                <a:gd name="T15" fmla="*/ 5 h 36"/>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36"/>
                <a:gd name="T26" fmla="*/ 48 w 48"/>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36">
                  <a:moveTo>
                    <a:pt x="48" y="10"/>
                  </a:moveTo>
                  <a:lnTo>
                    <a:pt x="18" y="10"/>
                  </a:lnTo>
                  <a:lnTo>
                    <a:pt x="18" y="0"/>
                  </a:lnTo>
                  <a:lnTo>
                    <a:pt x="0" y="18"/>
                  </a:lnTo>
                  <a:lnTo>
                    <a:pt x="18" y="36"/>
                  </a:lnTo>
                  <a:lnTo>
                    <a:pt x="18" y="26"/>
                  </a:lnTo>
                  <a:lnTo>
                    <a:pt x="48" y="26"/>
                  </a:lnTo>
                  <a:lnTo>
                    <a:pt x="48" y="1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4" name="Freeform 244">
              <a:extLst>
                <a:ext uri="{FF2B5EF4-FFF2-40B4-BE49-F238E27FC236}">
                  <a16:creationId xmlns:a16="http://schemas.microsoft.com/office/drawing/2014/main" id="{B9E3A29E-9483-7C48-AB88-0C3A3506A60B}"/>
                </a:ext>
              </a:extLst>
            </p:cNvPr>
            <p:cNvSpPr>
              <a:spLocks noEditPoints="1"/>
            </p:cNvSpPr>
            <p:nvPr/>
          </p:nvSpPr>
          <p:spPr bwMode="auto">
            <a:xfrm>
              <a:off x="1181" y="2012"/>
              <a:ext cx="60" cy="15"/>
            </a:xfrm>
            <a:custGeom>
              <a:avLst/>
              <a:gdLst>
                <a:gd name="T0" fmla="*/ 41 w 88"/>
                <a:gd name="T1" fmla="*/ 10 h 22"/>
                <a:gd name="T2" fmla="*/ 0 w 88"/>
                <a:gd name="T3" fmla="*/ 10 h 22"/>
                <a:gd name="T4" fmla="*/ 0 w 88"/>
                <a:gd name="T5" fmla="*/ 0 h 22"/>
                <a:gd name="T6" fmla="*/ 41 w 88"/>
                <a:gd name="T7" fmla="*/ 0 h 22"/>
                <a:gd name="T8" fmla="*/ 41 w 88"/>
                <a:gd name="T9" fmla="*/ 10 h 22"/>
                <a:gd name="T10" fmla="*/ 2 w 88"/>
                <a:gd name="T11" fmla="*/ 8 h 22"/>
                <a:gd name="T12" fmla="*/ 39 w 88"/>
                <a:gd name="T13" fmla="*/ 8 h 22"/>
                <a:gd name="T14" fmla="*/ 39 w 88"/>
                <a:gd name="T15" fmla="*/ 1 h 22"/>
                <a:gd name="T16" fmla="*/ 2 w 88"/>
                <a:gd name="T17" fmla="*/ 1 h 22"/>
                <a:gd name="T18" fmla="*/ 2 w 88"/>
                <a:gd name="T19" fmla="*/ 8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22"/>
                <a:gd name="T32" fmla="*/ 88 w 88"/>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22">
                  <a:moveTo>
                    <a:pt x="88" y="22"/>
                  </a:moveTo>
                  <a:lnTo>
                    <a:pt x="0" y="22"/>
                  </a:lnTo>
                  <a:lnTo>
                    <a:pt x="0" y="0"/>
                  </a:lnTo>
                  <a:lnTo>
                    <a:pt x="88" y="0"/>
                  </a:lnTo>
                  <a:lnTo>
                    <a:pt x="88" y="22"/>
                  </a:lnTo>
                  <a:close/>
                  <a:moveTo>
                    <a:pt x="4" y="18"/>
                  </a:moveTo>
                  <a:lnTo>
                    <a:pt x="84" y="18"/>
                  </a:lnTo>
                  <a:lnTo>
                    <a:pt x="84" y="2"/>
                  </a:lnTo>
                  <a:lnTo>
                    <a:pt x="4" y="2"/>
                  </a:lnTo>
                  <a:lnTo>
                    <a:pt x="4" y="1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5" name="Freeform 245">
              <a:extLst>
                <a:ext uri="{FF2B5EF4-FFF2-40B4-BE49-F238E27FC236}">
                  <a16:creationId xmlns:a16="http://schemas.microsoft.com/office/drawing/2014/main" id="{7B95ED79-EF06-704E-BDB2-6D8B3405FF71}"/>
                </a:ext>
              </a:extLst>
            </p:cNvPr>
            <p:cNvSpPr>
              <a:spLocks/>
            </p:cNvSpPr>
            <p:nvPr/>
          </p:nvSpPr>
          <p:spPr bwMode="auto">
            <a:xfrm>
              <a:off x="1170" y="1880"/>
              <a:ext cx="79" cy="160"/>
            </a:xfrm>
            <a:custGeom>
              <a:avLst/>
              <a:gdLst>
                <a:gd name="T0" fmla="*/ 108 w 58"/>
                <a:gd name="T1" fmla="*/ 206 h 118"/>
                <a:gd name="T2" fmla="*/ 98 w 58"/>
                <a:gd name="T3" fmla="*/ 217 h 118"/>
                <a:gd name="T4" fmla="*/ 11 w 58"/>
                <a:gd name="T5" fmla="*/ 217 h 118"/>
                <a:gd name="T6" fmla="*/ 0 w 58"/>
                <a:gd name="T7" fmla="*/ 206 h 118"/>
                <a:gd name="T8" fmla="*/ 0 w 58"/>
                <a:gd name="T9" fmla="*/ 11 h 118"/>
                <a:gd name="T10" fmla="*/ 11 w 58"/>
                <a:gd name="T11" fmla="*/ 0 h 118"/>
                <a:gd name="T12" fmla="*/ 98 w 58"/>
                <a:gd name="T13" fmla="*/ 0 h 118"/>
                <a:gd name="T14" fmla="*/ 108 w 58"/>
                <a:gd name="T15" fmla="*/ 11 h 118"/>
                <a:gd name="T16" fmla="*/ 108 w 58"/>
                <a:gd name="T17" fmla="*/ 206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118"/>
                <a:gd name="T29" fmla="*/ 58 w 58"/>
                <a:gd name="T30" fmla="*/ 118 h 1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118">
                  <a:moveTo>
                    <a:pt x="58" y="112"/>
                  </a:moveTo>
                  <a:cubicBezTo>
                    <a:pt x="58" y="115"/>
                    <a:pt x="56" y="118"/>
                    <a:pt x="53" y="118"/>
                  </a:cubicBezTo>
                  <a:cubicBezTo>
                    <a:pt x="6" y="118"/>
                    <a:pt x="6" y="118"/>
                    <a:pt x="6" y="118"/>
                  </a:cubicBezTo>
                  <a:cubicBezTo>
                    <a:pt x="3" y="118"/>
                    <a:pt x="0" y="115"/>
                    <a:pt x="0" y="112"/>
                  </a:cubicBezTo>
                  <a:cubicBezTo>
                    <a:pt x="0" y="6"/>
                    <a:pt x="0" y="6"/>
                    <a:pt x="0" y="6"/>
                  </a:cubicBezTo>
                  <a:cubicBezTo>
                    <a:pt x="0" y="3"/>
                    <a:pt x="3" y="0"/>
                    <a:pt x="6" y="0"/>
                  </a:cubicBezTo>
                  <a:cubicBezTo>
                    <a:pt x="53" y="0"/>
                    <a:pt x="53" y="0"/>
                    <a:pt x="53" y="0"/>
                  </a:cubicBezTo>
                  <a:cubicBezTo>
                    <a:pt x="56" y="0"/>
                    <a:pt x="58" y="3"/>
                    <a:pt x="58" y="6"/>
                  </a:cubicBezTo>
                  <a:lnTo>
                    <a:pt x="58" y="112"/>
                  </a:lnTo>
                  <a:close/>
                </a:path>
              </a:pathLst>
            </a:custGeom>
            <a:solidFill>
              <a:srgbClr val="F05253"/>
            </a:solidFill>
            <a:ln w="15875" cap="flat">
              <a:noFill/>
              <a:prstDash val="solid"/>
              <a:miter lim="800000"/>
              <a:headEnd/>
              <a:tailEnd/>
            </a:ln>
          </p:spPr>
          <p:txBody>
            <a:bodyPr/>
            <a:lstStyle/>
            <a:p>
              <a:pPr hangingPunct="0">
                <a:defRPr/>
              </a:pPr>
              <a:endParaRPr lang="en-US" kern="0">
                <a:solidFill>
                  <a:srgbClr val="000000"/>
                </a:solidFill>
                <a:latin typeface="Arial"/>
                <a:cs typeface="Arial"/>
                <a:sym typeface="Arial"/>
              </a:endParaRPr>
            </a:p>
          </p:txBody>
        </p:sp>
        <p:sp>
          <p:nvSpPr>
            <p:cNvPr id="466" name="Freeform 246">
              <a:extLst>
                <a:ext uri="{FF2B5EF4-FFF2-40B4-BE49-F238E27FC236}">
                  <a16:creationId xmlns:a16="http://schemas.microsoft.com/office/drawing/2014/main" id="{B89582A6-E44E-8D48-913A-54D9DA817C29}"/>
                </a:ext>
              </a:extLst>
            </p:cNvPr>
            <p:cNvSpPr>
              <a:spLocks noEditPoints="1"/>
            </p:cNvSpPr>
            <p:nvPr/>
          </p:nvSpPr>
          <p:spPr bwMode="auto">
            <a:xfrm>
              <a:off x="614" y="2179"/>
              <a:ext cx="112" cy="142"/>
            </a:xfrm>
            <a:custGeom>
              <a:avLst/>
              <a:gdLst>
                <a:gd name="T0" fmla="*/ 138 w 82"/>
                <a:gd name="T1" fmla="*/ 192 h 105"/>
                <a:gd name="T2" fmla="*/ 15 w 82"/>
                <a:gd name="T3" fmla="*/ 192 h 105"/>
                <a:gd name="T4" fmla="*/ 0 w 82"/>
                <a:gd name="T5" fmla="*/ 177 h 105"/>
                <a:gd name="T6" fmla="*/ 0 w 82"/>
                <a:gd name="T7" fmla="*/ 15 h 105"/>
                <a:gd name="T8" fmla="*/ 15 w 82"/>
                <a:gd name="T9" fmla="*/ 0 h 105"/>
                <a:gd name="T10" fmla="*/ 138 w 82"/>
                <a:gd name="T11" fmla="*/ 0 h 105"/>
                <a:gd name="T12" fmla="*/ 153 w 82"/>
                <a:gd name="T13" fmla="*/ 15 h 105"/>
                <a:gd name="T14" fmla="*/ 153 w 82"/>
                <a:gd name="T15" fmla="*/ 177 h 105"/>
                <a:gd name="T16" fmla="*/ 138 w 82"/>
                <a:gd name="T17" fmla="*/ 192 h 105"/>
                <a:gd name="T18" fmla="*/ 15 w 82"/>
                <a:gd name="T19" fmla="*/ 4 h 105"/>
                <a:gd name="T20" fmla="*/ 5 w 82"/>
                <a:gd name="T21" fmla="*/ 15 h 105"/>
                <a:gd name="T22" fmla="*/ 5 w 82"/>
                <a:gd name="T23" fmla="*/ 177 h 105"/>
                <a:gd name="T24" fmla="*/ 15 w 82"/>
                <a:gd name="T25" fmla="*/ 187 h 105"/>
                <a:gd name="T26" fmla="*/ 138 w 82"/>
                <a:gd name="T27" fmla="*/ 187 h 105"/>
                <a:gd name="T28" fmla="*/ 148 w 82"/>
                <a:gd name="T29" fmla="*/ 177 h 105"/>
                <a:gd name="T30" fmla="*/ 148 w 82"/>
                <a:gd name="T31" fmla="*/ 15 h 105"/>
                <a:gd name="T32" fmla="*/ 138 w 82"/>
                <a:gd name="T33" fmla="*/ 4 h 105"/>
                <a:gd name="T34" fmla="*/ 15 w 82"/>
                <a:gd name="T35" fmla="*/ 4 h 1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105"/>
                <a:gd name="T56" fmla="*/ 82 w 82"/>
                <a:gd name="T57" fmla="*/ 105 h 1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105">
                  <a:moveTo>
                    <a:pt x="74" y="105"/>
                  </a:moveTo>
                  <a:cubicBezTo>
                    <a:pt x="8" y="105"/>
                    <a:pt x="8" y="105"/>
                    <a:pt x="8" y="105"/>
                  </a:cubicBezTo>
                  <a:cubicBezTo>
                    <a:pt x="4" y="105"/>
                    <a:pt x="0" y="101"/>
                    <a:pt x="0" y="97"/>
                  </a:cubicBezTo>
                  <a:cubicBezTo>
                    <a:pt x="0" y="8"/>
                    <a:pt x="0" y="8"/>
                    <a:pt x="0" y="8"/>
                  </a:cubicBezTo>
                  <a:cubicBezTo>
                    <a:pt x="0" y="3"/>
                    <a:pt x="4" y="0"/>
                    <a:pt x="8" y="0"/>
                  </a:cubicBezTo>
                  <a:cubicBezTo>
                    <a:pt x="74" y="0"/>
                    <a:pt x="74" y="0"/>
                    <a:pt x="74" y="0"/>
                  </a:cubicBezTo>
                  <a:cubicBezTo>
                    <a:pt x="78" y="0"/>
                    <a:pt x="82" y="3"/>
                    <a:pt x="82" y="8"/>
                  </a:cubicBezTo>
                  <a:cubicBezTo>
                    <a:pt x="82" y="97"/>
                    <a:pt x="82" y="97"/>
                    <a:pt x="82" y="97"/>
                  </a:cubicBezTo>
                  <a:cubicBezTo>
                    <a:pt x="82" y="101"/>
                    <a:pt x="78" y="105"/>
                    <a:pt x="74" y="105"/>
                  </a:cubicBezTo>
                  <a:close/>
                  <a:moveTo>
                    <a:pt x="8" y="2"/>
                  </a:moveTo>
                  <a:cubicBezTo>
                    <a:pt x="5" y="2"/>
                    <a:pt x="3" y="5"/>
                    <a:pt x="3" y="8"/>
                  </a:cubicBezTo>
                  <a:cubicBezTo>
                    <a:pt x="3" y="97"/>
                    <a:pt x="3" y="97"/>
                    <a:pt x="3" y="97"/>
                  </a:cubicBezTo>
                  <a:cubicBezTo>
                    <a:pt x="3" y="100"/>
                    <a:pt x="5" y="102"/>
                    <a:pt x="8" y="102"/>
                  </a:cubicBezTo>
                  <a:cubicBezTo>
                    <a:pt x="74" y="102"/>
                    <a:pt x="74" y="102"/>
                    <a:pt x="74" y="102"/>
                  </a:cubicBezTo>
                  <a:cubicBezTo>
                    <a:pt x="77" y="102"/>
                    <a:pt x="79" y="100"/>
                    <a:pt x="79" y="97"/>
                  </a:cubicBezTo>
                  <a:cubicBezTo>
                    <a:pt x="79" y="8"/>
                    <a:pt x="79" y="8"/>
                    <a:pt x="79" y="8"/>
                  </a:cubicBezTo>
                  <a:cubicBezTo>
                    <a:pt x="79" y="5"/>
                    <a:pt x="77" y="2"/>
                    <a:pt x="74" y="2"/>
                  </a:cubicBezTo>
                  <a:lnTo>
                    <a:pt x="8" y="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7" name="Freeform 247">
              <a:extLst>
                <a:ext uri="{FF2B5EF4-FFF2-40B4-BE49-F238E27FC236}">
                  <a16:creationId xmlns:a16="http://schemas.microsoft.com/office/drawing/2014/main" id="{0F1A60EB-146A-E34F-9727-CD9DCD5A2671}"/>
                </a:ext>
              </a:extLst>
            </p:cNvPr>
            <p:cNvSpPr>
              <a:spLocks noEditPoints="1"/>
            </p:cNvSpPr>
            <p:nvPr/>
          </p:nvSpPr>
          <p:spPr bwMode="auto">
            <a:xfrm>
              <a:off x="620" y="2184"/>
              <a:ext cx="100" cy="132"/>
            </a:xfrm>
            <a:custGeom>
              <a:avLst/>
              <a:gdLst>
                <a:gd name="T0" fmla="*/ 126 w 74"/>
                <a:gd name="T1" fmla="*/ 0 h 97"/>
                <a:gd name="T2" fmla="*/ 9 w 74"/>
                <a:gd name="T3" fmla="*/ 0 h 97"/>
                <a:gd name="T4" fmla="*/ 0 w 74"/>
                <a:gd name="T5" fmla="*/ 10 h 97"/>
                <a:gd name="T6" fmla="*/ 0 w 74"/>
                <a:gd name="T7" fmla="*/ 170 h 97"/>
                <a:gd name="T8" fmla="*/ 9 w 74"/>
                <a:gd name="T9" fmla="*/ 180 h 97"/>
                <a:gd name="T10" fmla="*/ 126 w 74"/>
                <a:gd name="T11" fmla="*/ 180 h 97"/>
                <a:gd name="T12" fmla="*/ 135 w 74"/>
                <a:gd name="T13" fmla="*/ 170 h 97"/>
                <a:gd name="T14" fmla="*/ 135 w 74"/>
                <a:gd name="T15" fmla="*/ 10 h 97"/>
                <a:gd name="T16" fmla="*/ 126 w 74"/>
                <a:gd name="T17" fmla="*/ 0 h 97"/>
                <a:gd name="T18" fmla="*/ 68 w 74"/>
                <a:gd name="T19" fmla="*/ 176 h 97"/>
                <a:gd name="T20" fmla="*/ 64 w 74"/>
                <a:gd name="T21" fmla="*/ 173 h 97"/>
                <a:gd name="T22" fmla="*/ 68 w 74"/>
                <a:gd name="T23" fmla="*/ 169 h 97"/>
                <a:gd name="T24" fmla="*/ 72 w 74"/>
                <a:gd name="T25" fmla="*/ 173 h 97"/>
                <a:gd name="T26" fmla="*/ 68 w 74"/>
                <a:gd name="T27" fmla="*/ 176 h 97"/>
                <a:gd name="T28" fmla="*/ 119 w 74"/>
                <a:gd name="T29" fmla="*/ 159 h 97"/>
                <a:gd name="T30" fmla="*/ 115 w 74"/>
                <a:gd name="T31" fmla="*/ 163 h 97"/>
                <a:gd name="T32" fmla="*/ 20 w 74"/>
                <a:gd name="T33" fmla="*/ 163 h 97"/>
                <a:gd name="T34" fmla="*/ 15 w 74"/>
                <a:gd name="T35" fmla="*/ 159 h 97"/>
                <a:gd name="T36" fmla="*/ 15 w 74"/>
                <a:gd name="T37" fmla="*/ 19 h 97"/>
                <a:gd name="T38" fmla="*/ 20 w 74"/>
                <a:gd name="T39" fmla="*/ 15 h 97"/>
                <a:gd name="T40" fmla="*/ 115 w 74"/>
                <a:gd name="T41" fmla="*/ 15 h 97"/>
                <a:gd name="T42" fmla="*/ 119 w 74"/>
                <a:gd name="T43" fmla="*/ 19 h 97"/>
                <a:gd name="T44" fmla="*/ 119 w 74"/>
                <a:gd name="T45" fmla="*/ 159 h 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4"/>
                <a:gd name="T70" fmla="*/ 0 h 97"/>
                <a:gd name="T71" fmla="*/ 74 w 74"/>
                <a:gd name="T72" fmla="*/ 97 h 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4" h="97">
                  <a:moveTo>
                    <a:pt x="69" y="0"/>
                  </a:moveTo>
                  <a:cubicBezTo>
                    <a:pt x="5" y="0"/>
                    <a:pt x="5" y="0"/>
                    <a:pt x="5" y="0"/>
                  </a:cubicBezTo>
                  <a:cubicBezTo>
                    <a:pt x="2" y="0"/>
                    <a:pt x="0" y="2"/>
                    <a:pt x="0" y="5"/>
                  </a:cubicBezTo>
                  <a:cubicBezTo>
                    <a:pt x="0" y="92"/>
                    <a:pt x="0" y="92"/>
                    <a:pt x="0" y="92"/>
                  </a:cubicBezTo>
                  <a:cubicBezTo>
                    <a:pt x="0" y="95"/>
                    <a:pt x="2" y="97"/>
                    <a:pt x="5" y="97"/>
                  </a:cubicBezTo>
                  <a:cubicBezTo>
                    <a:pt x="69" y="97"/>
                    <a:pt x="69" y="97"/>
                    <a:pt x="69" y="97"/>
                  </a:cubicBezTo>
                  <a:cubicBezTo>
                    <a:pt x="71" y="97"/>
                    <a:pt x="74" y="95"/>
                    <a:pt x="74" y="92"/>
                  </a:cubicBezTo>
                  <a:cubicBezTo>
                    <a:pt x="74" y="5"/>
                    <a:pt x="74" y="5"/>
                    <a:pt x="74" y="5"/>
                  </a:cubicBezTo>
                  <a:cubicBezTo>
                    <a:pt x="74" y="2"/>
                    <a:pt x="71" y="0"/>
                    <a:pt x="69" y="0"/>
                  </a:cubicBezTo>
                  <a:close/>
                  <a:moveTo>
                    <a:pt x="37" y="95"/>
                  </a:moveTo>
                  <a:cubicBezTo>
                    <a:pt x="36" y="95"/>
                    <a:pt x="35" y="94"/>
                    <a:pt x="35" y="93"/>
                  </a:cubicBezTo>
                  <a:cubicBezTo>
                    <a:pt x="35" y="92"/>
                    <a:pt x="36" y="91"/>
                    <a:pt x="37" y="91"/>
                  </a:cubicBezTo>
                  <a:cubicBezTo>
                    <a:pt x="38" y="91"/>
                    <a:pt x="39" y="92"/>
                    <a:pt x="39" y="93"/>
                  </a:cubicBezTo>
                  <a:cubicBezTo>
                    <a:pt x="39" y="94"/>
                    <a:pt x="38" y="95"/>
                    <a:pt x="37" y="95"/>
                  </a:cubicBezTo>
                  <a:close/>
                  <a:moveTo>
                    <a:pt x="65" y="86"/>
                  </a:moveTo>
                  <a:cubicBezTo>
                    <a:pt x="65" y="87"/>
                    <a:pt x="64" y="88"/>
                    <a:pt x="63" y="88"/>
                  </a:cubicBezTo>
                  <a:cubicBezTo>
                    <a:pt x="11" y="88"/>
                    <a:pt x="11" y="88"/>
                    <a:pt x="11" y="88"/>
                  </a:cubicBezTo>
                  <a:cubicBezTo>
                    <a:pt x="9" y="88"/>
                    <a:pt x="8" y="87"/>
                    <a:pt x="8" y="86"/>
                  </a:cubicBezTo>
                  <a:cubicBezTo>
                    <a:pt x="8" y="10"/>
                    <a:pt x="8" y="10"/>
                    <a:pt x="8" y="10"/>
                  </a:cubicBezTo>
                  <a:cubicBezTo>
                    <a:pt x="8" y="9"/>
                    <a:pt x="9" y="8"/>
                    <a:pt x="11" y="8"/>
                  </a:cubicBezTo>
                  <a:cubicBezTo>
                    <a:pt x="63" y="8"/>
                    <a:pt x="63" y="8"/>
                    <a:pt x="63" y="8"/>
                  </a:cubicBezTo>
                  <a:cubicBezTo>
                    <a:pt x="64" y="8"/>
                    <a:pt x="65" y="9"/>
                    <a:pt x="65" y="10"/>
                  </a:cubicBezTo>
                  <a:lnTo>
                    <a:pt x="65" y="86"/>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8" name="Freeform 248">
              <a:extLst>
                <a:ext uri="{FF2B5EF4-FFF2-40B4-BE49-F238E27FC236}">
                  <a16:creationId xmlns:a16="http://schemas.microsoft.com/office/drawing/2014/main" id="{805A16C9-DE3A-D645-9A3E-C4BDEB5EA654}"/>
                </a:ext>
              </a:extLst>
            </p:cNvPr>
            <p:cNvSpPr>
              <a:spLocks/>
            </p:cNvSpPr>
            <p:nvPr/>
          </p:nvSpPr>
          <p:spPr bwMode="auto">
            <a:xfrm>
              <a:off x="722" y="2168"/>
              <a:ext cx="16" cy="15"/>
            </a:xfrm>
            <a:custGeom>
              <a:avLst/>
              <a:gdLst>
                <a:gd name="T0" fmla="*/ 17 w 12"/>
                <a:gd name="T1" fmla="*/ 20 h 11"/>
                <a:gd name="T2" fmla="*/ 16 w 12"/>
                <a:gd name="T3" fmla="*/ 19 h 11"/>
                <a:gd name="T4" fmla="*/ 4 w 12"/>
                <a:gd name="T5" fmla="*/ 5 h 11"/>
                <a:gd name="T6" fmla="*/ 0 w 12"/>
                <a:gd name="T7" fmla="*/ 1 h 11"/>
                <a:gd name="T8" fmla="*/ 4 w 12"/>
                <a:gd name="T9" fmla="*/ 0 h 11"/>
                <a:gd name="T10" fmla="*/ 21 w 12"/>
                <a:gd name="T11" fmla="*/ 19 h 11"/>
                <a:gd name="T12" fmla="*/ 17 w 12"/>
                <a:gd name="T13" fmla="*/ 2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0" y="11"/>
                  </a:moveTo>
                  <a:cubicBezTo>
                    <a:pt x="9" y="11"/>
                    <a:pt x="9" y="11"/>
                    <a:pt x="9" y="10"/>
                  </a:cubicBezTo>
                  <a:cubicBezTo>
                    <a:pt x="9" y="6"/>
                    <a:pt x="6" y="3"/>
                    <a:pt x="2" y="3"/>
                  </a:cubicBezTo>
                  <a:cubicBezTo>
                    <a:pt x="1" y="3"/>
                    <a:pt x="0" y="2"/>
                    <a:pt x="0" y="1"/>
                  </a:cubicBezTo>
                  <a:cubicBezTo>
                    <a:pt x="0" y="1"/>
                    <a:pt x="1" y="0"/>
                    <a:pt x="2" y="0"/>
                  </a:cubicBezTo>
                  <a:cubicBezTo>
                    <a:pt x="7" y="0"/>
                    <a:pt x="12" y="4"/>
                    <a:pt x="12" y="10"/>
                  </a:cubicBezTo>
                  <a:cubicBezTo>
                    <a:pt x="12" y="11"/>
                    <a:pt x="11" y="11"/>
                    <a:pt x="10" y="11"/>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69" name="Freeform 249">
              <a:extLst>
                <a:ext uri="{FF2B5EF4-FFF2-40B4-BE49-F238E27FC236}">
                  <a16:creationId xmlns:a16="http://schemas.microsoft.com/office/drawing/2014/main" id="{70EE9565-9766-0948-AA71-F30B3D12310F}"/>
                </a:ext>
              </a:extLst>
            </p:cNvPr>
            <p:cNvSpPr>
              <a:spLocks/>
            </p:cNvSpPr>
            <p:nvPr/>
          </p:nvSpPr>
          <p:spPr bwMode="auto">
            <a:xfrm>
              <a:off x="725" y="2154"/>
              <a:ext cx="25" cy="26"/>
            </a:xfrm>
            <a:custGeom>
              <a:avLst/>
              <a:gdLst>
                <a:gd name="T0" fmla="*/ 32 w 19"/>
                <a:gd name="T1" fmla="*/ 36 h 19"/>
                <a:gd name="T2" fmla="*/ 28 w 19"/>
                <a:gd name="T3" fmla="*/ 34 h 19"/>
                <a:gd name="T4" fmla="*/ 1 w 19"/>
                <a:gd name="T5" fmla="*/ 5 h 19"/>
                <a:gd name="T6" fmla="*/ 0 w 19"/>
                <a:gd name="T7" fmla="*/ 1 h 19"/>
                <a:gd name="T8" fmla="*/ 1 w 19"/>
                <a:gd name="T9" fmla="*/ 0 h 19"/>
                <a:gd name="T10" fmla="*/ 33 w 19"/>
                <a:gd name="T11" fmla="*/ 34 h 19"/>
                <a:gd name="T12" fmla="*/ 32 w 19"/>
                <a:gd name="T13" fmla="*/ 36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9"/>
                  </a:moveTo>
                  <a:cubicBezTo>
                    <a:pt x="17" y="19"/>
                    <a:pt x="16" y="19"/>
                    <a:pt x="16" y="18"/>
                  </a:cubicBezTo>
                  <a:cubicBezTo>
                    <a:pt x="16" y="10"/>
                    <a:pt x="10" y="3"/>
                    <a:pt x="1" y="3"/>
                  </a:cubicBezTo>
                  <a:cubicBezTo>
                    <a:pt x="1" y="3"/>
                    <a:pt x="0" y="2"/>
                    <a:pt x="0" y="1"/>
                  </a:cubicBezTo>
                  <a:cubicBezTo>
                    <a:pt x="0" y="1"/>
                    <a:pt x="1" y="0"/>
                    <a:pt x="1" y="0"/>
                  </a:cubicBezTo>
                  <a:cubicBezTo>
                    <a:pt x="11" y="0"/>
                    <a:pt x="19" y="8"/>
                    <a:pt x="19" y="18"/>
                  </a:cubicBezTo>
                  <a:cubicBezTo>
                    <a:pt x="19" y="19"/>
                    <a:pt x="19" y="19"/>
                    <a:pt x="18" y="19"/>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70" name="Freeform 250">
              <a:extLst>
                <a:ext uri="{FF2B5EF4-FFF2-40B4-BE49-F238E27FC236}">
                  <a16:creationId xmlns:a16="http://schemas.microsoft.com/office/drawing/2014/main" id="{70C662A4-D848-8247-83F1-94D811CB0429}"/>
                </a:ext>
              </a:extLst>
            </p:cNvPr>
            <p:cNvSpPr>
              <a:spLocks/>
            </p:cNvSpPr>
            <p:nvPr/>
          </p:nvSpPr>
          <p:spPr bwMode="auto">
            <a:xfrm>
              <a:off x="727" y="2140"/>
              <a:ext cx="37" cy="37"/>
            </a:xfrm>
            <a:custGeom>
              <a:avLst/>
              <a:gdLst>
                <a:gd name="T0" fmla="*/ 49 w 27"/>
                <a:gd name="T1" fmla="*/ 51 h 27"/>
                <a:gd name="T2" fmla="*/ 45 w 27"/>
                <a:gd name="T3" fmla="*/ 49 h 27"/>
                <a:gd name="T4" fmla="*/ 4 w 27"/>
                <a:gd name="T5" fmla="*/ 7 h 27"/>
                <a:gd name="T6" fmla="*/ 0 w 27"/>
                <a:gd name="T7" fmla="*/ 4 h 27"/>
                <a:gd name="T8" fmla="*/ 4 w 27"/>
                <a:gd name="T9" fmla="*/ 0 h 27"/>
                <a:gd name="T10" fmla="*/ 51 w 27"/>
                <a:gd name="T11" fmla="*/ 49 h 27"/>
                <a:gd name="T12" fmla="*/ 49 w 27"/>
                <a:gd name="T13" fmla="*/ 51 h 27"/>
                <a:gd name="T14" fmla="*/ 0 60000 65536"/>
                <a:gd name="T15" fmla="*/ 0 60000 65536"/>
                <a:gd name="T16" fmla="*/ 0 60000 65536"/>
                <a:gd name="T17" fmla="*/ 0 60000 65536"/>
                <a:gd name="T18" fmla="*/ 0 60000 65536"/>
                <a:gd name="T19" fmla="*/ 0 60000 65536"/>
                <a:gd name="T20" fmla="*/ 0 60000 65536"/>
                <a:gd name="T21" fmla="*/ 0 w 27"/>
                <a:gd name="T22" fmla="*/ 0 h 27"/>
                <a:gd name="T23" fmla="*/ 27 w 2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7">
                  <a:moveTo>
                    <a:pt x="26" y="27"/>
                  </a:moveTo>
                  <a:cubicBezTo>
                    <a:pt x="25" y="27"/>
                    <a:pt x="24" y="26"/>
                    <a:pt x="24" y="26"/>
                  </a:cubicBezTo>
                  <a:cubicBezTo>
                    <a:pt x="24" y="13"/>
                    <a:pt x="14" y="4"/>
                    <a:pt x="2" y="4"/>
                  </a:cubicBezTo>
                  <a:cubicBezTo>
                    <a:pt x="1" y="4"/>
                    <a:pt x="0" y="3"/>
                    <a:pt x="0" y="2"/>
                  </a:cubicBezTo>
                  <a:cubicBezTo>
                    <a:pt x="0" y="1"/>
                    <a:pt x="1" y="0"/>
                    <a:pt x="2" y="0"/>
                  </a:cubicBezTo>
                  <a:cubicBezTo>
                    <a:pt x="16" y="0"/>
                    <a:pt x="27" y="12"/>
                    <a:pt x="27" y="26"/>
                  </a:cubicBezTo>
                  <a:cubicBezTo>
                    <a:pt x="27" y="26"/>
                    <a:pt x="26" y="27"/>
                    <a:pt x="26" y="27"/>
                  </a:cubicBez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71" name="Freeform 251">
              <a:extLst>
                <a:ext uri="{FF2B5EF4-FFF2-40B4-BE49-F238E27FC236}">
                  <a16:creationId xmlns:a16="http://schemas.microsoft.com/office/drawing/2014/main" id="{045DF8F2-35F6-E249-B1A9-7B6E7495D6D1}"/>
                </a:ext>
              </a:extLst>
            </p:cNvPr>
            <p:cNvSpPr>
              <a:spLocks/>
            </p:cNvSpPr>
            <p:nvPr/>
          </p:nvSpPr>
          <p:spPr bwMode="auto">
            <a:xfrm>
              <a:off x="944" y="1836"/>
              <a:ext cx="136" cy="48"/>
            </a:xfrm>
            <a:custGeom>
              <a:avLst/>
              <a:gdLst>
                <a:gd name="T0" fmla="*/ 92 w 200"/>
                <a:gd name="T1" fmla="*/ 0 h 70"/>
                <a:gd name="T2" fmla="*/ 0 w 200"/>
                <a:gd name="T3" fmla="*/ 0 h 70"/>
                <a:gd name="T4" fmla="*/ 47 w 200"/>
                <a:gd name="T5" fmla="*/ 33 h 70"/>
                <a:gd name="T6" fmla="*/ 92 w 200"/>
                <a:gd name="T7" fmla="*/ 0 h 70"/>
                <a:gd name="T8" fmla="*/ 0 60000 65536"/>
                <a:gd name="T9" fmla="*/ 0 60000 65536"/>
                <a:gd name="T10" fmla="*/ 0 60000 65536"/>
                <a:gd name="T11" fmla="*/ 0 60000 65536"/>
                <a:gd name="T12" fmla="*/ 0 w 200"/>
                <a:gd name="T13" fmla="*/ 0 h 70"/>
                <a:gd name="T14" fmla="*/ 200 w 200"/>
                <a:gd name="T15" fmla="*/ 70 h 70"/>
              </a:gdLst>
              <a:ahLst/>
              <a:cxnLst>
                <a:cxn ang="T8">
                  <a:pos x="T0" y="T1"/>
                </a:cxn>
                <a:cxn ang="T9">
                  <a:pos x="T2" y="T3"/>
                </a:cxn>
                <a:cxn ang="T10">
                  <a:pos x="T4" y="T5"/>
                </a:cxn>
                <a:cxn ang="T11">
                  <a:pos x="T6" y="T7"/>
                </a:cxn>
              </a:cxnLst>
              <a:rect l="T12" t="T13" r="T14" b="T15"/>
              <a:pathLst>
                <a:path w="200" h="70">
                  <a:moveTo>
                    <a:pt x="200" y="0"/>
                  </a:moveTo>
                  <a:lnTo>
                    <a:pt x="0" y="0"/>
                  </a:lnTo>
                  <a:lnTo>
                    <a:pt x="102" y="70"/>
                  </a:lnTo>
                  <a:lnTo>
                    <a:pt x="200"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72" name="Freeform 252">
              <a:extLst>
                <a:ext uri="{FF2B5EF4-FFF2-40B4-BE49-F238E27FC236}">
                  <a16:creationId xmlns:a16="http://schemas.microsoft.com/office/drawing/2014/main" id="{C74F646E-0178-8F4E-AC59-E7130D723452}"/>
                </a:ext>
              </a:extLst>
            </p:cNvPr>
            <p:cNvSpPr>
              <a:spLocks/>
            </p:cNvSpPr>
            <p:nvPr/>
          </p:nvSpPr>
          <p:spPr bwMode="auto">
            <a:xfrm>
              <a:off x="937" y="1845"/>
              <a:ext cx="49" cy="81"/>
            </a:xfrm>
            <a:custGeom>
              <a:avLst/>
              <a:gdLst>
                <a:gd name="T0" fmla="*/ 0 w 72"/>
                <a:gd name="T1" fmla="*/ 0 h 120"/>
                <a:gd name="T2" fmla="*/ 0 w 72"/>
                <a:gd name="T3" fmla="*/ 55 h 120"/>
                <a:gd name="T4" fmla="*/ 33 w 72"/>
                <a:gd name="T5" fmla="*/ 23 h 120"/>
                <a:gd name="T6" fmla="*/ 0 w 72"/>
                <a:gd name="T7" fmla="*/ 0 h 120"/>
                <a:gd name="T8" fmla="*/ 0 60000 65536"/>
                <a:gd name="T9" fmla="*/ 0 60000 65536"/>
                <a:gd name="T10" fmla="*/ 0 60000 65536"/>
                <a:gd name="T11" fmla="*/ 0 60000 65536"/>
                <a:gd name="T12" fmla="*/ 0 w 72"/>
                <a:gd name="T13" fmla="*/ 0 h 120"/>
                <a:gd name="T14" fmla="*/ 72 w 72"/>
                <a:gd name="T15" fmla="*/ 120 h 120"/>
              </a:gdLst>
              <a:ahLst/>
              <a:cxnLst>
                <a:cxn ang="T8">
                  <a:pos x="T0" y="T1"/>
                </a:cxn>
                <a:cxn ang="T9">
                  <a:pos x="T2" y="T3"/>
                </a:cxn>
                <a:cxn ang="T10">
                  <a:pos x="T4" y="T5"/>
                </a:cxn>
                <a:cxn ang="T11">
                  <a:pos x="T6" y="T7"/>
                </a:cxn>
              </a:cxnLst>
              <a:rect l="T12" t="T13" r="T14" b="T15"/>
              <a:pathLst>
                <a:path w="72" h="120">
                  <a:moveTo>
                    <a:pt x="0" y="0"/>
                  </a:moveTo>
                  <a:lnTo>
                    <a:pt x="0" y="120"/>
                  </a:lnTo>
                  <a:lnTo>
                    <a:pt x="72" y="50"/>
                  </a:lnTo>
                  <a:lnTo>
                    <a:pt x="0" y="0"/>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73" name="Freeform 253">
              <a:extLst>
                <a:ext uri="{FF2B5EF4-FFF2-40B4-BE49-F238E27FC236}">
                  <a16:creationId xmlns:a16="http://schemas.microsoft.com/office/drawing/2014/main" id="{37776D0E-1DBC-9D4E-B6BA-0BEC49652022}"/>
                </a:ext>
              </a:extLst>
            </p:cNvPr>
            <p:cNvSpPr>
              <a:spLocks/>
            </p:cNvSpPr>
            <p:nvPr/>
          </p:nvSpPr>
          <p:spPr bwMode="auto">
            <a:xfrm>
              <a:off x="946" y="1885"/>
              <a:ext cx="136" cy="48"/>
            </a:xfrm>
            <a:custGeom>
              <a:avLst/>
              <a:gdLst>
                <a:gd name="T0" fmla="*/ 46 w 200"/>
                <a:gd name="T1" fmla="*/ 8 h 70"/>
                <a:gd name="T2" fmla="*/ 34 w 200"/>
                <a:gd name="T3" fmla="*/ 0 h 70"/>
                <a:gd name="T4" fmla="*/ 0 w 200"/>
                <a:gd name="T5" fmla="*/ 33 h 70"/>
                <a:gd name="T6" fmla="*/ 92 w 200"/>
                <a:gd name="T7" fmla="*/ 33 h 70"/>
                <a:gd name="T8" fmla="*/ 58 w 200"/>
                <a:gd name="T9" fmla="*/ 0 h 70"/>
                <a:gd name="T10" fmla="*/ 46 w 200"/>
                <a:gd name="T11" fmla="*/ 8 h 70"/>
                <a:gd name="T12" fmla="*/ 0 60000 65536"/>
                <a:gd name="T13" fmla="*/ 0 60000 65536"/>
                <a:gd name="T14" fmla="*/ 0 60000 65536"/>
                <a:gd name="T15" fmla="*/ 0 60000 65536"/>
                <a:gd name="T16" fmla="*/ 0 60000 65536"/>
                <a:gd name="T17" fmla="*/ 0 60000 65536"/>
                <a:gd name="T18" fmla="*/ 0 w 200"/>
                <a:gd name="T19" fmla="*/ 0 h 70"/>
                <a:gd name="T20" fmla="*/ 200 w 200"/>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200" h="70">
                  <a:moveTo>
                    <a:pt x="100" y="18"/>
                  </a:moveTo>
                  <a:lnTo>
                    <a:pt x="74" y="0"/>
                  </a:lnTo>
                  <a:lnTo>
                    <a:pt x="0" y="70"/>
                  </a:lnTo>
                  <a:lnTo>
                    <a:pt x="200" y="70"/>
                  </a:lnTo>
                  <a:lnTo>
                    <a:pt x="126" y="0"/>
                  </a:lnTo>
                  <a:lnTo>
                    <a:pt x="100" y="18"/>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sp>
          <p:nvSpPr>
            <p:cNvPr id="474" name="Freeform 254">
              <a:extLst>
                <a:ext uri="{FF2B5EF4-FFF2-40B4-BE49-F238E27FC236}">
                  <a16:creationId xmlns:a16="http://schemas.microsoft.com/office/drawing/2014/main" id="{2C4FFC07-A03F-9E47-8395-449B54E23952}"/>
                </a:ext>
              </a:extLst>
            </p:cNvPr>
            <p:cNvSpPr>
              <a:spLocks/>
            </p:cNvSpPr>
            <p:nvPr/>
          </p:nvSpPr>
          <p:spPr bwMode="auto">
            <a:xfrm>
              <a:off x="1041" y="1843"/>
              <a:ext cx="49" cy="83"/>
            </a:xfrm>
            <a:custGeom>
              <a:avLst/>
              <a:gdLst>
                <a:gd name="T0" fmla="*/ 33 w 72"/>
                <a:gd name="T1" fmla="*/ 56 h 122"/>
                <a:gd name="T2" fmla="*/ 33 w 72"/>
                <a:gd name="T3" fmla="*/ 0 h 122"/>
                <a:gd name="T4" fmla="*/ 0 w 72"/>
                <a:gd name="T5" fmla="*/ 24 h 122"/>
                <a:gd name="T6" fmla="*/ 33 w 72"/>
                <a:gd name="T7" fmla="*/ 56 h 122"/>
                <a:gd name="T8" fmla="*/ 0 60000 65536"/>
                <a:gd name="T9" fmla="*/ 0 60000 65536"/>
                <a:gd name="T10" fmla="*/ 0 60000 65536"/>
                <a:gd name="T11" fmla="*/ 0 60000 65536"/>
                <a:gd name="T12" fmla="*/ 0 w 72"/>
                <a:gd name="T13" fmla="*/ 0 h 122"/>
                <a:gd name="T14" fmla="*/ 72 w 72"/>
                <a:gd name="T15" fmla="*/ 122 h 122"/>
              </a:gdLst>
              <a:ahLst/>
              <a:cxnLst>
                <a:cxn ang="T8">
                  <a:pos x="T0" y="T1"/>
                </a:cxn>
                <a:cxn ang="T9">
                  <a:pos x="T2" y="T3"/>
                </a:cxn>
                <a:cxn ang="T10">
                  <a:pos x="T4" y="T5"/>
                </a:cxn>
                <a:cxn ang="T11">
                  <a:pos x="T6" y="T7"/>
                </a:cxn>
              </a:cxnLst>
              <a:rect l="T12" t="T13" r="T14" b="T15"/>
              <a:pathLst>
                <a:path w="72" h="122">
                  <a:moveTo>
                    <a:pt x="72" y="122"/>
                  </a:moveTo>
                  <a:lnTo>
                    <a:pt x="72" y="0"/>
                  </a:lnTo>
                  <a:lnTo>
                    <a:pt x="0" y="52"/>
                  </a:lnTo>
                  <a:lnTo>
                    <a:pt x="72" y="122"/>
                  </a:lnTo>
                  <a:close/>
                </a:path>
              </a:pathLst>
            </a:custGeom>
            <a:solidFill>
              <a:srgbClr val="F05253"/>
            </a:solidFill>
            <a:ln w="9525">
              <a:noFill/>
              <a:round/>
              <a:headEnd/>
              <a:tailEnd/>
            </a:ln>
          </p:spPr>
          <p:txBody>
            <a:bodyPr/>
            <a:lstStyle/>
            <a:p>
              <a:pPr hangingPunct="0">
                <a:defRPr/>
              </a:pPr>
              <a:endParaRPr lang="en-US" kern="0">
                <a:solidFill>
                  <a:srgbClr val="000000"/>
                </a:solidFill>
                <a:latin typeface="Arial"/>
                <a:cs typeface="Arial"/>
                <a:sym typeface="Arial"/>
              </a:endParaRPr>
            </a:p>
          </p:txBody>
        </p:sp>
      </p:grpSp>
    </p:spTree>
    <p:extLst>
      <p:ext uri="{BB962C8B-B14F-4D97-AF65-F5344CB8AC3E}">
        <p14:creationId xmlns:p14="http://schemas.microsoft.com/office/powerpoint/2010/main" val="2130817420"/>
      </p:ext>
    </p:extLst>
  </p:cSld>
  <p:clrMapOvr>
    <a:masterClrMapping/>
  </p:clrMapOvr>
</p:sld>
</file>

<file path=ppt/theme/theme1.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33649</TotalTime>
  <Words>6414</Words>
  <Application>Microsoft Macintosh PowerPoint</Application>
  <PresentationFormat>On-screen Show (16:9)</PresentationFormat>
  <Paragraphs>1784</Paragraphs>
  <Slides>80</Slides>
  <Notes>42</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80</vt:i4>
      </vt:variant>
    </vt:vector>
  </HeadingPairs>
  <TitlesOfParts>
    <vt:vector size="102" baseType="lpstr">
      <vt:lpstr>-apple-system</vt:lpstr>
      <vt:lpstr>AppleColorEmoji</vt:lpstr>
      <vt:lpstr>Arial</vt:lpstr>
      <vt:lpstr>Arial Regular</vt:lpstr>
      <vt:lpstr>Calibri</vt:lpstr>
      <vt:lpstr>Courier</vt:lpstr>
      <vt:lpstr>Helvetica</vt:lpstr>
      <vt:lpstr>Helvetica Light</vt:lpstr>
      <vt:lpstr>Helvetica Neue</vt:lpstr>
      <vt:lpstr>Helvetica Neue Light</vt:lpstr>
      <vt:lpstr>Helvetica Neue Medium</vt:lpstr>
      <vt:lpstr>Helvetica Neue Thin</vt:lpstr>
      <vt:lpstr>IBM Plex Sans</vt:lpstr>
      <vt:lpstr>IBM Plex Sans Light</vt:lpstr>
      <vt:lpstr>IBM Plex Sans Regular</vt:lpstr>
      <vt:lpstr>IBM Plex Sans SemiBold</vt:lpstr>
      <vt:lpstr>IBM Plex Sans Text</vt:lpstr>
      <vt:lpstr>inherit</vt:lpstr>
      <vt:lpstr>Monaco</vt:lpstr>
      <vt:lpstr>Wingdings</vt:lpstr>
      <vt:lpstr>1_dk_blu_background_2017</vt:lpstr>
      <vt:lpstr>Office Theme</vt:lpstr>
      <vt:lpstr>PowerPoint Presentation</vt:lpstr>
      <vt:lpstr>Table Of Content</vt:lpstr>
      <vt:lpstr>Event Driven Implementation Journey</vt:lpstr>
      <vt:lpstr>Event Storming Workshop Itinerary</vt:lpstr>
      <vt:lpstr>PowerPoint Presentation</vt:lpstr>
      <vt:lpstr>Table Of Content</vt:lpstr>
      <vt:lpstr>IBM Cloud Functions</vt:lpstr>
      <vt:lpstr>IBM Streaming Analytics</vt:lpstr>
      <vt:lpstr>IBM Streams Analytics Fundamentals &amp; Application Pattern</vt:lpstr>
      <vt:lpstr>IBM Streams Analytics Out of the box with over 200 operators with 1300 functions</vt:lpstr>
      <vt:lpstr>Integrates Seamlessly with IBM MQ</vt:lpstr>
      <vt:lpstr>Unlock Events from Systems where Kafka Connectivity is a Problem</vt:lpstr>
      <vt:lpstr>IBM Event Streams Event Driven Application Patterns</vt:lpstr>
      <vt:lpstr>Event Sourcing: From a relational model…</vt:lpstr>
      <vt:lpstr>To a sequence of events - Event Sourcing</vt:lpstr>
      <vt:lpstr>Event Sourcing</vt:lpstr>
      <vt:lpstr>Event Sourcing</vt:lpstr>
      <vt:lpstr>Event Sourcing</vt:lpstr>
      <vt:lpstr>Integration tests to proof event sourcing</vt:lpstr>
      <vt:lpstr>Order Life Cycle</vt:lpstr>
      <vt:lpstr>Eventual Data Consistency </vt:lpstr>
      <vt:lpstr>Command Query Responsibility Segregation</vt:lpstr>
      <vt:lpstr>Command Query Responsibility Segregation Pattern</vt:lpstr>
      <vt:lpstr>Orders Microservice: Event Sourcing &amp; CQRS</vt:lpstr>
      <vt:lpstr>Command Query Responsibility Segregation Pattern</vt:lpstr>
      <vt:lpstr>CQRS and CDC Pattern</vt:lpstr>
      <vt:lpstr>Command Query Responsibility Segregation Pattern</vt:lpstr>
      <vt:lpstr>OrderCommand Microservice main Class Diagram</vt:lpstr>
      <vt:lpstr>Data Models</vt:lpstr>
      <vt:lpstr>SAGA Pattern</vt:lpstr>
      <vt:lpstr>Saga pattern - Choreography</vt:lpstr>
      <vt:lpstr>Saga pattern - Choreography</vt:lpstr>
      <vt:lpstr>Saga pattern - Orchestration</vt:lpstr>
      <vt:lpstr>Exception management</vt:lpstr>
      <vt:lpstr>Saga</vt:lpstr>
      <vt:lpstr>Table Of Content</vt:lpstr>
      <vt:lpstr>Coexistence</vt:lpstr>
      <vt:lpstr>Mainframe / DB2 data to microservice</vt:lpstr>
      <vt:lpstr>Coexistence integration patterns and tier 1 / tier 2 data</vt:lpstr>
      <vt:lpstr>1. Current state reads modernized data directly (no transformation)</vt:lpstr>
      <vt:lpstr>2. Modernized state updates current state data (reader support)</vt:lpstr>
      <vt:lpstr>3. Current state reads modernized data (w/transformation)</vt:lpstr>
      <vt:lpstr>4. Current state updates modernized data</vt:lpstr>
      <vt:lpstr>5. Modernized state reads current state data</vt:lpstr>
      <vt:lpstr>Orders table to kafka</vt:lpstr>
      <vt:lpstr>Table operations</vt:lpstr>
      <vt:lpstr>Using kafka for table replication  </vt:lpstr>
      <vt:lpstr>Using kafka for table replication</vt:lpstr>
      <vt:lpstr>Challenges</vt:lpstr>
      <vt:lpstr>Challenges</vt:lpstr>
      <vt:lpstr>IBM DR Architecture</vt:lpstr>
      <vt:lpstr>IIDR Architecture on k8s? (N/A)</vt:lpstr>
      <vt:lpstr>IIDR Architecture on k8s? (N/A)</vt:lpstr>
      <vt:lpstr>Mainframe / DB2 data to microservice - refactoring</vt:lpstr>
      <vt:lpstr>Integrate DB2 data to event backbone (option 1)</vt:lpstr>
      <vt:lpstr>Kafka connect architecture</vt:lpstr>
      <vt:lpstr>Integrate DB2 data to event backbone  (option 2)</vt:lpstr>
      <vt:lpstr>Integrate event backbone using MQ  (option 3)</vt:lpstr>
      <vt:lpstr>Coexistence</vt:lpstr>
      <vt:lpstr> IBM Event Streams | Integrates with IBM MQ</vt:lpstr>
      <vt:lpstr>Kafka Connect MQ Source connector</vt:lpstr>
      <vt:lpstr>Kafka Connect MQ Sink connector</vt:lpstr>
      <vt:lpstr>Table Of Content  - Why EDA in 2018  - Microservice Challenges  - Reference Architecture  - Even-driven design patterns  - Reference Implementation  - Real time analytics and AI  - Event Storming Methodology</vt:lpstr>
      <vt:lpstr>Reference Implementation</vt:lpstr>
      <vt:lpstr>Fleet Simulator</vt:lpstr>
      <vt:lpstr>Container Microservice - KStreams</vt:lpstr>
      <vt:lpstr>Container Microservice - KStreams</vt:lpstr>
      <vt:lpstr>Container Microservice – Springboot - Postgresql</vt:lpstr>
      <vt:lpstr>Container Microservice – Springboot - Postgresql</vt:lpstr>
      <vt:lpstr>Container Microservice - Python</vt:lpstr>
      <vt:lpstr>Table Of Content  - Why EDA in 2018  - Microservice Challenges  - Reference Architecture  - Even-driven design patterns  - Reference Implementation  - Real time analytics and AI  - Event Storming Methodology</vt:lpstr>
      <vt:lpstr>Integrate to Partition from ML env</vt:lpstr>
      <vt:lpstr>Intra cluster High Availability</vt:lpstr>
      <vt:lpstr>PowerPoint Presentation</vt:lpstr>
      <vt:lpstr>High Availability: Active – (P/C) Standby</vt:lpstr>
      <vt:lpstr>High Availability: Active - Active</vt:lpstr>
      <vt:lpstr>Reliability</vt:lpstr>
      <vt:lpstr>Reliability</vt:lpstr>
      <vt:lpstr>IBM Garage Locations</vt:lpstr>
      <vt:lpstr>Local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312</cp:revision>
  <dcterms:created xsi:type="dcterms:W3CDTF">2019-01-17T23:14:09Z</dcterms:created>
  <dcterms:modified xsi:type="dcterms:W3CDTF">2019-07-25T03:20:46Z</dcterms:modified>
</cp:coreProperties>
</file>